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4" r:id="rId15"/>
    <p:sldId id="276" r:id="rId16"/>
    <p:sldId id="275" r:id="rId17"/>
    <p:sldId id="277" r:id="rId18"/>
    <p:sldId id="278" r:id="rId19"/>
    <p:sldId id="279" r:id="rId20"/>
    <p:sldId id="280" r:id="rId21"/>
    <p:sldId id="281" r:id="rId22"/>
    <p:sldId id="282" r:id="rId23"/>
    <p:sldId id="284" r:id="rId24"/>
    <p:sldId id="285" r:id="rId25"/>
    <p:sldId id="286" r:id="rId26"/>
    <p:sldId id="287" r:id="rId27"/>
    <p:sldId id="283"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3" r:id="rId43"/>
    <p:sldId id="307" r:id="rId44"/>
    <p:sldId id="306" r:id="rId45"/>
    <p:sldId id="308" r:id="rId46"/>
    <p:sldId id="309" r:id="rId47"/>
    <p:sldId id="310" r:id="rId48"/>
    <p:sldId id="311" r:id="rId49"/>
    <p:sldId id="305" r:id="rId50"/>
    <p:sldId id="304" r:id="rId51"/>
    <p:sldId id="302" r:id="rId52"/>
  </p:sldIdLst>
  <p:sldSz cx="8686800" cy="5029200"/>
  <p:notesSz cx="6858000" cy="9144000"/>
  <p:defaultTextStyle>
    <a:defPPr>
      <a:defRPr lang="en-US"/>
    </a:defPPr>
    <a:lvl1pPr marL="0" algn="l" defTabSz="949340" rtl="0" eaLnBrk="1" latinLnBrk="0" hangingPunct="1">
      <a:defRPr sz="1900" kern="1200">
        <a:solidFill>
          <a:schemeClr val="tx1"/>
        </a:solidFill>
        <a:latin typeface="+mn-lt"/>
        <a:ea typeface="+mn-ea"/>
        <a:cs typeface="+mn-cs"/>
      </a:defRPr>
    </a:lvl1pPr>
    <a:lvl2pPr marL="474669" algn="l" defTabSz="949340" rtl="0" eaLnBrk="1" latinLnBrk="0" hangingPunct="1">
      <a:defRPr sz="1900" kern="1200">
        <a:solidFill>
          <a:schemeClr val="tx1"/>
        </a:solidFill>
        <a:latin typeface="+mn-lt"/>
        <a:ea typeface="+mn-ea"/>
        <a:cs typeface="+mn-cs"/>
      </a:defRPr>
    </a:lvl2pPr>
    <a:lvl3pPr marL="949340" algn="l" defTabSz="949340" rtl="0" eaLnBrk="1" latinLnBrk="0" hangingPunct="1">
      <a:defRPr sz="1900" kern="1200">
        <a:solidFill>
          <a:schemeClr val="tx1"/>
        </a:solidFill>
        <a:latin typeface="+mn-lt"/>
        <a:ea typeface="+mn-ea"/>
        <a:cs typeface="+mn-cs"/>
      </a:defRPr>
    </a:lvl3pPr>
    <a:lvl4pPr marL="1424009" algn="l" defTabSz="949340" rtl="0" eaLnBrk="1" latinLnBrk="0" hangingPunct="1">
      <a:defRPr sz="1900" kern="1200">
        <a:solidFill>
          <a:schemeClr val="tx1"/>
        </a:solidFill>
        <a:latin typeface="+mn-lt"/>
        <a:ea typeface="+mn-ea"/>
        <a:cs typeface="+mn-cs"/>
      </a:defRPr>
    </a:lvl4pPr>
    <a:lvl5pPr marL="1898679" algn="l" defTabSz="949340" rtl="0" eaLnBrk="1" latinLnBrk="0" hangingPunct="1">
      <a:defRPr sz="1900" kern="1200">
        <a:solidFill>
          <a:schemeClr val="tx1"/>
        </a:solidFill>
        <a:latin typeface="+mn-lt"/>
        <a:ea typeface="+mn-ea"/>
        <a:cs typeface="+mn-cs"/>
      </a:defRPr>
    </a:lvl5pPr>
    <a:lvl6pPr marL="2373348" algn="l" defTabSz="949340" rtl="0" eaLnBrk="1" latinLnBrk="0" hangingPunct="1">
      <a:defRPr sz="1900" kern="1200">
        <a:solidFill>
          <a:schemeClr val="tx1"/>
        </a:solidFill>
        <a:latin typeface="+mn-lt"/>
        <a:ea typeface="+mn-ea"/>
        <a:cs typeface="+mn-cs"/>
      </a:defRPr>
    </a:lvl6pPr>
    <a:lvl7pPr marL="2848019" algn="l" defTabSz="949340" rtl="0" eaLnBrk="1" latinLnBrk="0" hangingPunct="1">
      <a:defRPr sz="1900" kern="1200">
        <a:solidFill>
          <a:schemeClr val="tx1"/>
        </a:solidFill>
        <a:latin typeface="+mn-lt"/>
        <a:ea typeface="+mn-ea"/>
        <a:cs typeface="+mn-cs"/>
      </a:defRPr>
    </a:lvl7pPr>
    <a:lvl8pPr marL="3322688" algn="l" defTabSz="949340" rtl="0" eaLnBrk="1" latinLnBrk="0" hangingPunct="1">
      <a:defRPr sz="1900" kern="1200">
        <a:solidFill>
          <a:schemeClr val="tx1"/>
        </a:solidFill>
        <a:latin typeface="+mn-lt"/>
        <a:ea typeface="+mn-ea"/>
        <a:cs typeface="+mn-cs"/>
      </a:defRPr>
    </a:lvl8pPr>
    <a:lvl9pPr marL="3797357" algn="l" defTabSz="94934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4660"/>
  </p:normalViewPr>
  <p:slideViewPr>
    <p:cSldViewPr>
      <p:cViewPr varScale="1">
        <p:scale>
          <a:sx n="88" d="100"/>
          <a:sy n="88" d="100"/>
        </p:scale>
        <p:origin x="-1068" y="-102"/>
      </p:cViewPr>
      <p:guideLst>
        <p:guide orient="horz" pos="1585"/>
        <p:guide pos="273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DE3484-4407-445E-9368-2F4BE6536A68}" type="datetimeFigureOut">
              <a:rPr lang="en-US" smtClean="0"/>
              <a:pPr/>
              <a:t>1/30/2022</a:t>
            </a:fld>
            <a:endParaRPr lang="en-US"/>
          </a:p>
        </p:txBody>
      </p:sp>
      <p:sp>
        <p:nvSpPr>
          <p:cNvPr id="4" name="Slide Image Placeholder 3"/>
          <p:cNvSpPr>
            <a:spLocks noGrp="1" noRot="1" noChangeAspect="1"/>
          </p:cNvSpPr>
          <p:nvPr>
            <p:ph type="sldImg" idx="2"/>
          </p:nvPr>
        </p:nvSpPr>
        <p:spPr>
          <a:xfrm>
            <a:off x="468313" y="685800"/>
            <a:ext cx="5921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82FDC-2801-4975-B80C-355435A312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49340" rtl="0" eaLnBrk="1" latinLnBrk="0" hangingPunct="1">
      <a:defRPr sz="1200" kern="1200">
        <a:solidFill>
          <a:schemeClr val="tx1"/>
        </a:solidFill>
        <a:latin typeface="+mn-lt"/>
        <a:ea typeface="+mn-ea"/>
        <a:cs typeface="+mn-cs"/>
      </a:defRPr>
    </a:lvl1pPr>
    <a:lvl2pPr marL="474669" algn="l" defTabSz="949340" rtl="0" eaLnBrk="1" latinLnBrk="0" hangingPunct="1">
      <a:defRPr sz="1200" kern="1200">
        <a:solidFill>
          <a:schemeClr val="tx1"/>
        </a:solidFill>
        <a:latin typeface="+mn-lt"/>
        <a:ea typeface="+mn-ea"/>
        <a:cs typeface="+mn-cs"/>
      </a:defRPr>
    </a:lvl2pPr>
    <a:lvl3pPr marL="949340" algn="l" defTabSz="949340" rtl="0" eaLnBrk="1" latinLnBrk="0" hangingPunct="1">
      <a:defRPr sz="1200" kern="1200">
        <a:solidFill>
          <a:schemeClr val="tx1"/>
        </a:solidFill>
        <a:latin typeface="+mn-lt"/>
        <a:ea typeface="+mn-ea"/>
        <a:cs typeface="+mn-cs"/>
      </a:defRPr>
    </a:lvl3pPr>
    <a:lvl4pPr marL="1424009" algn="l" defTabSz="949340" rtl="0" eaLnBrk="1" latinLnBrk="0" hangingPunct="1">
      <a:defRPr sz="1200" kern="1200">
        <a:solidFill>
          <a:schemeClr val="tx1"/>
        </a:solidFill>
        <a:latin typeface="+mn-lt"/>
        <a:ea typeface="+mn-ea"/>
        <a:cs typeface="+mn-cs"/>
      </a:defRPr>
    </a:lvl4pPr>
    <a:lvl5pPr marL="1898679" algn="l" defTabSz="949340" rtl="0" eaLnBrk="1" latinLnBrk="0" hangingPunct="1">
      <a:defRPr sz="1200" kern="1200">
        <a:solidFill>
          <a:schemeClr val="tx1"/>
        </a:solidFill>
        <a:latin typeface="+mn-lt"/>
        <a:ea typeface="+mn-ea"/>
        <a:cs typeface="+mn-cs"/>
      </a:defRPr>
    </a:lvl5pPr>
    <a:lvl6pPr marL="2373348" algn="l" defTabSz="949340" rtl="0" eaLnBrk="1" latinLnBrk="0" hangingPunct="1">
      <a:defRPr sz="1200" kern="1200">
        <a:solidFill>
          <a:schemeClr val="tx1"/>
        </a:solidFill>
        <a:latin typeface="+mn-lt"/>
        <a:ea typeface="+mn-ea"/>
        <a:cs typeface="+mn-cs"/>
      </a:defRPr>
    </a:lvl6pPr>
    <a:lvl7pPr marL="2848019" algn="l" defTabSz="949340" rtl="0" eaLnBrk="1" latinLnBrk="0" hangingPunct="1">
      <a:defRPr sz="1200" kern="1200">
        <a:solidFill>
          <a:schemeClr val="tx1"/>
        </a:solidFill>
        <a:latin typeface="+mn-lt"/>
        <a:ea typeface="+mn-ea"/>
        <a:cs typeface="+mn-cs"/>
      </a:defRPr>
    </a:lvl7pPr>
    <a:lvl8pPr marL="3322688" algn="l" defTabSz="949340" rtl="0" eaLnBrk="1" latinLnBrk="0" hangingPunct="1">
      <a:defRPr sz="1200" kern="1200">
        <a:solidFill>
          <a:schemeClr val="tx1"/>
        </a:solidFill>
        <a:latin typeface="+mn-lt"/>
        <a:ea typeface="+mn-ea"/>
        <a:cs typeface="+mn-cs"/>
      </a:defRPr>
    </a:lvl8pPr>
    <a:lvl9pPr marL="3797357" algn="l" defTabSz="9493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F82FDC-2801-4975-B80C-355435A31224}"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1" y="4"/>
            <a:ext cx="8686800" cy="50292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94934" tIns="47467" rIns="94934" bIns="47467" rtlCol="0" anchor="ctr"/>
          <a:lstStyle/>
          <a:p>
            <a:pPr algn="ctr" eaLnBrk="1" latinLnBrk="0" hangingPunct="1"/>
            <a:endParaRPr kumimoji="0" lang="en-US"/>
          </a:p>
        </p:txBody>
      </p:sp>
      <p:sp useBgFill="1">
        <p:nvSpPr>
          <p:cNvPr id="13" name="Rounded Rectangle 12"/>
          <p:cNvSpPr/>
          <p:nvPr/>
        </p:nvSpPr>
        <p:spPr>
          <a:xfrm>
            <a:off x="62048" y="51159"/>
            <a:ext cx="8562704" cy="490761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9" name="Subtitle 8"/>
          <p:cNvSpPr>
            <a:spLocks noGrp="1"/>
          </p:cNvSpPr>
          <p:nvPr>
            <p:ph type="subTitle" idx="1"/>
          </p:nvPr>
        </p:nvSpPr>
        <p:spPr>
          <a:xfrm>
            <a:off x="1230633" y="2346961"/>
            <a:ext cx="6080760" cy="1173480"/>
          </a:xfrm>
        </p:spPr>
        <p:txBody>
          <a:bodyPr/>
          <a:lstStyle>
            <a:lvl1pPr marL="0" indent="0" algn="ctr">
              <a:buNone/>
              <a:defRPr sz="2700">
                <a:solidFill>
                  <a:schemeClr val="tx2"/>
                </a:solidFill>
              </a:defRPr>
            </a:lvl1pPr>
            <a:lvl2pPr marL="474669" indent="0" algn="ctr">
              <a:buNone/>
            </a:lvl2pPr>
            <a:lvl3pPr marL="949340" indent="0" algn="ctr">
              <a:buNone/>
            </a:lvl3pPr>
            <a:lvl4pPr marL="1424009" indent="0" algn="ctr">
              <a:buNone/>
            </a:lvl4pPr>
            <a:lvl5pPr marL="1898679" indent="0" algn="ctr">
              <a:buNone/>
            </a:lvl5pPr>
            <a:lvl6pPr marL="2373348" indent="0" algn="ctr">
              <a:buNone/>
            </a:lvl6pPr>
            <a:lvl7pPr marL="2848019" indent="0" algn="ctr">
              <a:buNone/>
            </a:lvl7pPr>
            <a:lvl8pPr marL="3322688" indent="0" algn="ctr">
              <a:buNone/>
            </a:lvl8pPr>
            <a:lvl9pPr marL="3797357"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5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59786" y="1062826"/>
            <a:ext cx="8570460" cy="112005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10" name="Rectangle 9"/>
          <p:cNvSpPr/>
          <p:nvPr/>
        </p:nvSpPr>
        <p:spPr>
          <a:xfrm>
            <a:off x="59786" y="1024262"/>
            <a:ext cx="8570460" cy="8842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11" name="Rectangle 10"/>
          <p:cNvSpPr/>
          <p:nvPr/>
        </p:nvSpPr>
        <p:spPr>
          <a:xfrm>
            <a:off x="59786" y="2182880"/>
            <a:ext cx="8570460" cy="8105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8" name="Title 7"/>
          <p:cNvSpPr>
            <a:spLocks noGrp="1"/>
          </p:cNvSpPr>
          <p:nvPr>
            <p:ph type="ctrTitle"/>
          </p:nvPr>
        </p:nvSpPr>
        <p:spPr>
          <a:xfrm>
            <a:off x="434341" y="1104352"/>
            <a:ext cx="7818120" cy="10780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7930" y="201406"/>
            <a:ext cx="1911096" cy="429111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68680" y="201406"/>
            <a:ext cx="5284470" cy="429111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68685" y="1061721"/>
            <a:ext cx="7383779" cy="335280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1" y="4"/>
            <a:ext cx="8686800" cy="50292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94934" tIns="47467" rIns="94934" bIns="47467" rtlCol="0" anchor="ctr"/>
          <a:lstStyle/>
          <a:p>
            <a:pPr algn="ctr" eaLnBrk="1" latinLnBrk="0" hangingPunct="1"/>
            <a:endParaRPr kumimoji="0" lang="en-US"/>
          </a:p>
        </p:txBody>
      </p:sp>
      <p:sp useBgFill="1">
        <p:nvSpPr>
          <p:cNvPr id="10" name="Rounded Rectangle 9"/>
          <p:cNvSpPr/>
          <p:nvPr/>
        </p:nvSpPr>
        <p:spPr>
          <a:xfrm>
            <a:off x="62048" y="51159"/>
            <a:ext cx="8562704" cy="490761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2" name="Title 1"/>
          <p:cNvSpPr>
            <a:spLocks noGrp="1"/>
          </p:cNvSpPr>
          <p:nvPr>
            <p:ph type="title"/>
          </p:nvPr>
        </p:nvSpPr>
        <p:spPr>
          <a:xfrm>
            <a:off x="686202" y="698502"/>
            <a:ext cx="7383779" cy="998855"/>
          </a:xfrm>
        </p:spPr>
        <p:txBody>
          <a:bodyPr anchor="b" anchorCtr="0"/>
          <a:lstStyle>
            <a:lvl1pPr algn="l">
              <a:buNone/>
              <a:defRPr sz="4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6202" y="1868488"/>
            <a:ext cx="7383779" cy="981393"/>
          </a:xfrm>
        </p:spPr>
        <p:txBody>
          <a:bodyPr anchor="t" anchorCtr="0"/>
          <a:lstStyle>
            <a:lvl1pPr marL="0" indent="0">
              <a:buNone/>
              <a:defRPr sz="2400">
                <a:solidFill>
                  <a:schemeClr val="tx1">
                    <a:tint val="75000"/>
                  </a:schemeClr>
                </a:solidFill>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1/30/2022</a:t>
            </a:fld>
            <a:endParaRPr lang="en-US"/>
          </a:p>
        </p:txBody>
      </p:sp>
      <p:sp>
        <p:nvSpPr>
          <p:cNvPr id="5" name="Footer Placeholder 4"/>
          <p:cNvSpPr>
            <a:spLocks noGrp="1"/>
          </p:cNvSpPr>
          <p:nvPr>
            <p:ph type="ftr" sz="quarter" idx="11"/>
          </p:nvPr>
        </p:nvSpPr>
        <p:spPr>
          <a:xfrm>
            <a:off x="760100" y="4526282"/>
            <a:ext cx="3800475" cy="335280"/>
          </a:xfrm>
        </p:spPr>
        <p:txBody>
          <a:bodyPr/>
          <a:lstStyle/>
          <a:p>
            <a:endParaRPr lang="en-US"/>
          </a:p>
        </p:txBody>
      </p:sp>
      <p:sp>
        <p:nvSpPr>
          <p:cNvPr id="7" name="Rectangle 6"/>
          <p:cNvSpPr/>
          <p:nvPr/>
        </p:nvSpPr>
        <p:spPr>
          <a:xfrm flipV="1">
            <a:off x="65944" y="1743009"/>
            <a:ext cx="8562838" cy="6705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8" name="Rectangle 7"/>
          <p:cNvSpPr/>
          <p:nvPr/>
        </p:nvSpPr>
        <p:spPr>
          <a:xfrm>
            <a:off x="65690" y="1717087"/>
            <a:ext cx="8563092" cy="3352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9" name="Rectangle 8"/>
          <p:cNvSpPr/>
          <p:nvPr/>
        </p:nvSpPr>
        <p:spPr>
          <a:xfrm>
            <a:off x="64892" y="1810513"/>
            <a:ext cx="8563890" cy="3352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6" name="Slide Number Placeholder 5"/>
          <p:cNvSpPr>
            <a:spLocks noGrp="1"/>
          </p:cNvSpPr>
          <p:nvPr>
            <p:ph type="sldNum" sz="quarter" idx="12"/>
          </p:nvPr>
        </p:nvSpPr>
        <p:spPr>
          <a:xfrm>
            <a:off x="138989" y="4553104"/>
            <a:ext cx="434340" cy="33528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868682" y="1061721"/>
            <a:ext cx="3561588" cy="335280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87253" y="1061721"/>
            <a:ext cx="3561588" cy="335280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8685" y="200239"/>
            <a:ext cx="7383779" cy="8382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68682" y="1061724"/>
            <a:ext cx="3547110" cy="558799"/>
          </a:xfrm>
          <a:noFill/>
          <a:ln w="12700" cap="sq" cmpd="sng" algn="ctr">
            <a:noFill/>
            <a:prstDash val="solid"/>
          </a:ln>
        </p:spPr>
        <p:txBody>
          <a:bodyPr lIns="94934"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9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05351" y="1061724"/>
            <a:ext cx="3547110" cy="558799"/>
          </a:xfrm>
          <a:noFill/>
          <a:ln w="12700" cap="sq" cmpd="sng" algn="ctr">
            <a:noFill/>
            <a:prstDash val="solid"/>
          </a:ln>
        </p:spPr>
        <p:txBody>
          <a:bodyPr lIns="94934"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9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868682" y="1648459"/>
            <a:ext cx="3547110" cy="284988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705351" y="1648459"/>
            <a:ext cx="3547110" cy="284988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4"/>
            <a:ext cx="8686800" cy="50292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useBgFill="1">
        <p:nvSpPr>
          <p:cNvPr id="9" name="Rounded Rectangle 8"/>
          <p:cNvSpPr/>
          <p:nvPr/>
        </p:nvSpPr>
        <p:spPr>
          <a:xfrm>
            <a:off x="60808" y="51155"/>
            <a:ext cx="8562704" cy="4908499"/>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2" name="Title 1"/>
          <p:cNvSpPr>
            <a:spLocks noGrp="1"/>
          </p:cNvSpPr>
          <p:nvPr>
            <p:ph type="title"/>
          </p:nvPr>
        </p:nvSpPr>
        <p:spPr>
          <a:xfrm>
            <a:off x="868685" y="200239"/>
            <a:ext cx="7383779" cy="838200"/>
          </a:xfrm>
        </p:spPr>
        <p:txBody>
          <a:bodyPr anchor="b" anchorCtr="0"/>
          <a:lstStyle>
            <a:lvl1pPr algn="l">
              <a:buNone/>
              <a:defRPr sz="4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68680" y="1173482"/>
            <a:ext cx="1809750" cy="3296921"/>
          </a:xfrm>
        </p:spPr>
        <p:txBody>
          <a:bodyPr/>
          <a:lstStyle>
            <a:lvl1pPr marL="0" indent="0">
              <a:buNone/>
              <a:defRPr sz="1900"/>
            </a:lvl1pPr>
            <a:lvl2pPr>
              <a:buNone/>
              <a:defRPr sz="1200"/>
            </a:lvl2pPr>
            <a:lvl3pPr>
              <a:buNone/>
              <a:defRPr sz="11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823212" y="1173482"/>
            <a:ext cx="5429250" cy="3296921"/>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8685" y="3593740"/>
            <a:ext cx="6949439" cy="383011"/>
          </a:xfrm>
        </p:spPr>
        <p:txBody>
          <a:bodyPr anchor="ctr">
            <a:noAutofit/>
          </a:bodyPr>
          <a:lstStyle>
            <a:lvl1pPr algn="l">
              <a:buNone/>
              <a:defRPr sz="30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68685" y="3993608"/>
            <a:ext cx="6949439" cy="502920"/>
          </a:xfrm>
        </p:spPr>
        <p:txBody>
          <a:bodyPr/>
          <a:lstStyle>
            <a:lvl1pPr marL="0" indent="0">
              <a:buFontTx/>
              <a:buNone/>
              <a:defRPr sz="1600"/>
            </a:lvl1pPr>
            <a:lvl2pPr>
              <a:defRPr sz="1200"/>
            </a:lvl2pPr>
            <a:lvl3pPr>
              <a:defRPr sz="11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1/30/2022</a:t>
            </a:fld>
            <a:endParaRPr lang="en-US"/>
          </a:p>
        </p:txBody>
      </p:sp>
      <p:sp>
        <p:nvSpPr>
          <p:cNvPr id="6" name="Footer Placeholder 5"/>
          <p:cNvSpPr>
            <a:spLocks noGrp="1"/>
          </p:cNvSpPr>
          <p:nvPr>
            <p:ph type="ftr" sz="quarter" idx="11"/>
          </p:nvPr>
        </p:nvSpPr>
        <p:spPr>
          <a:xfrm>
            <a:off x="868681" y="4526282"/>
            <a:ext cx="3691890" cy="335280"/>
          </a:xfrm>
        </p:spPr>
        <p:txBody>
          <a:bodyPr/>
          <a:lstStyle/>
          <a:p>
            <a:endParaRPr lang="en-US"/>
          </a:p>
        </p:txBody>
      </p:sp>
      <p:sp>
        <p:nvSpPr>
          <p:cNvPr id="7" name="Slide Number Placeholder 6"/>
          <p:cNvSpPr>
            <a:spLocks noGrp="1"/>
          </p:cNvSpPr>
          <p:nvPr>
            <p:ph type="sldNum" sz="quarter" idx="12"/>
          </p:nvPr>
        </p:nvSpPr>
        <p:spPr>
          <a:xfrm>
            <a:off x="138989" y="4553104"/>
            <a:ext cx="434340" cy="335280"/>
          </a:xfrm>
        </p:spPr>
        <p:txBody>
          <a:bodyPr/>
          <a:lstStyle/>
          <a:p>
            <a:fld id="{B6F15528-21DE-4FAA-801E-634DDDAF4B2B}" type="slidenum">
              <a:rPr lang="en-US" smtClean="0"/>
              <a:pPr/>
              <a:t>‹#›</a:t>
            </a:fld>
            <a:endParaRPr lang="en-US"/>
          </a:p>
        </p:txBody>
      </p:sp>
      <p:sp>
        <p:nvSpPr>
          <p:cNvPr id="11" name="Rectangle 10"/>
          <p:cNvSpPr/>
          <p:nvPr/>
        </p:nvSpPr>
        <p:spPr>
          <a:xfrm flipV="1">
            <a:off x="64897" y="3434607"/>
            <a:ext cx="8556497" cy="67056"/>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12" name="Rectangle 11"/>
          <p:cNvSpPr/>
          <p:nvPr/>
        </p:nvSpPr>
        <p:spPr>
          <a:xfrm>
            <a:off x="65089" y="3410353"/>
            <a:ext cx="8556307" cy="3352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13" name="Rectangle 12"/>
          <p:cNvSpPr/>
          <p:nvPr/>
        </p:nvSpPr>
        <p:spPr>
          <a:xfrm>
            <a:off x="65086" y="3500371"/>
            <a:ext cx="8556306" cy="3579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3" name="Picture Placeholder 2"/>
          <p:cNvSpPr>
            <a:spLocks noGrp="1"/>
          </p:cNvSpPr>
          <p:nvPr>
            <p:ph type="pic" idx="1"/>
          </p:nvPr>
        </p:nvSpPr>
        <p:spPr>
          <a:xfrm>
            <a:off x="64895" y="48899"/>
            <a:ext cx="8551780" cy="3359786"/>
          </a:xfrm>
          <a:prstGeom prst="round2SameRect">
            <a:avLst>
              <a:gd name="adj1" fmla="val 7101"/>
              <a:gd name="adj2" fmla="val 0"/>
            </a:avLst>
          </a:prstGeom>
          <a:solidFill>
            <a:schemeClr val="bg2"/>
          </a:solidFill>
          <a:ln w="6350">
            <a:solidFill>
              <a:schemeClr val="tx1"/>
            </a:solidFill>
          </a:ln>
        </p:spPr>
        <p:txBody>
          <a:bodyPr/>
          <a:lstStyle>
            <a:lvl1pPr marL="0" indent="0">
              <a:buNone/>
              <a:defRPr sz="34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4"/>
            <a:ext cx="8686800" cy="50292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94934" tIns="47467" rIns="94934" bIns="47467" rtlCol="0" anchor="ctr"/>
          <a:lstStyle/>
          <a:p>
            <a:pPr algn="ctr" eaLnBrk="1" latinLnBrk="0" hangingPunct="1"/>
            <a:endParaRPr kumimoji="0" lang="en-US"/>
          </a:p>
        </p:txBody>
      </p:sp>
      <p:sp useBgFill="1">
        <p:nvSpPr>
          <p:cNvPr id="8" name="Rounded Rectangle 7"/>
          <p:cNvSpPr/>
          <p:nvPr/>
        </p:nvSpPr>
        <p:spPr>
          <a:xfrm>
            <a:off x="60808" y="51155"/>
            <a:ext cx="8562704" cy="4908499"/>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94934" tIns="47467" rIns="94934" bIns="47467" anchor="ctr"/>
          <a:lstStyle/>
          <a:p>
            <a:pPr algn="ctr" eaLnBrk="1" latinLnBrk="0" hangingPunct="1"/>
            <a:endParaRPr kumimoji="0" lang="en-US"/>
          </a:p>
        </p:txBody>
      </p:sp>
      <p:sp>
        <p:nvSpPr>
          <p:cNvPr id="22" name="Title Placeholder 21"/>
          <p:cNvSpPr>
            <a:spLocks noGrp="1"/>
          </p:cNvSpPr>
          <p:nvPr>
            <p:ph type="title"/>
          </p:nvPr>
        </p:nvSpPr>
        <p:spPr>
          <a:xfrm>
            <a:off x="868685" y="201402"/>
            <a:ext cx="7383779" cy="838200"/>
          </a:xfrm>
          <a:prstGeom prst="rect">
            <a:avLst/>
          </a:prstGeom>
        </p:spPr>
        <p:txBody>
          <a:bodyPr lIns="94934" tIns="47467" rIns="94934" bIns="9493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68685" y="1061721"/>
            <a:ext cx="7383779" cy="3352802"/>
          </a:xfrm>
          <a:prstGeom prst="rect">
            <a:avLst/>
          </a:prstGeom>
        </p:spPr>
        <p:txBody>
          <a:bodyPr lIns="94934" tIns="47467" rIns="94934" bIns="4746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5863593" y="4540250"/>
            <a:ext cx="2352675" cy="349250"/>
          </a:xfrm>
          <a:prstGeom prst="rect">
            <a:avLst/>
          </a:prstGeom>
        </p:spPr>
        <p:txBody>
          <a:bodyPr lIns="94934" tIns="47467" rIns="94934" bIns="47467" anchor="ctr" anchorCtr="0"/>
          <a:lstStyle>
            <a:lvl1pPr algn="r" eaLnBrk="1" latinLnBrk="0" hangingPunct="1">
              <a:defRPr kumimoji="0" sz="1500">
                <a:solidFill>
                  <a:schemeClr val="tx2"/>
                </a:solidFill>
              </a:defRPr>
            </a:lvl1pPr>
          </a:lstStyle>
          <a:p>
            <a:fld id="{1D8BD707-D9CF-40AE-B4C6-C98DA3205C09}" type="datetimeFigureOut">
              <a:rPr lang="en-US" smtClean="0"/>
              <a:pPr/>
              <a:t>1/30/2022</a:t>
            </a:fld>
            <a:endParaRPr lang="en-US"/>
          </a:p>
        </p:txBody>
      </p:sp>
      <p:sp>
        <p:nvSpPr>
          <p:cNvPr id="3" name="Footer Placeholder 2"/>
          <p:cNvSpPr>
            <a:spLocks noGrp="1"/>
          </p:cNvSpPr>
          <p:nvPr>
            <p:ph type="ftr" sz="quarter" idx="3"/>
          </p:nvPr>
        </p:nvSpPr>
        <p:spPr>
          <a:xfrm>
            <a:off x="868682" y="4526282"/>
            <a:ext cx="3764280" cy="335280"/>
          </a:xfrm>
          <a:prstGeom prst="rect">
            <a:avLst/>
          </a:prstGeom>
        </p:spPr>
        <p:txBody>
          <a:bodyPr lIns="94934" tIns="47467" rIns="94934" bIns="47467" anchor="ctr" anchorCtr="0"/>
          <a:lstStyle>
            <a:lvl1pPr eaLnBrk="1" latinLnBrk="0" hangingPunct="1">
              <a:defRPr kumimoji="0" sz="1500">
                <a:solidFill>
                  <a:schemeClr val="tx2"/>
                </a:solidFill>
              </a:defRPr>
            </a:lvl1pPr>
          </a:lstStyle>
          <a:p>
            <a:endParaRPr lang="en-US"/>
          </a:p>
        </p:txBody>
      </p:sp>
      <p:sp>
        <p:nvSpPr>
          <p:cNvPr id="23" name="Slide Number Placeholder 22"/>
          <p:cNvSpPr>
            <a:spLocks noGrp="1"/>
          </p:cNvSpPr>
          <p:nvPr>
            <p:ph type="sldNum" sz="quarter" idx="4"/>
          </p:nvPr>
        </p:nvSpPr>
        <p:spPr>
          <a:xfrm>
            <a:off x="138989" y="4554222"/>
            <a:ext cx="434340" cy="335280"/>
          </a:xfrm>
          <a:prstGeom prst="ellipse">
            <a:avLst/>
          </a:prstGeom>
          <a:solidFill>
            <a:schemeClr val="accent1"/>
          </a:solidFill>
        </p:spPr>
        <p:txBody>
          <a:bodyPr wrap="none" lIns="0" tIns="0" rIns="0" bIns="0" anchor="ctr" anchorCtr="1">
            <a:noAutofit/>
          </a:bodyPr>
          <a:lstStyle>
            <a:lvl1pPr algn="ctr" eaLnBrk="1" latinLnBrk="0" hangingPunct="1">
              <a:defRPr kumimoji="0" sz="15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00" kern="1200">
          <a:solidFill>
            <a:schemeClr val="tx2"/>
          </a:solidFill>
          <a:latin typeface="+mj-lt"/>
          <a:ea typeface="+mj-ea"/>
          <a:cs typeface="+mj-cs"/>
        </a:defRPr>
      </a:lvl1pPr>
    </p:titleStyle>
    <p:bodyStyle>
      <a:lvl1pPr marL="284802" indent="-284802" algn="l" rtl="0" eaLnBrk="1" latinLnBrk="0" hangingPunct="1">
        <a:spcBef>
          <a:spcPts val="603"/>
        </a:spcBef>
        <a:buClr>
          <a:schemeClr val="accent1"/>
        </a:buClr>
        <a:buSzPct val="85000"/>
        <a:buFont typeface="Wingdings 2"/>
        <a:buChar char=""/>
        <a:defRPr kumimoji="0" sz="2700" kern="1200">
          <a:solidFill>
            <a:schemeClr val="tx1"/>
          </a:solidFill>
          <a:latin typeface="+mn-lt"/>
          <a:ea typeface="+mn-ea"/>
          <a:cs typeface="+mn-cs"/>
        </a:defRPr>
      </a:lvl1pPr>
      <a:lvl2pPr marL="569604" indent="-237335" algn="l" rtl="0" eaLnBrk="1" latinLnBrk="0" hangingPunct="1">
        <a:spcBef>
          <a:spcPts val="384"/>
        </a:spcBef>
        <a:buClr>
          <a:schemeClr val="accent2"/>
        </a:buClr>
        <a:buSzPct val="85000"/>
        <a:buFont typeface="Wingdings 2"/>
        <a:buChar char=""/>
        <a:defRPr kumimoji="0" sz="2400" kern="1200">
          <a:solidFill>
            <a:schemeClr val="tx1"/>
          </a:solidFill>
          <a:latin typeface="+mn-lt"/>
          <a:ea typeface="+mn-ea"/>
          <a:cs typeface="+mn-cs"/>
        </a:defRPr>
      </a:lvl2pPr>
      <a:lvl3pPr marL="854406" indent="-237335" algn="l" rtl="0" eaLnBrk="1" latinLnBrk="0" hangingPunct="1">
        <a:spcBef>
          <a:spcPts val="384"/>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139207" indent="-237335" algn="l" rtl="0" eaLnBrk="1" latinLnBrk="0" hangingPunct="1">
        <a:spcBef>
          <a:spcPts val="384"/>
        </a:spcBef>
        <a:buClr>
          <a:schemeClr val="accent3"/>
        </a:buClr>
        <a:buSzPct val="80000"/>
        <a:buFont typeface="Wingdings 2"/>
        <a:buChar char=""/>
        <a:defRPr kumimoji="0" sz="2000" kern="1200">
          <a:solidFill>
            <a:schemeClr val="tx1"/>
          </a:solidFill>
          <a:latin typeface="+mn-lt"/>
          <a:ea typeface="+mn-ea"/>
          <a:cs typeface="+mn-cs"/>
        </a:defRPr>
      </a:lvl4pPr>
      <a:lvl5pPr marL="1424009" indent="-237335" algn="l" rtl="0" eaLnBrk="1" latinLnBrk="0" hangingPunct="1">
        <a:spcBef>
          <a:spcPts val="384"/>
        </a:spcBef>
        <a:buClr>
          <a:schemeClr val="accent3"/>
        </a:buClr>
        <a:buFontTx/>
        <a:buChar char="o"/>
        <a:defRPr kumimoji="0" sz="2000" kern="1200">
          <a:solidFill>
            <a:schemeClr val="tx1"/>
          </a:solidFill>
          <a:latin typeface="+mn-lt"/>
          <a:ea typeface="+mn-ea"/>
          <a:cs typeface="+mn-cs"/>
        </a:defRPr>
      </a:lvl5pPr>
      <a:lvl6pPr marL="1708811" indent="-237335" algn="l" rtl="0" eaLnBrk="1" latinLnBrk="0" hangingPunct="1">
        <a:spcBef>
          <a:spcPts val="384"/>
        </a:spcBef>
        <a:buClr>
          <a:schemeClr val="accent3"/>
        </a:buClr>
        <a:buChar char="•"/>
        <a:defRPr kumimoji="0" sz="1900" kern="1200" baseline="0">
          <a:solidFill>
            <a:schemeClr val="tx1"/>
          </a:solidFill>
          <a:latin typeface="+mn-lt"/>
          <a:ea typeface="+mn-ea"/>
          <a:cs typeface="+mn-cs"/>
        </a:defRPr>
      </a:lvl6pPr>
      <a:lvl7pPr marL="1993613" indent="-237335" algn="l" rtl="0" eaLnBrk="1" latinLnBrk="0" hangingPunct="1">
        <a:spcBef>
          <a:spcPts val="384"/>
        </a:spcBef>
        <a:buClr>
          <a:schemeClr val="accent2"/>
        </a:buClr>
        <a:buChar char="•"/>
        <a:defRPr kumimoji="0" sz="1900" kern="1200">
          <a:solidFill>
            <a:schemeClr val="tx1"/>
          </a:solidFill>
          <a:latin typeface="+mn-lt"/>
          <a:ea typeface="+mn-ea"/>
          <a:cs typeface="+mn-cs"/>
        </a:defRPr>
      </a:lvl7pPr>
      <a:lvl8pPr marL="2278415" indent="-237335" algn="l" rtl="0" eaLnBrk="1" latinLnBrk="0" hangingPunct="1">
        <a:spcBef>
          <a:spcPts val="384"/>
        </a:spcBef>
        <a:buClr>
          <a:schemeClr val="accent1">
            <a:tint val="60000"/>
          </a:schemeClr>
        </a:buClr>
        <a:buChar char="•"/>
        <a:defRPr kumimoji="0" sz="1900" kern="1200">
          <a:solidFill>
            <a:schemeClr val="tx1"/>
          </a:solidFill>
          <a:latin typeface="+mn-lt"/>
          <a:ea typeface="+mn-ea"/>
          <a:cs typeface="+mn-cs"/>
        </a:defRPr>
      </a:lvl8pPr>
      <a:lvl9pPr marL="2563217" indent="-237335" algn="l" rtl="0" eaLnBrk="1" latinLnBrk="0" hangingPunct="1">
        <a:spcBef>
          <a:spcPts val="384"/>
        </a:spcBef>
        <a:buClr>
          <a:schemeClr val="accent2">
            <a:tint val="60000"/>
          </a:schemeClr>
        </a:buClr>
        <a:buChar char="•"/>
        <a:defRPr kumimoji="0" sz="19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4669" algn="l" rtl="0" eaLnBrk="1" latinLnBrk="0" hangingPunct="1">
        <a:defRPr kumimoji="0" kern="1200">
          <a:solidFill>
            <a:schemeClr val="tx1"/>
          </a:solidFill>
          <a:latin typeface="+mn-lt"/>
          <a:ea typeface="+mn-ea"/>
          <a:cs typeface="+mn-cs"/>
        </a:defRPr>
      </a:lvl2pPr>
      <a:lvl3pPr marL="949340" algn="l" rtl="0" eaLnBrk="1" latinLnBrk="0" hangingPunct="1">
        <a:defRPr kumimoji="0" kern="1200">
          <a:solidFill>
            <a:schemeClr val="tx1"/>
          </a:solidFill>
          <a:latin typeface="+mn-lt"/>
          <a:ea typeface="+mn-ea"/>
          <a:cs typeface="+mn-cs"/>
        </a:defRPr>
      </a:lvl3pPr>
      <a:lvl4pPr marL="1424009" algn="l" rtl="0" eaLnBrk="1" latinLnBrk="0" hangingPunct="1">
        <a:defRPr kumimoji="0" kern="1200">
          <a:solidFill>
            <a:schemeClr val="tx1"/>
          </a:solidFill>
          <a:latin typeface="+mn-lt"/>
          <a:ea typeface="+mn-ea"/>
          <a:cs typeface="+mn-cs"/>
        </a:defRPr>
      </a:lvl4pPr>
      <a:lvl5pPr marL="1898679" algn="l" rtl="0" eaLnBrk="1" latinLnBrk="0" hangingPunct="1">
        <a:defRPr kumimoji="0" kern="1200">
          <a:solidFill>
            <a:schemeClr val="tx1"/>
          </a:solidFill>
          <a:latin typeface="+mn-lt"/>
          <a:ea typeface="+mn-ea"/>
          <a:cs typeface="+mn-cs"/>
        </a:defRPr>
      </a:lvl5pPr>
      <a:lvl6pPr marL="2373348" algn="l" rtl="0" eaLnBrk="1" latinLnBrk="0" hangingPunct="1">
        <a:defRPr kumimoji="0" kern="1200">
          <a:solidFill>
            <a:schemeClr val="tx1"/>
          </a:solidFill>
          <a:latin typeface="+mn-lt"/>
          <a:ea typeface="+mn-ea"/>
          <a:cs typeface="+mn-cs"/>
        </a:defRPr>
      </a:lvl6pPr>
      <a:lvl7pPr marL="2848019" algn="l" rtl="0" eaLnBrk="1" latinLnBrk="0" hangingPunct="1">
        <a:defRPr kumimoji="0" kern="1200">
          <a:solidFill>
            <a:schemeClr val="tx1"/>
          </a:solidFill>
          <a:latin typeface="+mn-lt"/>
          <a:ea typeface="+mn-ea"/>
          <a:cs typeface="+mn-cs"/>
        </a:defRPr>
      </a:lvl7pPr>
      <a:lvl8pPr marL="3322688" algn="l" rtl="0" eaLnBrk="1" latinLnBrk="0" hangingPunct="1">
        <a:defRPr kumimoji="0" kern="1200">
          <a:solidFill>
            <a:schemeClr val="tx1"/>
          </a:solidFill>
          <a:latin typeface="+mn-lt"/>
          <a:ea typeface="+mn-ea"/>
          <a:cs typeface="+mn-cs"/>
        </a:defRPr>
      </a:lvl8pPr>
      <a:lvl9pPr marL="379735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0633" y="3408680"/>
            <a:ext cx="6080760" cy="1396999"/>
          </a:xfrm>
        </p:spPr>
        <p:txBody>
          <a:bodyPr>
            <a:normAutofit/>
          </a:bodyPr>
          <a:lstStyle/>
          <a:p>
            <a:r>
              <a:rPr lang="en-US" sz="4000" b="1" dirty="0" smtClean="0"/>
              <a:t>Industrial Relation And Disciplinary System</a:t>
            </a:r>
            <a:endParaRPr lang="en-US" sz="4000" b="1" dirty="0"/>
          </a:p>
        </p:txBody>
      </p:sp>
      <p:sp>
        <p:nvSpPr>
          <p:cNvPr id="2" name="Title 1"/>
          <p:cNvSpPr>
            <a:spLocks noGrp="1"/>
          </p:cNvSpPr>
          <p:nvPr>
            <p:ph type="ctrTitle"/>
          </p:nvPr>
        </p:nvSpPr>
        <p:spPr/>
        <p:txBody>
          <a:bodyPr>
            <a:normAutofit/>
          </a:bodyPr>
          <a:lstStyle/>
          <a:p>
            <a:r>
              <a:rPr lang="en-US" sz="5400" b="1" i="1" dirty="0" smtClean="0">
                <a:solidFill>
                  <a:srgbClr val="FF0000"/>
                </a:solidFill>
              </a:rPr>
              <a:t>Chapter 10</a:t>
            </a:r>
            <a:endParaRPr lang="en-US" sz="5400" b="1" i="1" dirty="0">
              <a:solidFill>
                <a:srgbClr val="FF0000"/>
              </a:solidFill>
            </a:endParaRPr>
          </a:p>
        </p:txBody>
      </p:sp>
      <p:pic>
        <p:nvPicPr>
          <p:cNvPr id="1026" name="Picture 2" descr="Trade Unions | Trade Disputes | Industrial Relations Law-What Irish  Employers Should Know – Employment Rights Ireland"/>
          <p:cNvPicPr>
            <a:picLocks noChangeAspect="1" noChangeArrowheads="1"/>
          </p:cNvPicPr>
          <p:nvPr/>
        </p:nvPicPr>
        <p:blipFill>
          <a:blip r:embed="rId2" cstate="print"/>
          <a:srcRect/>
          <a:stretch>
            <a:fillRect/>
          </a:stretch>
        </p:blipFill>
        <p:spPr bwMode="auto">
          <a:xfrm>
            <a:off x="0" y="5"/>
            <a:ext cx="4488180" cy="1844041"/>
          </a:xfrm>
          <a:prstGeom prst="rect">
            <a:avLst/>
          </a:prstGeom>
          <a:noFill/>
        </p:spPr>
      </p:pic>
      <p:sp>
        <p:nvSpPr>
          <p:cNvPr id="1028" name="AutoShape 4" descr="Need of Workers Participation in Management - MBA Knowledge Base"/>
          <p:cNvSpPr>
            <a:spLocks noChangeAspect="1" noChangeArrowheads="1"/>
          </p:cNvSpPr>
          <p:nvPr/>
        </p:nvSpPr>
        <p:spPr bwMode="auto">
          <a:xfrm>
            <a:off x="147799" y="-105938"/>
            <a:ext cx="289561" cy="223520"/>
          </a:xfrm>
          <a:prstGeom prst="rect">
            <a:avLst/>
          </a:prstGeom>
          <a:noFill/>
        </p:spPr>
        <p:txBody>
          <a:bodyPr vert="horz" wrap="square" lIns="94934" tIns="47467" rIns="94934" bIns="47467" numCol="1" anchor="t" anchorCtr="0" compatLnSpc="1">
            <a:prstTxWarp prst="textNoShape">
              <a:avLst/>
            </a:prstTxWarp>
          </a:bodyPr>
          <a:lstStyle/>
          <a:p>
            <a:endParaRPr lang="en-US" sz="1600"/>
          </a:p>
        </p:txBody>
      </p:sp>
      <p:sp>
        <p:nvSpPr>
          <p:cNvPr id="1030" name="AutoShape 6" descr="Need of Workers Participation in Management - MBA Knowledge Base"/>
          <p:cNvSpPr>
            <a:spLocks noChangeAspect="1" noChangeArrowheads="1"/>
          </p:cNvSpPr>
          <p:nvPr/>
        </p:nvSpPr>
        <p:spPr bwMode="auto">
          <a:xfrm>
            <a:off x="147799" y="-105938"/>
            <a:ext cx="289561" cy="223520"/>
          </a:xfrm>
          <a:prstGeom prst="rect">
            <a:avLst/>
          </a:prstGeom>
          <a:noFill/>
        </p:spPr>
        <p:txBody>
          <a:bodyPr vert="horz" wrap="square" lIns="94934" tIns="47467" rIns="94934" bIns="47467" numCol="1" anchor="t" anchorCtr="0" compatLnSpc="1">
            <a:prstTxWarp prst="textNoShape">
              <a:avLst/>
            </a:prstTxWarp>
          </a:bodyPr>
          <a:lstStyle/>
          <a:p>
            <a:endParaRPr lang="en-US" sz="1600"/>
          </a:p>
        </p:txBody>
      </p:sp>
      <p:pic>
        <p:nvPicPr>
          <p:cNvPr id="1032" name="Picture 8" descr="Top 9 Importance of Discipline in an Organization - Googlesir"/>
          <p:cNvPicPr>
            <a:picLocks noChangeAspect="1" noChangeArrowheads="1"/>
          </p:cNvPicPr>
          <p:nvPr/>
        </p:nvPicPr>
        <p:blipFill>
          <a:blip r:embed="rId3" cstate="print"/>
          <a:srcRect/>
          <a:stretch>
            <a:fillRect/>
          </a:stretch>
        </p:blipFill>
        <p:spPr bwMode="auto">
          <a:xfrm>
            <a:off x="4488180" y="5"/>
            <a:ext cx="4198620" cy="1844041"/>
          </a:xfrm>
          <a:prstGeom prst="rect">
            <a:avLst/>
          </a:prstGeom>
          <a:noFill/>
        </p:spPr>
      </p:pic>
      <p:sp>
        <p:nvSpPr>
          <p:cNvPr id="8" name="Rectangle 7"/>
          <p:cNvSpPr/>
          <p:nvPr/>
        </p:nvSpPr>
        <p:spPr>
          <a:xfrm>
            <a:off x="217170" y="2346962"/>
            <a:ext cx="3474720" cy="39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r>
              <a:rPr lang="en-US" sz="3600" dirty="0" smtClean="0"/>
              <a:t>Chapter 7</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533400" y="1981200"/>
            <a:ext cx="7848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endParaRPr lang="en-US"/>
          </a:p>
        </p:txBody>
      </p:sp>
      <p:sp>
        <p:nvSpPr>
          <p:cNvPr id="3" name="Rectangle 2"/>
          <p:cNvSpPr/>
          <p:nvPr/>
        </p:nvSpPr>
        <p:spPr>
          <a:xfrm>
            <a:off x="289562" y="1620521"/>
            <a:ext cx="8397238" cy="2388796"/>
          </a:xfrm>
          <a:prstGeom prst="rect">
            <a:avLst/>
          </a:prstGeom>
          <a:ln>
            <a:solidFill>
              <a:schemeClr val="accent1"/>
            </a:solidFill>
          </a:ln>
        </p:spPr>
        <p:txBody>
          <a:bodyPr wrap="square" lIns="94934" tIns="47467" rIns="94934" bIns="47467">
            <a:spAutoFit/>
          </a:bodyPr>
          <a:lstStyle/>
          <a:p>
            <a:r>
              <a:rPr lang="en-US" sz="800" dirty="0" smtClean="0"/>
              <a:t>	</a:t>
            </a:r>
          </a:p>
          <a:p>
            <a:r>
              <a:rPr lang="en-US" sz="1000" dirty="0" smtClean="0"/>
              <a:t>SOFT</a:t>
            </a:r>
            <a:r>
              <a:rPr lang="en-US" sz="800" dirty="0" smtClean="0"/>
              <a:t>                                        	     </a:t>
            </a:r>
            <a:r>
              <a:rPr lang="en-US" sz="1000" dirty="0" smtClean="0"/>
              <a:t> </a:t>
            </a:r>
            <a:r>
              <a:rPr lang="en-US" sz="1100" dirty="0" smtClean="0"/>
              <a:t>Severity of progressive discipline           </a:t>
            </a:r>
            <a:r>
              <a:rPr lang="en-US" sz="800" dirty="0" smtClean="0"/>
              <a:t>			             </a:t>
            </a:r>
            <a:r>
              <a:rPr lang="en-US" sz="1050" dirty="0" smtClean="0"/>
              <a:t>HARD</a:t>
            </a:r>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800" dirty="0" smtClean="0"/>
          </a:p>
          <a:p>
            <a:endParaRPr lang="en-US" sz="900" dirty="0" smtClean="0"/>
          </a:p>
          <a:p>
            <a:endParaRPr lang="en-US" sz="1400" dirty="0" smtClean="0"/>
          </a:p>
          <a:p>
            <a:r>
              <a:rPr lang="en-US" sz="1400" dirty="0" smtClean="0"/>
              <a:t>verbal warning       Written warning       Pay-cuts   	Fines	Suspension   Demotion	Dismissa</a:t>
            </a:r>
            <a:r>
              <a:rPr lang="en-US" sz="900" dirty="0" smtClean="0"/>
              <a:t>l</a:t>
            </a:r>
          </a:p>
          <a:p>
            <a:endParaRPr lang="en-US" sz="800" dirty="0" smtClean="0"/>
          </a:p>
          <a:p>
            <a:endParaRPr lang="en-US" sz="800" dirty="0" smtClean="0"/>
          </a:p>
          <a:p>
            <a:r>
              <a:rPr lang="en-US" sz="800" dirty="0" smtClean="0"/>
              <a:t>				</a:t>
            </a:r>
          </a:p>
          <a:p>
            <a:endParaRPr lang="en-US" sz="1050" dirty="0" smtClean="0"/>
          </a:p>
          <a:p>
            <a:r>
              <a:rPr lang="en-US" sz="1050" dirty="0" smtClean="0"/>
              <a:t>				Progressive discipline</a:t>
            </a:r>
            <a:endParaRPr lang="en-US" sz="1050" dirty="0"/>
          </a:p>
        </p:txBody>
      </p:sp>
      <p:sp>
        <p:nvSpPr>
          <p:cNvPr id="4" name="Right Arrow 3"/>
          <p:cNvSpPr/>
          <p:nvPr/>
        </p:nvSpPr>
        <p:spPr>
          <a:xfrm>
            <a:off x="1100332" y="1676400"/>
            <a:ext cx="1158239" cy="335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endParaRPr lang="en-US"/>
          </a:p>
        </p:txBody>
      </p:sp>
      <p:sp>
        <p:nvSpPr>
          <p:cNvPr id="5" name="Right Arrow 4"/>
          <p:cNvSpPr/>
          <p:nvPr/>
        </p:nvSpPr>
        <p:spPr>
          <a:xfrm>
            <a:off x="4648200" y="1752600"/>
            <a:ext cx="243230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endParaRPr lang="en-US"/>
          </a:p>
        </p:txBody>
      </p:sp>
      <p:sp>
        <p:nvSpPr>
          <p:cNvPr id="6" name="Rectangle 5"/>
          <p:cNvSpPr/>
          <p:nvPr/>
        </p:nvSpPr>
        <p:spPr>
          <a:xfrm>
            <a:off x="347474" y="447041"/>
            <a:ext cx="7933944" cy="1265412"/>
          </a:xfrm>
          <a:prstGeom prst="rect">
            <a:avLst/>
          </a:prstGeom>
        </p:spPr>
        <p:txBody>
          <a:bodyPr wrap="square" lIns="94934" tIns="47467" rIns="94934" bIns="47467">
            <a:spAutoFit/>
          </a:bodyPr>
          <a:lstStyle/>
          <a:p>
            <a:r>
              <a:rPr lang="en-US" sz="3800" dirty="0" smtClean="0"/>
              <a:t>The above concept can be expressed as given below.</a:t>
            </a:r>
            <a:endParaRPr lang="en-US" sz="3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1" y="223524"/>
            <a:ext cx="8165592" cy="4804842"/>
          </a:xfrm>
          <a:prstGeom prst="rect">
            <a:avLst/>
          </a:prstGeom>
          <a:solidFill>
            <a:schemeClr val="accent2">
              <a:lumMod val="40000"/>
              <a:lumOff val="60000"/>
            </a:schemeClr>
          </a:solidFill>
        </p:spPr>
        <p:txBody>
          <a:bodyPr wrap="square" lIns="94934" tIns="47467" rIns="94934" bIns="47467">
            <a:spAutoFit/>
          </a:bodyPr>
          <a:lstStyle/>
          <a:p>
            <a:r>
              <a:rPr lang="en-US" sz="4400" dirty="0" smtClean="0"/>
              <a:t>				</a:t>
            </a:r>
            <a:r>
              <a:rPr lang="en-US" sz="7200" dirty="0" smtClean="0"/>
              <a:t>Grievance</a:t>
            </a:r>
            <a:endParaRPr lang="en-US" sz="4400" dirty="0" smtClean="0"/>
          </a:p>
          <a:p>
            <a:pPr algn="just"/>
            <a:r>
              <a:rPr lang="en-US" sz="2800" b="1" dirty="0" smtClean="0"/>
              <a:t>Keith Davis: </a:t>
            </a:r>
            <a:r>
              <a:rPr lang="en-US" sz="2000" dirty="0" smtClean="0"/>
              <a:t>"</a:t>
            </a:r>
            <a:r>
              <a:rPr lang="en-US" sz="2800" dirty="0" smtClean="0">
                <a:solidFill>
                  <a:srgbClr val="002060"/>
                </a:solidFill>
              </a:rPr>
              <a:t>Grievance is any real or imagined feeling of personal injustice which an employee has concerning this employment relationship." </a:t>
            </a:r>
          </a:p>
          <a:p>
            <a:pPr algn="just"/>
            <a:endParaRPr lang="en-US" sz="2800" dirty="0" smtClean="0"/>
          </a:p>
          <a:p>
            <a:pPr algn="just"/>
            <a:endParaRPr lang="en-US" sz="2000" dirty="0" smtClean="0"/>
          </a:p>
          <a:p>
            <a:pPr algn="just"/>
            <a:r>
              <a:rPr lang="en-US" sz="2800" b="1" dirty="0" smtClean="0"/>
              <a:t>Dale S. Beach: </a:t>
            </a:r>
            <a:r>
              <a:rPr lang="en-US" sz="2000" dirty="0" smtClean="0"/>
              <a:t>"</a:t>
            </a:r>
            <a:r>
              <a:rPr lang="en-US" sz="2800" dirty="0" smtClean="0">
                <a:solidFill>
                  <a:schemeClr val="accent4">
                    <a:lumMod val="20000"/>
                    <a:lumOff val="80000"/>
                  </a:schemeClr>
                </a:solidFill>
              </a:rPr>
              <a:t>A grievance is any dissatisfaction or feeling of injustice in connection with ones employment situation that is brought to the attention of management." </a:t>
            </a:r>
            <a:endParaRPr lang="en-US" sz="2000" dirty="0" smtClean="0">
              <a:solidFill>
                <a:schemeClr val="accent4">
                  <a:lumMod val="20000"/>
                  <a:lumOff val="80000"/>
                </a:schemeClr>
              </a:solidFill>
            </a:endParaRPr>
          </a:p>
          <a:p>
            <a:pPr algn="just"/>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8" y="726440"/>
            <a:ext cx="8513064" cy="2311852"/>
          </a:xfrm>
          <a:prstGeom prst="rect">
            <a:avLst/>
          </a:prstGeom>
          <a:solidFill>
            <a:schemeClr val="accent4">
              <a:lumMod val="40000"/>
              <a:lumOff val="60000"/>
            </a:schemeClr>
          </a:solidFill>
        </p:spPr>
        <p:txBody>
          <a:bodyPr wrap="square" lIns="94934" tIns="47467" rIns="94934" bIns="47467">
            <a:spAutoFit/>
          </a:bodyPr>
          <a:lstStyle/>
          <a:p>
            <a:pPr algn="just"/>
            <a:r>
              <a:rPr lang="en-US" sz="2000" b="1" dirty="0" smtClean="0">
                <a:solidFill>
                  <a:srgbClr val="FF0000"/>
                </a:solidFill>
              </a:rPr>
              <a:t>1. Open Door Policy </a:t>
            </a:r>
          </a:p>
          <a:p>
            <a:pPr algn="just"/>
            <a:r>
              <a:rPr lang="en-US" sz="2400" dirty="0" smtClean="0"/>
              <a:t>According to open door policy, the doors of the offices of superiors or the management (including the </a:t>
            </a:r>
            <a:r>
              <a:rPr lang="en-US" sz="2800" dirty="0" smtClean="0"/>
              <a:t>CEO</a:t>
            </a:r>
            <a:r>
              <a:rPr lang="en-US" sz="2400" dirty="0" smtClean="0"/>
              <a:t>) must remain open for the employees to have an easy access in cases of queries. The team members should have the liberty to walk up to their team leaders and discuss issues with them on an open forum.</a:t>
            </a:r>
            <a:endParaRPr lang="en-US" sz="2400" dirty="0"/>
          </a:p>
        </p:txBody>
      </p:sp>
      <p:sp>
        <p:nvSpPr>
          <p:cNvPr id="3" name="Rectangle 2"/>
          <p:cNvSpPr/>
          <p:nvPr/>
        </p:nvSpPr>
        <p:spPr>
          <a:xfrm>
            <a:off x="1" y="2"/>
            <a:ext cx="8686800" cy="670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r>
              <a:rPr lang="en-US" sz="2000" b="1" dirty="0" smtClean="0"/>
              <a:t>Methods and Mechanisms of Grievance Handling( Grievance  Procedure</a:t>
            </a:r>
            <a:r>
              <a:rPr lang="en-US" sz="1600" dirty="0" smtClean="0"/>
              <a:t>) </a:t>
            </a:r>
            <a:endParaRPr lang="en-US" sz="1600" dirty="0"/>
          </a:p>
        </p:txBody>
      </p:sp>
      <p:sp>
        <p:nvSpPr>
          <p:cNvPr id="4098" name="AutoShape 2" descr="Open-Door Policy: What Does It Mean for You?"/>
          <p:cNvSpPr>
            <a:spLocks noChangeAspect="1" noChangeArrowheads="1"/>
          </p:cNvSpPr>
          <p:nvPr/>
        </p:nvSpPr>
        <p:spPr bwMode="auto">
          <a:xfrm>
            <a:off x="118240" y="-105938"/>
            <a:ext cx="231649" cy="223520"/>
          </a:xfrm>
          <a:prstGeom prst="rect">
            <a:avLst/>
          </a:prstGeom>
          <a:noFill/>
        </p:spPr>
        <p:txBody>
          <a:bodyPr vert="horz" wrap="square" lIns="94934" tIns="47467" rIns="94934" bIns="47467" numCol="1" anchor="t" anchorCtr="0" compatLnSpc="1">
            <a:prstTxWarp prst="textNoShape">
              <a:avLst/>
            </a:prstTxWarp>
          </a:bodyPr>
          <a:lstStyle/>
          <a:p>
            <a:endParaRPr lang="en-US"/>
          </a:p>
        </p:txBody>
      </p:sp>
      <p:sp>
        <p:nvSpPr>
          <p:cNvPr id="4100" name="AutoShape 4" descr="Open-Door Policy: What Does It Mean for You?"/>
          <p:cNvSpPr>
            <a:spLocks noChangeAspect="1" noChangeArrowheads="1"/>
          </p:cNvSpPr>
          <p:nvPr/>
        </p:nvSpPr>
        <p:spPr bwMode="auto">
          <a:xfrm>
            <a:off x="118240" y="-105938"/>
            <a:ext cx="231649" cy="223520"/>
          </a:xfrm>
          <a:prstGeom prst="rect">
            <a:avLst/>
          </a:prstGeom>
          <a:noFill/>
        </p:spPr>
        <p:txBody>
          <a:bodyPr vert="horz" wrap="square" lIns="94934" tIns="47467" rIns="94934" bIns="47467" numCol="1" anchor="t" anchorCtr="0" compatLnSpc="1">
            <a:prstTxWarp prst="textNoShape">
              <a:avLst/>
            </a:prstTxWarp>
          </a:bodyPr>
          <a:lstStyle/>
          <a:p>
            <a:endParaRPr lang="en-US"/>
          </a:p>
        </p:txBody>
      </p:sp>
      <p:sp>
        <p:nvSpPr>
          <p:cNvPr id="4102" name="AutoShape 6" descr="Open-Door Policy: What Does It Mean for You?"/>
          <p:cNvSpPr>
            <a:spLocks noChangeAspect="1" noChangeArrowheads="1"/>
          </p:cNvSpPr>
          <p:nvPr/>
        </p:nvSpPr>
        <p:spPr bwMode="auto">
          <a:xfrm>
            <a:off x="118240" y="-105938"/>
            <a:ext cx="231649" cy="223520"/>
          </a:xfrm>
          <a:prstGeom prst="rect">
            <a:avLst/>
          </a:prstGeom>
          <a:noFill/>
        </p:spPr>
        <p:txBody>
          <a:bodyPr vert="horz" wrap="square" lIns="94934" tIns="47467" rIns="94934" bIns="47467" numCol="1" anchor="t" anchorCtr="0" compatLnSpc="1">
            <a:prstTxWarp prst="textNoShape">
              <a:avLst/>
            </a:prstTxWarp>
          </a:bodyPr>
          <a:lstStyle/>
          <a:p>
            <a:endParaRPr lang="en-US"/>
          </a:p>
        </p:txBody>
      </p:sp>
      <p:sp>
        <p:nvSpPr>
          <p:cNvPr id="4104" name="AutoShape 8" descr="Open-Door Policy: What Does It Mean for You?"/>
          <p:cNvSpPr>
            <a:spLocks noChangeAspect="1" noChangeArrowheads="1"/>
          </p:cNvSpPr>
          <p:nvPr/>
        </p:nvSpPr>
        <p:spPr bwMode="auto">
          <a:xfrm>
            <a:off x="118240" y="-105938"/>
            <a:ext cx="231649" cy="223520"/>
          </a:xfrm>
          <a:prstGeom prst="rect">
            <a:avLst/>
          </a:prstGeom>
          <a:noFill/>
        </p:spPr>
        <p:txBody>
          <a:bodyPr vert="horz" wrap="square" lIns="94934" tIns="47467" rIns="94934" bIns="47467" numCol="1" anchor="t" anchorCtr="0" compatLnSpc="1">
            <a:prstTxWarp prst="textNoShape">
              <a:avLst/>
            </a:prstTxWarp>
          </a:bodyPr>
          <a:lstStyle/>
          <a:p>
            <a:endParaRPr lang="en-US"/>
          </a:p>
        </p:txBody>
      </p:sp>
      <p:pic>
        <p:nvPicPr>
          <p:cNvPr id="4106" name="Picture 10" descr="3 Easy Steps to Establishing an Open Door Policy That Really Works |  Cleverism"/>
          <p:cNvPicPr>
            <a:picLocks noChangeAspect="1" noChangeArrowheads="1"/>
          </p:cNvPicPr>
          <p:nvPr/>
        </p:nvPicPr>
        <p:blipFill>
          <a:blip r:embed="rId2" cstate="print"/>
          <a:srcRect/>
          <a:stretch>
            <a:fillRect/>
          </a:stretch>
        </p:blipFill>
        <p:spPr bwMode="auto">
          <a:xfrm>
            <a:off x="2286000" y="2971800"/>
            <a:ext cx="5269992" cy="191516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29" y="502923"/>
            <a:ext cx="8455151" cy="2034853"/>
          </a:xfrm>
          <a:prstGeom prst="rect">
            <a:avLst/>
          </a:prstGeom>
          <a:solidFill>
            <a:schemeClr val="accent3">
              <a:lumMod val="60000"/>
              <a:lumOff val="40000"/>
            </a:schemeClr>
          </a:solidFill>
        </p:spPr>
        <p:txBody>
          <a:bodyPr wrap="square" lIns="94934" tIns="47467" rIns="94934" bIns="47467">
            <a:spAutoFit/>
          </a:bodyPr>
          <a:lstStyle/>
          <a:p>
            <a:endParaRPr lang="en-US" sz="1400" b="1" dirty="0" smtClean="0"/>
          </a:p>
          <a:p>
            <a:r>
              <a:rPr lang="en-US" sz="1400" b="1" dirty="0" smtClean="0"/>
              <a:t>1. Open door policy encourages effective communication between the employee and the management</a:t>
            </a:r>
            <a:r>
              <a:rPr lang="en-US" sz="1400" dirty="0" smtClean="0"/>
              <a:t>. </a:t>
            </a:r>
          </a:p>
          <a:p>
            <a:r>
              <a:rPr lang="en-US" sz="1400" b="1" dirty="0" smtClean="0"/>
              <a:t>2. There is no room for confusion when the employees directly interact with their superiors</a:t>
            </a:r>
            <a:r>
              <a:rPr lang="en-US" sz="1400" dirty="0" smtClean="0"/>
              <a:t>. </a:t>
            </a:r>
          </a:p>
          <a:p>
            <a:r>
              <a:rPr lang="en-US" sz="1400" b="1" dirty="0" smtClean="0"/>
              <a:t>3. Open door policy encourages healthy discussion at the workplace</a:t>
            </a:r>
            <a:r>
              <a:rPr lang="en-US" sz="1400" dirty="0" smtClean="0"/>
              <a:t>. </a:t>
            </a:r>
          </a:p>
          <a:p>
            <a:r>
              <a:rPr lang="en-US" sz="1400" b="1" dirty="0" smtClean="0"/>
              <a:t>4. The management respect the decisions of the employees to expect the same in return. </a:t>
            </a:r>
          </a:p>
          <a:p>
            <a:r>
              <a:rPr lang="en-US" sz="1400" b="1" dirty="0" smtClean="0"/>
              <a:t>5. The management make the employees feel indispensable for the organization and  lend a sympathetic ear whenever required.</a:t>
            </a:r>
          </a:p>
          <a:p>
            <a:r>
              <a:rPr lang="en-US" sz="1400" b="1" dirty="0" smtClean="0"/>
              <a:t>6. The open door policy enables the employees to seek their boss’s help and freely discuss things with them for better clarity</a:t>
            </a:r>
            <a:r>
              <a:rPr lang="en-US" sz="1400" dirty="0" smtClean="0"/>
              <a:t>. </a:t>
            </a:r>
            <a:endParaRPr lang="en-US" sz="1400" dirty="0"/>
          </a:p>
        </p:txBody>
      </p:sp>
      <p:sp>
        <p:nvSpPr>
          <p:cNvPr id="4" name="Rounded Rectangle 3"/>
          <p:cNvSpPr/>
          <p:nvPr/>
        </p:nvSpPr>
        <p:spPr>
          <a:xfrm>
            <a:off x="1100328" y="1"/>
            <a:ext cx="5791200" cy="447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r>
              <a:rPr lang="en-US" sz="1400" b="1" dirty="0" smtClean="0"/>
              <a:t>	</a:t>
            </a:r>
            <a:r>
              <a:rPr lang="en-US" sz="2400" b="1" dirty="0" smtClean="0"/>
              <a:t>Advantages of an Open Door Policy</a:t>
            </a:r>
            <a:endParaRPr lang="en-US" sz="1400" dirty="0"/>
          </a:p>
        </p:txBody>
      </p:sp>
      <p:sp>
        <p:nvSpPr>
          <p:cNvPr id="5" name="Rectangle 4"/>
          <p:cNvSpPr/>
          <p:nvPr/>
        </p:nvSpPr>
        <p:spPr>
          <a:xfrm>
            <a:off x="231650" y="3834963"/>
            <a:ext cx="8744712" cy="834525"/>
          </a:xfrm>
          <a:prstGeom prst="rect">
            <a:avLst/>
          </a:prstGeom>
        </p:spPr>
        <p:txBody>
          <a:bodyPr wrap="square" lIns="94934" tIns="47467" rIns="94934" bIns="47467">
            <a:spAutoFit/>
          </a:bodyPr>
          <a:lstStyle/>
          <a:p>
            <a:pPr fontAlgn="base"/>
            <a:endParaRPr lang="en-US" sz="1600" dirty="0" smtClean="0"/>
          </a:p>
          <a:p>
            <a:r>
              <a:rPr lang="en-US" sz="1600" dirty="0" smtClean="0"/>
              <a:t/>
            </a:r>
            <a:br>
              <a:rPr lang="en-US" sz="1600" dirty="0" smtClean="0"/>
            </a:br>
            <a:endParaRPr lang="en-US" sz="1600" dirty="0"/>
          </a:p>
        </p:txBody>
      </p:sp>
      <p:sp>
        <p:nvSpPr>
          <p:cNvPr id="6" name="Rectangle 5"/>
          <p:cNvSpPr/>
          <p:nvPr/>
        </p:nvSpPr>
        <p:spPr>
          <a:xfrm>
            <a:off x="173736" y="2794002"/>
            <a:ext cx="4864608"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fontAlgn="base"/>
            <a:r>
              <a:rPr lang="en-US" sz="1800" b="1" dirty="0" smtClean="0"/>
              <a:t>The weaknesses of grievance are the following:</a:t>
            </a:r>
          </a:p>
        </p:txBody>
      </p:sp>
      <p:sp>
        <p:nvSpPr>
          <p:cNvPr id="7" name="Oval 6"/>
          <p:cNvSpPr/>
          <p:nvPr/>
        </p:nvSpPr>
        <p:spPr>
          <a:xfrm>
            <a:off x="1" y="3296922"/>
            <a:ext cx="8686800" cy="1732279"/>
          </a:xfrm>
          <a:prstGeom prst="ellipse">
            <a:avLst/>
          </a:prstGeom>
          <a:solidFill>
            <a:schemeClr val="tx2">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marL="356003" indent="-356003">
              <a:buAutoNum type="arabicPeriod"/>
            </a:pPr>
            <a:endParaRPr lang="en-US" sz="1600" b="1" dirty="0" smtClean="0"/>
          </a:p>
          <a:p>
            <a:pPr marL="356003" indent="-356003">
              <a:buAutoNum type="arabicPeriod"/>
            </a:pPr>
            <a:r>
              <a:rPr lang="en-US" sz="1600" b="1" dirty="0" smtClean="0"/>
              <a:t>An Open Door-policy Can Waste Management's Time and Decline Productivity.</a:t>
            </a:r>
          </a:p>
          <a:p>
            <a:pPr marL="356003" indent="-356003">
              <a:buAutoNum type="arabicPeriod"/>
            </a:pPr>
            <a:r>
              <a:rPr lang="en-US" sz="1600" b="1" dirty="0" smtClean="0"/>
              <a:t> Creates Dependency.</a:t>
            </a:r>
          </a:p>
          <a:p>
            <a:pPr marL="356003" indent="-356003">
              <a:buAutoNum type="arabicPeriod"/>
            </a:pPr>
            <a:r>
              <a:rPr lang="en-US" sz="1600" b="1" dirty="0" smtClean="0"/>
              <a:t> Disruption of the Chain of Command</a:t>
            </a:r>
          </a:p>
          <a:p>
            <a:pPr marL="356003" indent="-356003">
              <a:buFontTx/>
              <a:buAutoNum type="arabicPeriod"/>
            </a:pPr>
            <a:endParaRPr lang="en-US" sz="1600" b="1" dirty="0" smtClean="0"/>
          </a:p>
          <a:p>
            <a:pPr marL="356003" indent="-356003">
              <a:buAutoNum type="arabicPeriod"/>
            </a:pPr>
            <a:endParaRPr lang="en-US" sz="1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4" y="-146192"/>
            <a:ext cx="18003077" cy="292388"/>
          </a:xfrm>
          <a:prstGeom prst="rect">
            <a:avLst/>
          </a:prstGeom>
          <a:solidFill>
            <a:srgbClr val="E9F7FD"/>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endParaRPr lang="en-US" dirty="0" smtClean="0">
              <a:latin typeface="Arial" pitchFamily="34" charset="0"/>
              <a:cs typeface="Arial" pitchFamily="34" charset="0"/>
            </a:endParaRPr>
          </a:p>
        </p:txBody>
      </p:sp>
      <p:sp>
        <p:nvSpPr>
          <p:cNvPr id="11" name="Rectangle 9"/>
          <p:cNvSpPr>
            <a:spLocks noChangeArrowheads="1"/>
          </p:cNvSpPr>
          <p:nvPr/>
        </p:nvSpPr>
        <p:spPr bwMode="auto">
          <a:xfrm>
            <a:off x="4" y="-146192"/>
            <a:ext cx="18003077" cy="292388"/>
          </a:xfrm>
          <a:prstGeom prst="rect">
            <a:avLst/>
          </a:prstGeom>
          <a:solidFill>
            <a:srgbClr val="E9F7FD"/>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endParaRPr lang="en-US" dirty="0" smtClean="0">
              <a:latin typeface="Arial" pitchFamily="34" charset="0"/>
              <a:cs typeface="Arial" pitchFamily="34" charset="0"/>
            </a:endParaRPr>
          </a:p>
        </p:txBody>
      </p:sp>
      <p:sp>
        <p:nvSpPr>
          <p:cNvPr id="12" name="Rectangle 10"/>
          <p:cNvSpPr>
            <a:spLocks noChangeArrowheads="1"/>
          </p:cNvSpPr>
          <p:nvPr/>
        </p:nvSpPr>
        <p:spPr bwMode="auto">
          <a:xfrm>
            <a:off x="2" y="-238526"/>
            <a:ext cx="38518" cy="477054"/>
          </a:xfrm>
          <a:prstGeom prst="rect">
            <a:avLst/>
          </a:prstGeom>
          <a:solidFill>
            <a:srgbClr val="E9F7FD"/>
          </a:solidFill>
          <a:ln w="9525">
            <a:noFill/>
            <a:miter lim="800000"/>
            <a:headEnd/>
            <a:tailEnd/>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1200" b="1" dirty="0" smtClean="0">
                <a:solidFill>
                  <a:srgbClr val="212240"/>
                </a:solidFill>
                <a:latin typeface="Source Sans Pro"/>
                <a:cs typeface="Arial" pitchFamily="34" charset="0"/>
              </a:rPr>
              <a:t/>
            </a:r>
            <a:br>
              <a:rPr lang="en-US" sz="1200" b="1" dirty="0" smtClean="0">
                <a:solidFill>
                  <a:srgbClr val="212240"/>
                </a:solidFill>
                <a:latin typeface="Source Sans Pro"/>
                <a:cs typeface="Arial" pitchFamily="34" charset="0"/>
              </a:rPr>
            </a:br>
            <a:endParaRPr lang="en-US" dirty="0" smtClean="0">
              <a:latin typeface="Arial" pitchFamily="34" charset="0"/>
              <a:cs typeface="Arial" pitchFamily="34" charset="0"/>
            </a:endParaRPr>
          </a:p>
        </p:txBody>
      </p:sp>
      <p:sp>
        <p:nvSpPr>
          <p:cNvPr id="16" name="Rounded Rectangle 15"/>
          <p:cNvSpPr/>
          <p:nvPr/>
        </p:nvSpPr>
        <p:spPr>
          <a:xfrm>
            <a:off x="289563" y="223523"/>
            <a:ext cx="3706368" cy="391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r>
              <a:rPr lang="en-US" sz="2800" b="1" dirty="0" smtClean="0"/>
              <a:t>2. Step ladder policy: </a:t>
            </a:r>
          </a:p>
        </p:txBody>
      </p:sp>
      <p:sp>
        <p:nvSpPr>
          <p:cNvPr id="18" name="Rounded Rectangle 17"/>
          <p:cNvSpPr/>
          <p:nvPr/>
        </p:nvSpPr>
        <p:spPr>
          <a:xfrm>
            <a:off x="1" y="614682"/>
            <a:ext cx="8686800" cy="441452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just"/>
            <a:r>
              <a:rPr lang="en-US" sz="1800" dirty="0" smtClean="0"/>
              <a:t>	</a:t>
            </a:r>
            <a:r>
              <a:rPr lang="en-US" sz="2400" dirty="0" smtClean="0">
                <a:solidFill>
                  <a:schemeClr val="tx1"/>
                </a:solidFill>
              </a:rPr>
              <a:t>Under this policy, the aggrieved employee has to follow a step by step procedure for getting his grievance redressed. In this procedure, whenever an employee is confronted with a grievance, he presents his problem to his immediate supervisor. If the employee is not satisfied with superior’s decision, then he discusses his grievance with the departmental head. The departmental head discusses the problem with joint grievance committees to find a solution. However, if the committee also fails to redress the grievance, then it may be referred to chief executive. If the chief executive also fails to redress the grievance, then such a grievance is referred to voluntary arbitration where the award of arbitrator is binding on both the parties.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 y="4"/>
            <a:ext cx="8686800" cy="5029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endParaRPr lang="en-US"/>
          </a:p>
        </p:txBody>
      </p:sp>
      <p:pic>
        <p:nvPicPr>
          <p:cNvPr id="4" name="Picture 2" descr="Mba ii hrm u-4.2 grievance procedure"/>
          <p:cNvPicPr>
            <a:picLocks noChangeAspect="1" noChangeArrowheads="1"/>
          </p:cNvPicPr>
          <p:nvPr/>
        </p:nvPicPr>
        <p:blipFill>
          <a:blip r:embed="rId2" cstate="print"/>
          <a:srcRect/>
          <a:stretch>
            <a:fillRect/>
          </a:stretch>
        </p:blipFill>
        <p:spPr bwMode="auto">
          <a:xfrm>
            <a:off x="173741" y="111762"/>
            <a:ext cx="8339327" cy="4749799"/>
          </a:xfrm>
          <a:prstGeom prst="rect">
            <a:avLst/>
          </a:prstGeom>
          <a:solidFill>
            <a:schemeClr val="accent1"/>
          </a:solid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1"/>
            <a:ext cx="8686798" cy="4804842"/>
          </a:xfrm>
          <a:prstGeom prst="rect">
            <a:avLst/>
          </a:prstGeom>
          <a:solidFill>
            <a:schemeClr val="accent2">
              <a:lumMod val="40000"/>
              <a:lumOff val="60000"/>
            </a:schemeClr>
          </a:solidFill>
        </p:spPr>
        <p:txBody>
          <a:bodyPr wrap="square" lIns="94934" tIns="47467" rIns="94934" bIns="47467">
            <a:spAutoFit/>
          </a:bodyPr>
          <a:lstStyle/>
          <a:p>
            <a:r>
              <a:rPr lang="en-US" sz="3600" b="1" dirty="0" smtClean="0"/>
              <a:t>	</a:t>
            </a:r>
            <a:r>
              <a:rPr lang="en-US" sz="2000" b="1" dirty="0" smtClean="0">
                <a:solidFill>
                  <a:srgbClr val="002060"/>
                </a:solidFill>
              </a:rPr>
              <a:t>How to handle an employee grievance?</a:t>
            </a:r>
            <a:endParaRPr lang="en-US" sz="3200" dirty="0" smtClean="0">
              <a:solidFill>
                <a:srgbClr val="002060"/>
              </a:solidFill>
            </a:endParaRPr>
          </a:p>
          <a:p>
            <a:pPr marL="949340" lvl="1" indent="-474669">
              <a:buAutoNum type="arabicPeriod"/>
            </a:pPr>
            <a:endParaRPr lang="en-US" sz="1800" dirty="0" smtClean="0"/>
          </a:p>
          <a:p>
            <a:pPr marL="949340" lvl="1" indent="-474669">
              <a:buAutoNum type="arabicPeriod"/>
            </a:pPr>
            <a:r>
              <a:rPr lang="en-US" sz="1800" dirty="0" smtClean="0"/>
              <a:t>Establish whether the grievance needs to be resolved formally or informally.</a:t>
            </a:r>
          </a:p>
          <a:p>
            <a:pPr marL="949340" lvl="1" indent="-474669">
              <a:buAutoNum type="arabicPeriod"/>
            </a:pPr>
            <a:r>
              <a:rPr lang="en-US" sz="1800" dirty="0" smtClean="0"/>
              <a:t>Choose an appropriate manager to deal with the grievance.</a:t>
            </a:r>
          </a:p>
          <a:p>
            <a:pPr marL="949340" lvl="1" indent="-474669">
              <a:buAutoNum type="arabicPeriod"/>
            </a:pPr>
            <a:r>
              <a:rPr lang="en-US" sz="1800" dirty="0" smtClean="0"/>
              <a:t>Carry out a full investigation and gather all relevant evidence, sending it to the employee in advance of the meeting.</a:t>
            </a:r>
          </a:p>
          <a:p>
            <a:pPr marL="949340" lvl="1" indent="-474669">
              <a:buAutoNum type="arabicPeriod"/>
            </a:pPr>
            <a:r>
              <a:rPr lang="en-US" sz="1800" dirty="0" smtClean="0"/>
              <a:t>Arrange the grievance meeting, inviting the employee and reminding them of their statutory right to be accompanied.</a:t>
            </a:r>
          </a:p>
          <a:p>
            <a:pPr marL="949340" lvl="1" indent="-474669">
              <a:buAutoNum type="arabicPeriod"/>
            </a:pPr>
            <a:r>
              <a:rPr lang="en-US" sz="1800" dirty="0" smtClean="0"/>
              <a:t>Make sure accurate notes are taken throughout by a person who is not involved in the case.</a:t>
            </a:r>
          </a:p>
          <a:p>
            <a:pPr marL="949340" lvl="1" indent="-474669">
              <a:buAutoNum type="arabicPeriod"/>
            </a:pPr>
            <a:r>
              <a:rPr lang="en-US" sz="1800" dirty="0" smtClean="0"/>
              <a:t>Give the employee the opportunity to explain the details of their grievance and what they would like the outcome to be.</a:t>
            </a:r>
          </a:p>
          <a:p>
            <a:pPr marL="949340" lvl="1" indent="-474669">
              <a:buAutoNum type="arabicPeriod"/>
            </a:pPr>
            <a:r>
              <a:rPr lang="en-US" sz="1800" dirty="0" smtClean="0"/>
              <a:t>Adjourn the meeting consider the evidence before making a decision.</a:t>
            </a:r>
          </a:p>
          <a:p>
            <a:pPr marL="949340" lvl="1" indent="-474669">
              <a:buAutoNum type="arabicPeriod"/>
            </a:pPr>
            <a:r>
              <a:rPr lang="en-US" sz="1800" dirty="0" smtClean="0"/>
              <a:t>Inform the employee in writing of the decision, explaining how and why the decision was reached.</a:t>
            </a:r>
          </a:p>
          <a:p>
            <a:pPr marL="949340" lvl="1" indent="-474669">
              <a:buAutoNum type="arabicPeriod"/>
            </a:pPr>
            <a:r>
              <a:rPr lang="en-US" sz="1800" dirty="0" smtClean="0"/>
              <a:t>Notify the employee of their right to appeal against the outcome of the grievance procedure.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2" y="167644"/>
            <a:ext cx="7876032" cy="465193"/>
          </a:xfrm>
          <a:prstGeom prst="rect">
            <a:avLst/>
          </a:prstGeom>
          <a:solidFill>
            <a:schemeClr val="accent2">
              <a:lumMod val="60000"/>
              <a:lumOff val="40000"/>
            </a:schemeClr>
          </a:solidFill>
        </p:spPr>
        <p:txBody>
          <a:bodyPr wrap="square" lIns="94934" tIns="47467" rIns="94934" bIns="47467">
            <a:spAutoFit/>
          </a:bodyPr>
          <a:lstStyle/>
          <a:p>
            <a:r>
              <a:rPr lang="en-US" sz="2400" b="1" dirty="0" smtClean="0">
                <a:solidFill>
                  <a:srgbClr val="002060"/>
                </a:solidFill>
              </a:rPr>
              <a:t>Methods of Reducing Employee Complaints (Grievances)</a:t>
            </a:r>
            <a:endParaRPr lang="en-US" sz="2400" b="1" dirty="0">
              <a:solidFill>
                <a:srgbClr val="002060"/>
              </a:solidFill>
            </a:endParaRPr>
          </a:p>
        </p:txBody>
      </p:sp>
      <p:sp>
        <p:nvSpPr>
          <p:cNvPr id="4" name="Rectangle 3"/>
          <p:cNvSpPr/>
          <p:nvPr/>
        </p:nvSpPr>
        <p:spPr>
          <a:xfrm>
            <a:off x="1" y="1005842"/>
            <a:ext cx="8686800" cy="3789180"/>
          </a:xfrm>
          <a:prstGeom prst="rect">
            <a:avLst/>
          </a:prstGeom>
          <a:solidFill>
            <a:srgbClr val="00B0F0"/>
          </a:solidFill>
        </p:spPr>
        <p:txBody>
          <a:bodyPr wrap="square" lIns="94934" tIns="47467" rIns="94934" bIns="47467">
            <a:spAutoFit/>
          </a:bodyPr>
          <a:lstStyle/>
          <a:p>
            <a:r>
              <a:rPr lang="en-US" sz="3600" dirty="0" smtClean="0"/>
              <a:t>Popular methods to reducing employee complaints are:</a:t>
            </a:r>
          </a:p>
          <a:p>
            <a:pPr marL="771338" indent="-771338">
              <a:buAutoNum type="arabicPeriod"/>
            </a:pPr>
            <a:r>
              <a:rPr lang="en-US" sz="2800" dirty="0" smtClean="0"/>
              <a:t>Right man at the right job	 4. Employee survey </a:t>
            </a:r>
          </a:p>
          <a:p>
            <a:pPr marL="771338" indent="-771338">
              <a:buAutoNum type="arabicPeriod"/>
            </a:pPr>
            <a:r>
              <a:rPr lang="en-US" sz="2800" dirty="0" smtClean="0"/>
              <a:t> Education and training		5. participative Technique</a:t>
            </a:r>
          </a:p>
          <a:p>
            <a:pPr marL="771338" indent="-771338">
              <a:buAutoNum type="arabicPeriod"/>
            </a:pPr>
            <a:r>
              <a:rPr lang="en-US" sz="2800" dirty="0" smtClean="0"/>
              <a:t> Proper supervision 		 6. Proper communication</a:t>
            </a:r>
          </a:p>
          <a:p>
            <a:pPr marL="4568695" lvl="8" indent="-771338"/>
            <a:r>
              <a:rPr lang="en-US" sz="2800" dirty="0" smtClean="0"/>
              <a:t>		7. A System of equity and fairness</a:t>
            </a:r>
          </a:p>
          <a:p>
            <a:pPr marL="771338" indent="-771338"/>
            <a:r>
              <a:rPr lang="en-US" sz="2800" dirty="0" smtClean="0"/>
              <a:t>					</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30" y="670562"/>
            <a:ext cx="8397239" cy="1942520"/>
          </a:xfrm>
          <a:prstGeom prst="rect">
            <a:avLst/>
          </a:prstGeom>
          <a:solidFill>
            <a:schemeClr val="accent1"/>
          </a:solidFill>
        </p:spPr>
        <p:txBody>
          <a:bodyPr wrap="square" lIns="94934" tIns="47467" rIns="94934" bIns="47467">
            <a:spAutoFit/>
          </a:bodyPr>
          <a:lstStyle/>
          <a:p>
            <a:r>
              <a:rPr lang="en-US" sz="2400" dirty="0" smtClean="0">
                <a:solidFill>
                  <a:srgbClr val="FFFF00"/>
                </a:solidFill>
              </a:rPr>
              <a:t>1. Right man at the right job: </a:t>
            </a:r>
            <a:r>
              <a:rPr lang="en-US" sz="2400" dirty="0" smtClean="0"/>
              <a:t>A major source of complaint from employees side is about the job itself. If there is mismatch between demand of the job and ability and interest of the employee the complaint will increase naturally. So, one way to reduce the employee complaint is place right man at the right job.</a:t>
            </a:r>
            <a:endParaRPr lang="en-US" sz="2400" dirty="0"/>
          </a:p>
        </p:txBody>
      </p:sp>
      <p:sp>
        <p:nvSpPr>
          <p:cNvPr id="3" name="Rectangle 2"/>
          <p:cNvSpPr/>
          <p:nvPr/>
        </p:nvSpPr>
        <p:spPr>
          <a:xfrm>
            <a:off x="2" y="2738121"/>
            <a:ext cx="8513064" cy="2065631"/>
          </a:xfrm>
          <a:prstGeom prst="rect">
            <a:avLst/>
          </a:prstGeom>
          <a:solidFill>
            <a:schemeClr val="accent3">
              <a:lumMod val="60000"/>
              <a:lumOff val="40000"/>
            </a:schemeClr>
          </a:solidFill>
        </p:spPr>
        <p:txBody>
          <a:bodyPr wrap="square" lIns="94934" tIns="47467" rIns="94934" bIns="47467">
            <a:spAutoFit/>
          </a:bodyPr>
          <a:lstStyle/>
          <a:p>
            <a:pPr algn="just"/>
            <a:r>
              <a:rPr lang="en-US" sz="3200" dirty="0" smtClean="0">
                <a:solidFill>
                  <a:srgbClr val="FF0000"/>
                </a:solidFill>
              </a:rPr>
              <a:t>2.  Education and training: </a:t>
            </a:r>
            <a:r>
              <a:rPr lang="en-US" sz="3200" dirty="0" smtClean="0"/>
              <a:t>Most of the repetitive types of complaints concerning job, supervision, rewards, organizational culture can be reduced by the way of systematic and repetitive education, and training.</a:t>
            </a:r>
            <a:endParaRPr lang="en-US" sz="1600" dirty="0"/>
          </a:p>
        </p:txBody>
      </p:sp>
      <p:sp>
        <p:nvSpPr>
          <p:cNvPr id="4" name="Rectangle 3"/>
          <p:cNvSpPr/>
          <p:nvPr/>
        </p:nvSpPr>
        <p:spPr>
          <a:xfrm>
            <a:off x="289563" y="167641"/>
            <a:ext cx="5849112"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r>
              <a:rPr lang="en-US" sz="2800" dirty="0" smtClean="0">
                <a:solidFill>
                  <a:srgbClr val="FFC000"/>
                </a:solidFill>
              </a:rPr>
              <a:t>METHODS OF REDUCING …………</a:t>
            </a:r>
            <a:endParaRPr lang="en-US" sz="2800" dirty="0">
              <a:solidFill>
                <a:srgbClr val="FFC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830" y="1"/>
            <a:ext cx="8397239" cy="2250297"/>
          </a:xfrm>
          <a:prstGeom prst="rect">
            <a:avLst/>
          </a:prstGeom>
          <a:solidFill>
            <a:schemeClr val="accent5">
              <a:lumMod val="40000"/>
              <a:lumOff val="60000"/>
            </a:schemeClr>
          </a:solidFill>
        </p:spPr>
        <p:txBody>
          <a:bodyPr wrap="square" lIns="94934" tIns="47467" rIns="94934" bIns="47467">
            <a:spAutoFit/>
          </a:bodyPr>
          <a:lstStyle/>
          <a:p>
            <a:pPr algn="just"/>
            <a:r>
              <a:rPr lang="en-US" sz="2800" dirty="0" smtClean="0">
                <a:solidFill>
                  <a:srgbClr val="FF0000"/>
                </a:solidFill>
              </a:rPr>
              <a:t>3. Proper supervision: </a:t>
            </a:r>
            <a:r>
              <a:rPr lang="en-US" sz="2800" dirty="0" smtClean="0"/>
              <a:t>A major source of complaint from employees side is about supervision like autocratic style, too much or two low supervision, harassment, one way communication, etc. So, Proper, timely, and friendly supervision can reduce employee complaint.</a:t>
            </a:r>
            <a:endParaRPr lang="en-US" sz="2800" dirty="0"/>
          </a:p>
        </p:txBody>
      </p:sp>
      <p:sp>
        <p:nvSpPr>
          <p:cNvPr id="3" name="Rectangle 2"/>
          <p:cNvSpPr/>
          <p:nvPr/>
        </p:nvSpPr>
        <p:spPr>
          <a:xfrm>
            <a:off x="173741" y="2438400"/>
            <a:ext cx="8339327" cy="2250297"/>
          </a:xfrm>
          <a:prstGeom prst="rect">
            <a:avLst/>
          </a:prstGeom>
          <a:solidFill>
            <a:srgbClr val="00B0F0"/>
          </a:solidFill>
        </p:spPr>
        <p:txBody>
          <a:bodyPr wrap="square" lIns="94934" tIns="47467" rIns="94934" bIns="47467">
            <a:spAutoFit/>
          </a:bodyPr>
          <a:lstStyle/>
          <a:p>
            <a:pPr algn="just"/>
            <a:r>
              <a:rPr lang="en-US" sz="2800" dirty="0" smtClean="0">
                <a:solidFill>
                  <a:srgbClr val="FF0000"/>
                </a:solidFill>
              </a:rPr>
              <a:t>4. Employee survey: </a:t>
            </a:r>
            <a:r>
              <a:rPr lang="en-US" sz="2800" dirty="0" smtClean="0"/>
              <a:t>HR managers with the help of other line managers need to organize employee survey at a specific interval of time. This technique helps to identify the source of complaints. So, mangers can install preventive measures to minimize the complaints.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473" y="223523"/>
            <a:ext cx="8165592" cy="1034580"/>
          </a:xfrm>
          <a:prstGeom prst="rect">
            <a:avLst/>
          </a:prstGeom>
        </p:spPr>
        <p:txBody>
          <a:bodyPr wrap="square" lIns="94934" tIns="47467" rIns="94934" bIns="47467">
            <a:spAutoFit/>
          </a:bodyPr>
          <a:lstStyle/>
          <a:p>
            <a:endParaRPr lang="en-US" sz="4200" b="1" i="1" dirty="0" smtClean="0">
              <a:solidFill>
                <a:srgbClr val="FF0000"/>
              </a:solidFill>
            </a:endParaRPr>
          </a:p>
          <a:p>
            <a:r>
              <a:rPr lang="en-US" dirty="0" smtClean="0"/>
              <a:t>	</a:t>
            </a:r>
            <a:endParaRPr lang="en-US" dirty="0"/>
          </a:p>
        </p:txBody>
      </p:sp>
      <p:sp>
        <p:nvSpPr>
          <p:cNvPr id="3" name="Rectangle 2"/>
          <p:cNvSpPr/>
          <p:nvPr/>
        </p:nvSpPr>
        <p:spPr>
          <a:xfrm>
            <a:off x="0" y="894082"/>
            <a:ext cx="8686800" cy="3973846"/>
          </a:xfrm>
          <a:prstGeom prst="rect">
            <a:avLst/>
          </a:prstGeom>
          <a:solidFill>
            <a:schemeClr val="accent2">
              <a:lumMod val="40000"/>
              <a:lumOff val="60000"/>
            </a:schemeClr>
          </a:solidFill>
        </p:spPr>
        <p:txBody>
          <a:bodyPr wrap="square" lIns="94934" tIns="47467" rIns="94934" bIns="47467">
            <a:spAutoFit/>
          </a:bodyPr>
          <a:lstStyle/>
          <a:p>
            <a:pPr algn="just"/>
            <a:r>
              <a:rPr lang="en-US" sz="2800" dirty="0" smtClean="0"/>
              <a:t>	Discipline is a management tool used to correct undesirable employee </a:t>
            </a:r>
            <a:r>
              <a:rPr lang="en-US" sz="2800" dirty="0" err="1" smtClean="0"/>
              <a:t>behaviour</a:t>
            </a:r>
            <a:r>
              <a:rPr lang="en-US" sz="2800" dirty="0" smtClean="0"/>
              <a:t>. Discipline is applied as a constructive means of getting employees to conform to acceptable standards of performance. In the context this, discipline is thus viewed as a way to correct poor employee performance. Discipline should be seen as a method of training employees to perform better or to improve their job attitudes or work </a:t>
            </a:r>
            <a:r>
              <a:rPr lang="en-US" sz="2800" dirty="0" err="1" smtClean="0"/>
              <a:t>behaviour</a:t>
            </a:r>
            <a:r>
              <a:rPr lang="en-US" sz="2800" dirty="0" smtClean="0"/>
              <a:t>. Therefore, when taken action against employees, disciplinary action should never be thought of as punishment.</a:t>
            </a:r>
            <a:endParaRPr lang="en-US" sz="2800" dirty="0"/>
          </a:p>
        </p:txBody>
      </p:sp>
      <p:sp>
        <p:nvSpPr>
          <p:cNvPr id="5" name="Rectangle 4"/>
          <p:cNvSpPr/>
          <p:nvPr/>
        </p:nvSpPr>
        <p:spPr>
          <a:xfrm>
            <a:off x="347473" y="279403"/>
            <a:ext cx="4632960" cy="447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r>
              <a:rPr lang="en-US" sz="4000" b="1" i="1" dirty="0" smtClean="0">
                <a:solidFill>
                  <a:srgbClr val="FFFF00"/>
                </a:solidFill>
              </a:rPr>
              <a:t>Disciplinary policies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522"/>
            <a:ext cx="8686800" cy="1696299"/>
          </a:xfrm>
          <a:prstGeom prst="rect">
            <a:avLst/>
          </a:prstGeom>
          <a:solidFill>
            <a:schemeClr val="accent2">
              <a:lumMod val="60000"/>
              <a:lumOff val="40000"/>
            </a:schemeClr>
          </a:solidFill>
        </p:spPr>
        <p:txBody>
          <a:bodyPr wrap="square" lIns="94934" tIns="47467" rIns="94934" bIns="47467">
            <a:spAutoFit/>
          </a:bodyPr>
          <a:lstStyle/>
          <a:p>
            <a:pPr algn="just"/>
            <a:r>
              <a:rPr lang="en-US" sz="2400" b="1" dirty="0" smtClean="0">
                <a:solidFill>
                  <a:schemeClr val="bg1"/>
                </a:solidFill>
              </a:rPr>
              <a:t>5. Participative techniques</a:t>
            </a:r>
            <a:r>
              <a:rPr lang="en-US" sz="3200" b="1" dirty="0" smtClean="0">
                <a:solidFill>
                  <a:schemeClr val="bg1"/>
                </a:solidFill>
              </a:rPr>
              <a:t>: </a:t>
            </a:r>
            <a:r>
              <a:rPr lang="en-US" sz="2400" dirty="0" smtClean="0"/>
              <a:t>Participative decision techniques promote source of ownership, motivation and morale of the employees. When they are involved in decision-making that affects them naturally there will be less chances of complaints.</a:t>
            </a:r>
            <a:endParaRPr lang="en-US" sz="1600" dirty="0"/>
          </a:p>
        </p:txBody>
      </p:sp>
      <p:sp>
        <p:nvSpPr>
          <p:cNvPr id="3" name="Rectangle 2"/>
          <p:cNvSpPr/>
          <p:nvPr/>
        </p:nvSpPr>
        <p:spPr>
          <a:xfrm>
            <a:off x="1" y="2011682"/>
            <a:ext cx="8686800" cy="1696299"/>
          </a:xfrm>
          <a:prstGeom prst="rect">
            <a:avLst/>
          </a:prstGeom>
          <a:solidFill>
            <a:schemeClr val="accent4">
              <a:lumMod val="60000"/>
              <a:lumOff val="40000"/>
            </a:schemeClr>
          </a:solidFill>
        </p:spPr>
        <p:txBody>
          <a:bodyPr wrap="square" lIns="94934" tIns="47467" rIns="94934" bIns="47467">
            <a:spAutoFit/>
          </a:bodyPr>
          <a:lstStyle/>
          <a:p>
            <a:pPr algn="just"/>
            <a:r>
              <a:rPr lang="en-US" sz="2400" dirty="0" smtClean="0">
                <a:solidFill>
                  <a:srgbClr val="C00000"/>
                </a:solidFill>
              </a:rPr>
              <a:t>6. Proper communication</a:t>
            </a:r>
            <a:r>
              <a:rPr lang="en-US" sz="3200" dirty="0" smtClean="0">
                <a:solidFill>
                  <a:srgbClr val="C00000"/>
                </a:solidFill>
              </a:rPr>
              <a:t>: </a:t>
            </a:r>
            <a:r>
              <a:rPr lang="en-US" sz="2400" dirty="0" smtClean="0"/>
              <a:t>It helps employees to understand expected </a:t>
            </a:r>
            <a:r>
              <a:rPr lang="en-US" sz="2400" dirty="0" err="1" smtClean="0"/>
              <a:t>behaviour</a:t>
            </a:r>
            <a:r>
              <a:rPr lang="en-US" sz="2400" dirty="0" smtClean="0"/>
              <a:t>, performance standards, policies, etc. All these activities ultimately help to increase the employee motivation. As the motivation increases complaints are sure to decrease.</a:t>
            </a:r>
            <a:endParaRPr lang="en-US" sz="1600" dirty="0"/>
          </a:p>
        </p:txBody>
      </p:sp>
      <p:sp>
        <p:nvSpPr>
          <p:cNvPr id="4" name="Rectangle 3"/>
          <p:cNvSpPr/>
          <p:nvPr/>
        </p:nvSpPr>
        <p:spPr>
          <a:xfrm>
            <a:off x="1" y="3743963"/>
            <a:ext cx="8686800" cy="1450078"/>
          </a:xfrm>
          <a:prstGeom prst="rect">
            <a:avLst/>
          </a:prstGeom>
          <a:solidFill>
            <a:srgbClr val="00B050"/>
          </a:solidFill>
        </p:spPr>
        <p:txBody>
          <a:bodyPr wrap="square" lIns="94934" tIns="47467" rIns="94934" bIns="47467">
            <a:spAutoFit/>
          </a:bodyPr>
          <a:lstStyle/>
          <a:p>
            <a:r>
              <a:rPr lang="en-US" sz="2800" dirty="0" smtClean="0">
                <a:solidFill>
                  <a:srgbClr val="FF0000"/>
                </a:solidFill>
              </a:rPr>
              <a:t>7. A system of equity and fairness: </a:t>
            </a:r>
            <a:r>
              <a:rPr lang="en-US" sz="2000" dirty="0" smtClean="0"/>
              <a:t>Other major sources of employee complaints are unfair and equitable treatment in terms of pay, promotion, and other types of activities. So, managers can reduce complaints by applying equity and fairness in the organization (among the employees) as far as possible.</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Industrial Relations Systems - Industrial Relations"/>
          <p:cNvPicPr>
            <a:picLocks noChangeAspect="1" noChangeArrowheads="1"/>
          </p:cNvPicPr>
          <p:nvPr/>
        </p:nvPicPr>
        <p:blipFill>
          <a:blip r:embed="rId2" cstate="print"/>
          <a:srcRect/>
          <a:stretch>
            <a:fillRect/>
          </a:stretch>
        </p:blipFill>
        <p:spPr bwMode="auto">
          <a:xfrm>
            <a:off x="2" y="4"/>
            <a:ext cx="8513064" cy="5029200"/>
          </a:xfrm>
          <a:prstGeom prst="rect">
            <a:avLst/>
          </a:prstGeom>
          <a:noFill/>
          <a:ln>
            <a:solidFill>
              <a:schemeClr val="accent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Industrial Relations Systems - Industrial Relations"/>
          <p:cNvPicPr>
            <a:picLocks noChangeAspect="1" noChangeArrowheads="1"/>
          </p:cNvPicPr>
          <p:nvPr/>
        </p:nvPicPr>
        <p:blipFill>
          <a:blip r:embed="rId2" cstate="print"/>
          <a:srcRect/>
          <a:stretch>
            <a:fillRect/>
          </a:stretch>
        </p:blipFill>
        <p:spPr bwMode="auto">
          <a:xfrm>
            <a:off x="1" y="4"/>
            <a:ext cx="8570976" cy="5029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2" y="223525"/>
            <a:ext cx="8107680" cy="7636387"/>
          </a:xfrm>
          <a:prstGeom prst="rect">
            <a:avLst/>
          </a:prstGeom>
        </p:spPr>
        <p:txBody>
          <a:bodyPr wrap="square" lIns="94934" tIns="47467" rIns="94934" bIns="47467">
            <a:spAutoFit/>
          </a:bodyPr>
          <a:lstStyle/>
          <a:p>
            <a:endParaRPr lang="en-US" dirty="0" smtClean="0"/>
          </a:p>
          <a:p>
            <a:endParaRPr lang="en-US" dirty="0" smtClean="0"/>
          </a:p>
          <a:p>
            <a:endParaRPr lang="en-US" dirty="0" smtClean="0"/>
          </a:p>
          <a:p>
            <a:pPr algn="just"/>
            <a:r>
              <a:rPr lang="en-US" sz="3000" b="1" dirty="0" smtClean="0">
                <a:solidFill>
                  <a:srgbClr val="FF0000"/>
                </a:solidFill>
              </a:rPr>
              <a:t>John T. Dunlop: </a:t>
            </a:r>
            <a:r>
              <a:rPr lang="en-US" sz="3000" dirty="0" smtClean="0"/>
              <a:t>"Industrial relations are the complex of inter-relations among workers, managers and government.“</a:t>
            </a:r>
            <a:endParaRPr lang="en-US" dirty="0" smtClean="0"/>
          </a:p>
          <a:p>
            <a:endParaRPr lang="en-US" dirty="0" smtClean="0"/>
          </a:p>
          <a:p>
            <a:r>
              <a:rPr lang="en-US" sz="3400" b="1" dirty="0" smtClean="0">
                <a:solidFill>
                  <a:srgbClr val="FF0000"/>
                </a:solidFill>
              </a:rPr>
              <a:t>H.A. Clegg</a:t>
            </a:r>
            <a:r>
              <a:rPr lang="en-US" sz="4600" b="1" dirty="0" smtClean="0">
                <a:solidFill>
                  <a:srgbClr val="FF0000"/>
                </a:solidFill>
              </a:rPr>
              <a:t>: </a:t>
            </a:r>
            <a:r>
              <a:rPr lang="en-US" sz="3000" dirty="0" smtClean="0"/>
              <a:t>"Industrial relations include the study of workers and their trade unions, management, employers' association and the state institutions concerned with the regulation of employment.</a:t>
            </a:r>
          </a:p>
          <a:p>
            <a:endParaRPr lang="en-US" sz="3400" b="1" dirty="0" smtClean="0">
              <a:solidFill>
                <a:srgbClr val="FF0000"/>
              </a:solidFill>
            </a:endParaRPr>
          </a:p>
          <a:p>
            <a:r>
              <a:rPr lang="en-US" sz="3400" b="1" dirty="0" smtClean="0">
                <a:solidFill>
                  <a:srgbClr val="FF0000"/>
                </a:solidFill>
              </a:rPr>
              <a:t>International Labour Organization (ILO): </a:t>
            </a:r>
            <a:r>
              <a:rPr lang="en-US" sz="3000" dirty="0" smtClean="0"/>
              <a:t>"Industrial relations deal with either the relationships between the state and employers and workers organization or the relation between the occupational organization themselves."</a:t>
            </a:r>
            <a:endParaRPr lang="en-US" dirty="0"/>
          </a:p>
        </p:txBody>
      </p:sp>
      <p:sp>
        <p:nvSpPr>
          <p:cNvPr id="3" name="Rectangle 2"/>
          <p:cNvSpPr/>
          <p:nvPr/>
        </p:nvSpPr>
        <p:spPr>
          <a:xfrm>
            <a:off x="1621538" y="223522"/>
            <a:ext cx="5385816" cy="834525"/>
          </a:xfrm>
          <a:prstGeom prst="rect">
            <a:avLst/>
          </a:prstGeom>
        </p:spPr>
        <p:txBody>
          <a:bodyPr wrap="square" lIns="94934" tIns="47467" rIns="94934" bIns="47467">
            <a:spAutoFit/>
          </a:bodyPr>
          <a:lstStyle/>
          <a:p>
            <a:r>
              <a:rPr lang="en-US" sz="2400" b="1" dirty="0" smtClean="0">
                <a:solidFill>
                  <a:schemeClr val="tx2"/>
                </a:solidFill>
              </a:rPr>
              <a:t>Industrial Relation And Disciplinary System</a:t>
            </a:r>
            <a:endParaRPr lang="en-US" sz="2400" b="1" dirty="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561" y="279400"/>
            <a:ext cx="8165592" cy="4589399"/>
          </a:xfrm>
          <a:prstGeom prst="rect">
            <a:avLst/>
          </a:prstGeom>
        </p:spPr>
        <p:txBody>
          <a:bodyPr wrap="square" lIns="94934" tIns="47467" rIns="94934" bIns="47467">
            <a:spAutoFit/>
          </a:bodyPr>
          <a:lstStyle/>
          <a:p>
            <a:r>
              <a:rPr lang="en-US" sz="2400" dirty="0" smtClean="0">
                <a:solidFill>
                  <a:srgbClr val="FF0000"/>
                </a:solidFill>
              </a:rPr>
              <a:t>ILO uses the expression (LRs/IRs) to denote such matters such as: </a:t>
            </a:r>
          </a:p>
          <a:p>
            <a:pPr marL="356003" indent="-356003" algn="just">
              <a:buAutoNum type="arabicPeriod"/>
            </a:pPr>
            <a:r>
              <a:rPr lang="en-US" sz="2000" dirty="0" smtClean="0"/>
              <a:t>Freedom of association and the protection of the right to organize, </a:t>
            </a:r>
          </a:p>
          <a:p>
            <a:pPr marL="356003" indent="-356003" algn="just">
              <a:buAutoNum type="arabicPeriod"/>
            </a:pPr>
            <a:r>
              <a:rPr lang="en-US" sz="2000" dirty="0" smtClean="0"/>
              <a:t> The application of the principles of the right to organize and the right of collective bargaining, collective agreements, </a:t>
            </a:r>
          </a:p>
          <a:p>
            <a:pPr marL="356003" indent="-356003" algn="just">
              <a:buAutoNum type="arabicPeriod"/>
            </a:pPr>
            <a:r>
              <a:rPr lang="en-US" sz="2000" dirty="0" smtClean="0"/>
              <a:t> Conciliation and arbitration, and</a:t>
            </a:r>
          </a:p>
          <a:p>
            <a:pPr marL="356003" indent="-356003" algn="just">
              <a:buAutoNum type="arabicPeriod"/>
            </a:pPr>
            <a:r>
              <a:rPr lang="en-US" sz="2000" dirty="0" smtClean="0"/>
              <a:t> Machinery for cooperation between the authorities and occupational organizations at various levels of economy</a:t>
            </a:r>
            <a:r>
              <a:rPr lang="en-US" sz="1400" dirty="0" smtClean="0"/>
              <a:t>.</a:t>
            </a:r>
          </a:p>
          <a:p>
            <a:pPr marL="356003" indent="-356003"/>
            <a:endParaRPr lang="en-US" sz="1400" dirty="0" smtClean="0"/>
          </a:p>
          <a:p>
            <a:pPr marL="356003" indent="-356003"/>
            <a:endParaRPr lang="en-US" sz="1400" dirty="0" smtClean="0"/>
          </a:p>
          <a:p>
            <a:pPr marL="356003" indent="-356003"/>
            <a:r>
              <a:rPr lang="en-US" sz="1400" dirty="0" smtClean="0"/>
              <a:t>	</a:t>
            </a:r>
            <a:r>
              <a:rPr lang="en-US" sz="2400" dirty="0" smtClean="0">
                <a:solidFill>
                  <a:srgbClr val="7030A0"/>
                </a:solidFill>
              </a:rPr>
              <a:t>Conclusion: </a:t>
            </a:r>
            <a:r>
              <a:rPr lang="en-US" sz="2400" b="1" dirty="0" smtClean="0"/>
              <a:t>IRS/LRs, when taken in wider meaning industrial relationship is a set of functional interdependence involving historical, economic, social, psychological, demographic, technological, occupational, political and legal variables.</a:t>
            </a:r>
            <a:endParaRPr lang="en-US" sz="1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1" y="279402"/>
            <a:ext cx="8281417" cy="4527844"/>
          </a:xfrm>
          <a:prstGeom prst="rect">
            <a:avLst/>
          </a:prstGeom>
        </p:spPr>
        <p:txBody>
          <a:bodyPr wrap="square" lIns="94934" tIns="47467" rIns="94934" bIns="47467">
            <a:spAutoFit/>
          </a:bodyPr>
          <a:lstStyle/>
          <a:p>
            <a:pPr fontAlgn="base"/>
            <a:r>
              <a:rPr lang="en-US" sz="2400" b="1" dirty="0" smtClean="0">
                <a:solidFill>
                  <a:srgbClr val="FF0000"/>
                </a:solidFill>
              </a:rPr>
              <a:t>Industrial Relations – Objectives</a:t>
            </a:r>
          </a:p>
          <a:p>
            <a:pPr algn="just" fontAlgn="base"/>
            <a:r>
              <a:rPr lang="en-US" sz="2400" dirty="0" smtClean="0"/>
              <a:t>The primary objective of industrial relations is to bring about sound and healthy relations between employers and employees.</a:t>
            </a:r>
          </a:p>
          <a:p>
            <a:pPr algn="just" fontAlgn="base"/>
            <a:r>
              <a:rPr lang="en-US" sz="2400" b="1" dirty="0" smtClean="0">
                <a:solidFill>
                  <a:srgbClr val="0070C0"/>
                </a:solidFill>
              </a:rPr>
              <a:t>In addition to the primary objective, industrial relations aim:</a:t>
            </a:r>
            <a:endParaRPr lang="en-US" sz="2400" dirty="0" smtClean="0">
              <a:solidFill>
                <a:srgbClr val="0070C0"/>
              </a:solidFill>
            </a:endParaRPr>
          </a:p>
          <a:p>
            <a:pPr algn="just" fontAlgn="base"/>
            <a:r>
              <a:rPr lang="en-US" sz="2400" dirty="0" smtClean="0"/>
              <a:t>(</a:t>
            </a:r>
            <a:r>
              <a:rPr lang="en-US" sz="2400" dirty="0" err="1" smtClean="0"/>
              <a:t>i</a:t>
            </a:r>
            <a:r>
              <a:rPr lang="en-US" sz="2400" dirty="0" smtClean="0"/>
              <a:t>) To facilitate increased production and productivity;</a:t>
            </a:r>
          </a:p>
          <a:p>
            <a:pPr algn="just" fontAlgn="base"/>
            <a:r>
              <a:rPr lang="en-US" sz="2400" dirty="0" smtClean="0"/>
              <a:t>(ii) To safeguard the rights and interests of both labor and management 	by enlisting their co-operation;</a:t>
            </a:r>
          </a:p>
          <a:p>
            <a:pPr algn="just" fontAlgn="base"/>
            <a:r>
              <a:rPr lang="en-US" sz="2400" dirty="0" smtClean="0"/>
              <a:t>(iii) To avoid unhealthy atmosphere in the industry, especially work stoppages, go-slows,  strikes, lockouts; and</a:t>
            </a:r>
          </a:p>
          <a:p>
            <a:pPr algn="just" fontAlgn="base"/>
            <a:r>
              <a:rPr lang="en-US" sz="2400" dirty="0" smtClean="0"/>
              <a:t>(iv) To establish and maintain industrial democracy;</a:t>
            </a:r>
          </a:p>
          <a:p>
            <a:pPr algn="just" fontAlgn="base"/>
            <a:r>
              <a:rPr lang="en-US" sz="2400" dirty="0" smtClean="0"/>
              <a:t>(v) To achieve a sound, harmonious and mutually beneficial labor management relations.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474" y="782321"/>
            <a:ext cx="7933944" cy="3142849"/>
          </a:xfrm>
          <a:prstGeom prst="rect">
            <a:avLst/>
          </a:prstGeom>
        </p:spPr>
        <p:txBody>
          <a:bodyPr wrap="square" lIns="94934" tIns="47467" rIns="94934" bIns="47467">
            <a:spAutoFit/>
          </a:bodyPr>
          <a:lstStyle/>
          <a:p>
            <a:pPr algn="just" fontAlgn="base"/>
            <a:r>
              <a:rPr lang="en-US" sz="1200" dirty="0" smtClean="0"/>
              <a:t>(vi</a:t>
            </a:r>
            <a:r>
              <a:rPr lang="en-US" sz="1800" dirty="0" smtClean="0"/>
              <a:t>) To correct an imbalanced, disordered and maladjusted social and economic order with a view to reshape the complex socio-economic relationships following technological and economic progress;</a:t>
            </a:r>
          </a:p>
          <a:p>
            <a:pPr algn="just" fontAlgn="base"/>
            <a:r>
              <a:rPr lang="en-US" sz="1800" dirty="0" smtClean="0"/>
              <a:t>(vii) To control and discipline and parties concerned and adjust their conflicting interests.</a:t>
            </a:r>
          </a:p>
          <a:p>
            <a:pPr algn="just" fontAlgn="base"/>
            <a:r>
              <a:rPr lang="en-US" sz="1800" dirty="0" smtClean="0"/>
              <a:t>(viii) Improvement in the economic conditions of workers in the existing state of industrial management and political government;</a:t>
            </a:r>
          </a:p>
          <a:p>
            <a:pPr algn="just" fontAlgn="base"/>
            <a:r>
              <a:rPr lang="en-US" sz="1800" dirty="0" smtClean="0"/>
              <a:t>(ix) To regulate production and promoting harmonious industrial relations;</a:t>
            </a:r>
          </a:p>
          <a:p>
            <a:pPr algn="just" fontAlgn="base"/>
            <a:r>
              <a:rPr lang="en-US" sz="1800" dirty="0" smtClean="0"/>
              <a:t>(x) Socialization or rationalization of industries by making the state itself a major employer; and</a:t>
            </a:r>
          </a:p>
          <a:p>
            <a:pPr algn="just" fontAlgn="base"/>
            <a:r>
              <a:rPr lang="en-US" sz="1800" dirty="0" smtClean="0"/>
              <a:t>(xi) Vesting of a proprietary interest of the workers in the industries in which they are employed.</a:t>
            </a:r>
            <a:endParaRPr lang="en-US" sz="1800" dirty="0"/>
          </a:p>
        </p:txBody>
      </p:sp>
      <p:sp>
        <p:nvSpPr>
          <p:cNvPr id="3" name="Rectangle 2"/>
          <p:cNvSpPr/>
          <p:nvPr/>
        </p:nvSpPr>
        <p:spPr>
          <a:xfrm>
            <a:off x="637036" y="391164"/>
            <a:ext cx="5675375" cy="403638"/>
          </a:xfrm>
          <a:prstGeom prst="rect">
            <a:avLst/>
          </a:prstGeom>
        </p:spPr>
        <p:txBody>
          <a:bodyPr wrap="square" lIns="94934" tIns="47467" rIns="94934" bIns="47467">
            <a:spAutoFit/>
          </a:bodyPr>
          <a:lstStyle/>
          <a:p>
            <a:pPr fontAlgn="base"/>
            <a:r>
              <a:rPr lang="en-US" sz="2000" b="1" dirty="0" smtClean="0">
                <a:solidFill>
                  <a:srgbClr val="FF0000"/>
                </a:solidFill>
              </a:rPr>
              <a:t>Industrial Relations – Objectives   </a:t>
            </a:r>
            <a:r>
              <a:rPr lang="en-US" sz="2000" b="1" dirty="0" err="1" smtClean="0">
                <a:solidFill>
                  <a:srgbClr val="FF0000"/>
                </a:solidFill>
              </a:rPr>
              <a:t>contd</a:t>
            </a:r>
            <a:r>
              <a:rPr lang="en-US" sz="2000" b="1" dirty="0" smtClean="0">
                <a:solidFill>
                  <a:srgbClr val="FF0000"/>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Unit 10 Industrial Relation"/>
          <p:cNvPicPr>
            <a:picLocks noChangeAspect="1" noChangeArrowheads="1"/>
          </p:cNvPicPr>
          <p:nvPr/>
        </p:nvPicPr>
        <p:blipFill>
          <a:blip r:embed="rId2" cstate="print"/>
          <a:srcRect/>
          <a:stretch>
            <a:fillRect/>
          </a:stretch>
        </p:blipFill>
        <p:spPr bwMode="auto">
          <a:xfrm>
            <a:off x="1" y="4"/>
            <a:ext cx="8686800" cy="5029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49" y="279403"/>
            <a:ext cx="3185160" cy="403638"/>
          </a:xfrm>
          <a:prstGeom prst="rect">
            <a:avLst/>
          </a:prstGeom>
          <a:solidFill>
            <a:srgbClr val="FF0000"/>
          </a:solidFill>
        </p:spPr>
        <p:txBody>
          <a:bodyPr wrap="square" lIns="94934" tIns="47467" rIns="94934" bIns="47467">
            <a:spAutoFit/>
          </a:bodyPr>
          <a:lstStyle/>
          <a:p>
            <a:r>
              <a:rPr lang="en-US" sz="2000" dirty="0" smtClean="0"/>
              <a:t> Process of Labour Relations</a:t>
            </a:r>
            <a:endParaRPr lang="en-US" sz="2000" dirty="0"/>
          </a:p>
        </p:txBody>
      </p:sp>
      <p:sp>
        <p:nvSpPr>
          <p:cNvPr id="3" name="Rectangle 2"/>
          <p:cNvSpPr/>
          <p:nvPr/>
        </p:nvSpPr>
        <p:spPr>
          <a:xfrm>
            <a:off x="231653" y="726440"/>
            <a:ext cx="8455151" cy="3727625"/>
          </a:xfrm>
          <a:prstGeom prst="rect">
            <a:avLst/>
          </a:prstGeom>
          <a:ln>
            <a:solidFill>
              <a:srgbClr val="0070C0"/>
            </a:solidFill>
          </a:ln>
        </p:spPr>
        <p:txBody>
          <a:bodyPr wrap="square" lIns="94934" tIns="47467" rIns="94934" bIns="47467">
            <a:spAutoFit/>
          </a:bodyPr>
          <a:lstStyle/>
          <a:p>
            <a:pPr algn="just"/>
            <a:r>
              <a:rPr lang="en-US" sz="1600" dirty="0" smtClean="0"/>
              <a:t>The process of </a:t>
            </a:r>
            <a:r>
              <a:rPr lang="en-US" sz="1600" dirty="0" err="1" smtClean="0"/>
              <a:t>labour</a:t>
            </a:r>
            <a:r>
              <a:rPr lang="en-US" sz="1600" dirty="0" smtClean="0"/>
              <a:t> relation can be divided into two parts (a) at an enterprise level (micro perspective), and </a:t>
            </a:r>
          </a:p>
          <a:p>
            <a:pPr algn="just"/>
            <a:r>
              <a:rPr lang="en-US" sz="1600" dirty="0" smtClean="0"/>
              <a:t>(b) mixed perspective as discussed below:</a:t>
            </a:r>
          </a:p>
          <a:p>
            <a:pPr algn="just"/>
            <a:endParaRPr lang="en-US" sz="1600" dirty="0" smtClean="0"/>
          </a:p>
          <a:p>
            <a:pPr marL="534003" indent="-534003" algn="just"/>
            <a:endParaRPr lang="en-US" sz="1100" dirty="0" smtClean="0"/>
          </a:p>
          <a:p>
            <a:pPr marL="534003" indent="-534003" algn="just"/>
            <a:endParaRPr lang="en-US" sz="1100" dirty="0" smtClean="0"/>
          </a:p>
          <a:p>
            <a:pPr marL="534003" indent="-534003" algn="just"/>
            <a:endParaRPr lang="en-US" sz="1100" dirty="0" smtClean="0"/>
          </a:p>
          <a:p>
            <a:pPr marL="534003" indent="-534003" algn="just"/>
            <a:endParaRPr lang="en-US" sz="1100" dirty="0" smtClean="0"/>
          </a:p>
          <a:p>
            <a:pPr marL="534003" indent="-534003" algn="just"/>
            <a:endParaRPr lang="en-US" sz="1100" dirty="0" smtClean="0"/>
          </a:p>
          <a:p>
            <a:pPr marL="534003" indent="-534003" algn="just"/>
            <a:endParaRPr lang="en-US" sz="1100" dirty="0" smtClean="0"/>
          </a:p>
          <a:p>
            <a:pPr marL="534003" indent="-534003" algn="just"/>
            <a:endParaRPr lang="en-US" sz="1100" dirty="0" smtClean="0"/>
          </a:p>
          <a:p>
            <a:pPr marL="534003" indent="-534003" algn="just"/>
            <a:endParaRPr lang="en-US" sz="1800" dirty="0" smtClean="0"/>
          </a:p>
          <a:p>
            <a:pPr marL="534003" indent="-534003" algn="just"/>
            <a:r>
              <a:rPr lang="en-US" sz="1800" dirty="0" smtClean="0"/>
              <a:t>1. Legal existence of management and union. </a:t>
            </a:r>
            <a:endParaRPr lang="en-US" sz="1400" dirty="0" smtClean="0"/>
          </a:p>
          <a:p>
            <a:pPr marL="771338" indent="-771338" algn="just"/>
            <a:r>
              <a:rPr lang="en-US" sz="1800" dirty="0" smtClean="0"/>
              <a:t>2. Unionization</a:t>
            </a:r>
            <a:r>
              <a:rPr lang="en-US" sz="2800" dirty="0" smtClean="0"/>
              <a:t> 			</a:t>
            </a:r>
            <a:r>
              <a:rPr lang="en-US" sz="1800" dirty="0" smtClean="0"/>
              <a:t>4.Collective bargaining</a:t>
            </a:r>
            <a:r>
              <a:rPr lang="en-US" sz="3200" dirty="0" smtClean="0"/>
              <a:t> </a:t>
            </a:r>
          </a:p>
          <a:p>
            <a:pPr marL="771338" lvl="8" indent="-771338" algn="just"/>
            <a:r>
              <a:rPr lang="en-US" sz="1600" dirty="0" smtClean="0"/>
              <a:t>3. Problem or opportunity situation 		5 . Negotiation or contract settlement</a:t>
            </a:r>
          </a:p>
          <a:p>
            <a:pPr marL="771338" lvl="8" indent="-771338" algn="just"/>
            <a:r>
              <a:rPr lang="en-US" sz="1600" dirty="0" smtClean="0"/>
              <a:t>6.  Implementation and follow up of contract</a:t>
            </a:r>
            <a:endParaRPr lang="en-US" sz="1200" dirty="0" smtClean="0"/>
          </a:p>
          <a:p>
            <a:pPr marL="771338" indent="-771338" algn="just"/>
            <a:endParaRPr lang="en-US" sz="1100" dirty="0" smtClean="0"/>
          </a:p>
        </p:txBody>
      </p:sp>
      <p:sp>
        <p:nvSpPr>
          <p:cNvPr id="4" name="Rounded Rectangle 3"/>
          <p:cNvSpPr/>
          <p:nvPr/>
        </p:nvSpPr>
        <p:spPr>
          <a:xfrm>
            <a:off x="347472" y="2179322"/>
            <a:ext cx="7296912" cy="50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just"/>
            <a:r>
              <a:rPr lang="en-US" sz="2000" dirty="0" smtClean="0"/>
              <a:t>A. </a:t>
            </a:r>
            <a:r>
              <a:rPr lang="en-US" sz="2000" b="1" dirty="0" smtClean="0">
                <a:solidFill>
                  <a:schemeClr val="bg1"/>
                </a:solidFill>
              </a:rPr>
              <a:t>Process of LRs: At an Enterprise Level (Micro Perspective)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3" y="0"/>
            <a:ext cx="8223505" cy="1942520"/>
          </a:xfrm>
          <a:prstGeom prst="rect">
            <a:avLst/>
          </a:prstGeom>
          <a:solidFill>
            <a:schemeClr val="accent2">
              <a:lumMod val="40000"/>
              <a:lumOff val="60000"/>
            </a:schemeClr>
          </a:solidFill>
        </p:spPr>
        <p:txBody>
          <a:bodyPr wrap="square" lIns="94934" tIns="47467" rIns="94934" bIns="47467">
            <a:spAutoFit/>
          </a:bodyPr>
          <a:lstStyle/>
          <a:p>
            <a:pPr algn="just"/>
            <a:r>
              <a:rPr lang="en-US" sz="2000" b="1" dirty="0" smtClean="0">
                <a:solidFill>
                  <a:schemeClr val="bg1"/>
                </a:solidFill>
              </a:rPr>
              <a:t>1. Legal existence of management and union: </a:t>
            </a:r>
            <a:r>
              <a:rPr lang="en-US" sz="2000" dirty="0" smtClean="0"/>
              <a:t>The fundamental property of a good IRs system (process) is the recognition and existence of the freedom of association. That freedom is applicable to both employers and workers. The freedom must include recognition of organizations of workers and employers. Those organizations must be autonomous and independent bodies. They must not be dominated by each other or by the government.</a:t>
            </a:r>
            <a:endParaRPr lang="en-US" sz="2000" dirty="0"/>
          </a:p>
        </p:txBody>
      </p:sp>
      <p:sp>
        <p:nvSpPr>
          <p:cNvPr id="3" name="Rectangle 2"/>
          <p:cNvSpPr/>
          <p:nvPr/>
        </p:nvSpPr>
        <p:spPr>
          <a:xfrm>
            <a:off x="231650" y="1899920"/>
            <a:ext cx="8165592" cy="1480856"/>
          </a:xfrm>
          <a:prstGeom prst="rect">
            <a:avLst/>
          </a:prstGeom>
          <a:solidFill>
            <a:srgbClr val="0070C0"/>
          </a:solidFill>
        </p:spPr>
        <p:txBody>
          <a:bodyPr wrap="square" lIns="94934" tIns="47467" rIns="94934" bIns="47467">
            <a:spAutoFit/>
          </a:bodyPr>
          <a:lstStyle/>
          <a:p>
            <a:pPr algn="just"/>
            <a:r>
              <a:rPr lang="en-US" sz="1800" dirty="0" smtClean="0">
                <a:solidFill>
                  <a:schemeClr val="bg1"/>
                </a:solidFill>
              </a:rPr>
              <a:t>2. Unionization: </a:t>
            </a:r>
            <a:r>
              <a:rPr lang="en-US" sz="1800" dirty="0" smtClean="0"/>
              <a:t>This is the second step in the process of IRs at enterprise level. Trade unions are a device which enables a group to bargain. They bargain with any other class or group on equal footing. These unions (unionisms) are: (a) Economically oriented, and (b) An instrument of defense against exploitation. Parties (actors) go through unionization because they are constrained by circumstances to do so.</a:t>
            </a:r>
            <a:endParaRPr lang="en-US" sz="1800" dirty="0"/>
          </a:p>
        </p:txBody>
      </p:sp>
      <p:pic>
        <p:nvPicPr>
          <p:cNvPr id="47106" name="Picture 2" descr="All You Need to Know about Employee Relations - AIHR"/>
          <p:cNvPicPr>
            <a:picLocks noChangeAspect="1" noChangeArrowheads="1"/>
          </p:cNvPicPr>
          <p:nvPr/>
        </p:nvPicPr>
        <p:blipFill>
          <a:blip r:embed="rId2" cstate="print"/>
          <a:srcRect/>
          <a:stretch>
            <a:fillRect/>
          </a:stretch>
        </p:blipFill>
        <p:spPr bwMode="auto">
          <a:xfrm>
            <a:off x="347473" y="3408684"/>
            <a:ext cx="4111752" cy="1620519"/>
          </a:xfrm>
          <a:prstGeom prst="rect">
            <a:avLst/>
          </a:prstGeom>
          <a:noFill/>
        </p:spPr>
      </p:pic>
      <p:pic>
        <p:nvPicPr>
          <p:cNvPr id="47108" name="Picture 4" descr="EMPLOYEE-EMPLOYER RELATIONSHIP. HOW TO FIND THE BALANCE | Your World Of  Motivation, Life Stories and News."/>
          <p:cNvPicPr>
            <a:picLocks noChangeAspect="1" noChangeArrowheads="1"/>
          </p:cNvPicPr>
          <p:nvPr/>
        </p:nvPicPr>
        <p:blipFill>
          <a:blip r:embed="rId3" cstate="print"/>
          <a:srcRect/>
          <a:stretch>
            <a:fillRect/>
          </a:stretch>
        </p:blipFill>
        <p:spPr bwMode="auto">
          <a:xfrm>
            <a:off x="4806695" y="3352803"/>
            <a:ext cx="3648456" cy="167639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41" y="614679"/>
            <a:ext cx="8281417" cy="1480856"/>
          </a:xfrm>
          <a:prstGeom prst="rect">
            <a:avLst/>
          </a:prstGeom>
          <a:solidFill>
            <a:schemeClr val="accent3">
              <a:lumMod val="60000"/>
              <a:lumOff val="40000"/>
            </a:schemeClr>
          </a:solidFill>
        </p:spPr>
        <p:txBody>
          <a:bodyPr wrap="square" lIns="94934" tIns="47467" rIns="94934" bIns="47467">
            <a:spAutoFit/>
          </a:bodyPr>
          <a:lstStyle/>
          <a:p>
            <a:r>
              <a:rPr lang="en-US" sz="1600" dirty="0" smtClean="0"/>
              <a:t>	</a:t>
            </a:r>
            <a:r>
              <a:rPr lang="en-US" sz="1800" dirty="0" smtClean="0"/>
              <a:t>To manage the employee discipline, the managers responsible for it should follow a given process properly. The process can be different from one organization to another. Managers should define and use an agreed process to correct undesirable </a:t>
            </a:r>
            <a:r>
              <a:rPr lang="en-US" sz="1800" dirty="0" err="1" smtClean="0"/>
              <a:t>behaviour</a:t>
            </a:r>
            <a:r>
              <a:rPr lang="en-US" sz="1800" dirty="0" smtClean="0"/>
              <a:t> .</a:t>
            </a:r>
          </a:p>
          <a:p>
            <a:r>
              <a:rPr lang="en-US" sz="1800" dirty="0" smtClean="0"/>
              <a:t> Although there is no specific procedure to be followed, the following steps should be taken  into consideration:</a:t>
            </a:r>
            <a:endParaRPr lang="en-US" sz="1600" dirty="0"/>
          </a:p>
        </p:txBody>
      </p:sp>
      <p:sp>
        <p:nvSpPr>
          <p:cNvPr id="3" name="Rectangle 2"/>
          <p:cNvSpPr/>
          <p:nvPr/>
        </p:nvSpPr>
        <p:spPr>
          <a:xfrm>
            <a:off x="173741" y="2235202"/>
            <a:ext cx="8339327" cy="2988961"/>
          </a:xfrm>
          <a:prstGeom prst="rect">
            <a:avLst/>
          </a:prstGeom>
          <a:solidFill>
            <a:srgbClr val="00B0F0"/>
          </a:solidFill>
        </p:spPr>
        <p:txBody>
          <a:bodyPr wrap="square" lIns="94934" tIns="47467" rIns="94934" bIns="47467">
            <a:spAutoFit/>
          </a:bodyPr>
          <a:lstStyle/>
          <a:p>
            <a:pPr marL="356003" indent="-356003" algn="just">
              <a:buAutoNum type="arabicPeriod"/>
            </a:pPr>
            <a:r>
              <a:rPr lang="en-US" sz="2000" u="sng" dirty="0" smtClean="0">
                <a:solidFill>
                  <a:srgbClr val="002060"/>
                </a:solidFill>
              </a:rPr>
              <a:t>An accurate statement of the disciplinary problem: </a:t>
            </a:r>
          </a:p>
          <a:p>
            <a:pPr marL="830672" lvl="1" indent="-356003"/>
            <a:r>
              <a:rPr lang="en-US" sz="2000" dirty="0" smtClean="0"/>
              <a:t>			</a:t>
            </a:r>
            <a:r>
              <a:rPr lang="en-US" sz="2400" dirty="0" smtClean="0"/>
              <a:t>The first step is to ascertain the problem by seeking answers to the following questions. </a:t>
            </a:r>
          </a:p>
          <a:p>
            <a:pPr marL="830672" lvl="1" indent="-356003"/>
            <a:r>
              <a:rPr lang="en-US" sz="2400" dirty="0" smtClean="0"/>
              <a:t>	Does this case call for a disciplinary action?.</a:t>
            </a:r>
          </a:p>
          <a:p>
            <a:pPr marL="830672" lvl="1" indent="-356003"/>
            <a:r>
              <a:rPr lang="en-US" sz="2400" dirty="0" smtClean="0"/>
              <a:t>•     What exactly is the nature of the violation or offence?. </a:t>
            </a:r>
          </a:p>
          <a:p>
            <a:pPr marL="830672" lvl="1" indent="-356003"/>
            <a:r>
              <a:rPr lang="en-US" sz="2400" dirty="0" smtClean="0"/>
              <a:t>       Under what conditions did it occur? Which individual(s) were involved in it?</a:t>
            </a:r>
          </a:p>
          <a:p>
            <a:pPr marL="830672" lvl="1" indent="-356003"/>
            <a:r>
              <a:rPr lang="en-US" sz="2400" dirty="0" smtClean="0"/>
              <a:t>        When, or how often, did the violation occur?</a:t>
            </a:r>
            <a:endParaRPr lang="en-US" sz="2400" dirty="0"/>
          </a:p>
        </p:txBody>
      </p:sp>
      <p:sp>
        <p:nvSpPr>
          <p:cNvPr id="4" name="Rounded Rectangle 3"/>
          <p:cNvSpPr/>
          <p:nvPr/>
        </p:nvSpPr>
        <p:spPr>
          <a:xfrm>
            <a:off x="289561" y="111762"/>
            <a:ext cx="6775704" cy="447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r>
              <a:rPr lang="en-US" sz="3200" b="1" dirty="0" smtClean="0">
                <a:solidFill>
                  <a:srgbClr val="FFFF00"/>
                </a:solidFill>
              </a:rPr>
              <a:t>Procedures of Managing Discipline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1" y="0"/>
            <a:ext cx="8281417" cy="1634744"/>
          </a:xfrm>
          <a:prstGeom prst="rect">
            <a:avLst/>
          </a:prstGeom>
          <a:solidFill>
            <a:srgbClr val="FFC000"/>
          </a:solidFill>
        </p:spPr>
        <p:txBody>
          <a:bodyPr wrap="square" lIns="94934" tIns="47467" rIns="94934" bIns="47467">
            <a:spAutoFit/>
          </a:bodyPr>
          <a:lstStyle/>
          <a:p>
            <a:r>
              <a:rPr lang="en-US" sz="2800" dirty="0" smtClean="0">
                <a:solidFill>
                  <a:schemeClr val="bg1"/>
                </a:solidFill>
              </a:rPr>
              <a:t>3.Problem or opportunity situation: </a:t>
            </a:r>
            <a:r>
              <a:rPr lang="en-US" sz="1800" dirty="0" smtClean="0"/>
              <a:t>These two major factors give birth to the third step in LRs. Problem or opportunity situation gives birth to dispute or conflict (for details see disputes topic in this book or conflict topic of OB book). In other words, to start the process of </a:t>
            </a:r>
            <a:r>
              <a:rPr lang="en-US" sz="1800" dirty="0" err="1" smtClean="0"/>
              <a:t>labour</a:t>
            </a:r>
            <a:r>
              <a:rPr lang="en-US" sz="1800" dirty="0" smtClean="0"/>
              <a:t> relations there must be the: (a) existence of new problem, or (b) an opportunity to grasp. The process can be initiated by either party of IRs.</a:t>
            </a:r>
            <a:endParaRPr lang="en-US" sz="1800" dirty="0"/>
          </a:p>
        </p:txBody>
      </p:sp>
      <p:sp>
        <p:nvSpPr>
          <p:cNvPr id="3" name="Rectangle 2"/>
          <p:cNvSpPr/>
          <p:nvPr/>
        </p:nvSpPr>
        <p:spPr>
          <a:xfrm>
            <a:off x="289564" y="1871351"/>
            <a:ext cx="8223505" cy="1573189"/>
          </a:xfrm>
          <a:prstGeom prst="rect">
            <a:avLst/>
          </a:prstGeom>
          <a:solidFill>
            <a:schemeClr val="accent3">
              <a:lumMod val="60000"/>
              <a:lumOff val="40000"/>
            </a:schemeClr>
          </a:solidFill>
        </p:spPr>
        <p:txBody>
          <a:bodyPr wrap="square" lIns="94934" tIns="47467" rIns="94934" bIns="47467">
            <a:spAutoFit/>
          </a:bodyPr>
          <a:lstStyle/>
          <a:p>
            <a:r>
              <a:rPr lang="en-US" sz="2400" b="1" dirty="0" smtClean="0"/>
              <a:t>4. Collective bargaining (CB): </a:t>
            </a:r>
            <a:r>
              <a:rPr lang="en-US" sz="1800" dirty="0" smtClean="0"/>
              <a:t>It may take at the national, industry or enterprise level. Since we are discussing LR at micro level (enterprise level) so the coverage of CB is also limited to an organization. CB is a means of setting issues or problems relating to terms and conditions of employment. A detailed discussion of collective bargaining will be made in coming paragraphs.</a:t>
            </a:r>
            <a:endParaRPr lang="en-US" sz="1600" dirty="0"/>
          </a:p>
        </p:txBody>
      </p:sp>
      <p:pic>
        <p:nvPicPr>
          <p:cNvPr id="49154" name="Picture 2" descr="Difference Between Employee and Employer - YouTube"/>
          <p:cNvPicPr>
            <a:picLocks noChangeAspect="1" noChangeArrowheads="1"/>
          </p:cNvPicPr>
          <p:nvPr/>
        </p:nvPicPr>
        <p:blipFill>
          <a:blip r:embed="rId2" cstate="print"/>
          <a:srcRect/>
          <a:stretch>
            <a:fillRect/>
          </a:stretch>
        </p:blipFill>
        <p:spPr bwMode="auto">
          <a:xfrm>
            <a:off x="173741" y="3352802"/>
            <a:ext cx="8339327" cy="150876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1" y="167643"/>
            <a:ext cx="8281417" cy="1696299"/>
          </a:xfrm>
          <a:prstGeom prst="rect">
            <a:avLst/>
          </a:prstGeom>
          <a:solidFill>
            <a:schemeClr val="tx2"/>
          </a:solidFill>
        </p:spPr>
        <p:txBody>
          <a:bodyPr wrap="square" lIns="94934" tIns="47467" rIns="94934" bIns="47467">
            <a:spAutoFit/>
          </a:bodyPr>
          <a:lstStyle/>
          <a:p>
            <a:pPr algn="just"/>
            <a:r>
              <a:rPr lang="en-US" sz="2400" b="1" dirty="0" smtClean="0">
                <a:solidFill>
                  <a:srgbClr val="FFFF00"/>
                </a:solidFill>
              </a:rPr>
              <a:t>5.  Negotiation or contract settlement: </a:t>
            </a:r>
            <a:r>
              <a:rPr lang="en-US" sz="2000" dirty="0" smtClean="0">
                <a:solidFill>
                  <a:schemeClr val="bg1"/>
                </a:solidFill>
              </a:rPr>
              <a:t>The bipartite (two party) CB process usually start with a list of demands being presented to the management. Demands are the unions on behalf of their members/workers. Ultimately, both of the parties come to a negotiation or they settle a contract. These contracts/ negotiations have legal and moral values to the conflicting parties.</a:t>
            </a:r>
            <a:endParaRPr lang="en-US" sz="2000" dirty="0">
              <a:solidFill>
                <a:schemeClr val="bg1"/>
              </a:solidFill>
            </a:endParaRPr>
          </a:p>
        </p:txBody>
      </p:sp>
      <p:sp>
        <p:nvSpPr>
          <p:cNvPr id="3" name="Rectangle 2"/>
          <p:cNvSpPr/>
          <p:nvPr/>
        </p:nvSpPr>
        <p:spPr>
          <a:xfrm>
            <a:off x="289564" y="2179324"/>
            <a:ext cx="8223505" cy="2311852"/>
          </a:xfrm>
          <a:prstGeom prst="rect">
            <a:avLst/>
          </a:prstGeom>
          <a:solidFill>
            <a:srgbClr val="0070C0"/>
          </a:solidFill>
        </p:spPr>
        <p:txBody>
          <a:bodyPr wrap="square" lIns="94934" tIns="47467" rIns="94934" bIns="47467">
            <a:spAutoFit/>
          </a:bodyPr>
          <a:lstStyle/>
          <a:p>
            <a:pPr algn="just"/>
            <a:r>
              <a:rPr lang="en-US" sz="2400" b="1" dirty="0" smtClean="0">
                <a:solidFill>
                  <a:schemeClr val="bg1"/>
                </a:solidFill>
              </a:rPr>
              <a:t>6. Implementation and follow-up of contract: </a:t>
            </a:r>
            <a:r>
              <a:rPr lang="en-US" sz="2000" dirty="0" smtClean="0"/>
              <a:t>Both management and union should strictly implement the promises stated in the contract. The contract must be properly communicated. Lack of proper communication can lead to misunderstanding and even to strike. Sometimes managers and supervisors who are ill-informed may adversely mislead the workers about the implementation and follow-up. Proper implementation and follow-up is likely to ensure greater acceptance- and therefore better IRs.</a:t>
            </a: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41" y="614683"/>
            <a:ext cx="8339327" cy="4527844"/>
          </a:xfrm>
          <a:prstGeom prst="rect">
            <a:avLst/>
          </a:prstGeom>
          <a:ln>
            <a:solidFill>
              <a:schemeClr val="accent1"/>
            </a:solidFill>
          </a:ln>
        </p:spPr>
        <p:txBody>
          <a:bodyPr wrap="square" lIns="94934" tIns="47467" rIns="94934" bIns="47467">
            <a:spAutoFit/>
          </a:bodyPr>
          <a:lstStyle/>
          <a:p>
            <a:r>
              <a:rPr lang="en-US" sz="1800" dirty="0" smtClean="0"/>
              <a:t>Industrial relations operate at different levels:</a:t>
            </a:r>
          </a:p>
          <a:p>
            <a:pPr marL="356003" indent="-356003" algn="just">
              <a:buAutoNum type="arabicPeriod"/>
            </a:pPr>
            <a:r>
              <a:rPr lang="en-US" sz="1800" dirty="0" smtClean="0">
                <a:solidFill>
                  <a:srgbClr val="FF0000"/>
                </a:solidFill>
              </a:rPr>
              <a:t>At the national level: </a:t>
            </a:r>
            <a:r>
              <a:rPr lang="en-US" sz="1800" dirty="0" smtClean="0">
                <a:solidFill>
                  <a:srgbClr val="7030A0"/>
                </a:solidFill>
              </a:rPr>
              <a:t>At this level industrial relations operates so as to formulate </a:t>
            </a:r>
            <a:r>
              <a:rPr lang="en-US" sz="1800" dirty="0" err="1" smtClean="0">
                <a:solidFill>
                  <a:srgbClr val="7030A0"/>
                </a:solidFill>
              </a:rPr>
              <a:t>labour</a:t>
            </a:r>
            <a:r>
              <a:rPr lang="en-US" sz="1800" dirty="0" smtClean="0">
                <a:solidFill>
                  <a:srgbClr val="7030A0"/>
                </a:solidFill>
              </a:rPr>
              <a:t> relations policy. In market economies this is usually done through a tripartite process. This process involves government, employers and workers and their representative organizations.</a:t>
            </a:r>
          </a:p>
          <a:p>
            <a:pPr marL="356003" indent="-356003">
              <a:buAutoNum type="arabicPeriod" startAt="2"/>
            </a:pPr>
            <a:endParaRPr lang="en-US" sz="1800" dirty="0" smtClean="0">
              <a:solidFill>
                <a:srgbClr val="7030A0"/>
              </a:solidFill>
            </a:endParaRPr>
          </a:p>
          <a:p>
            <a:pPr marL="356003" indent="-356003" algn="just">
              <a:buAutoNum type="arabicPeriod" startAt="2"/>
            </a:pPr>
            <a:r>
              <a:rPr lang="en-US" sz="1800" dirty="0" smtClean="0">
                <a:solidFill>
                  <a:srgbClr val="7030A0"/>
                </a:solidFill>
              </a:rPr>
              <a:t>At the industry level: </a:t>
            </a:r>
            <a:r>
              <a:rPr lang="en-US" sz="1800" dirty="0" smtClean="0">
                <a:solidFill>
                  <a:schemeClr val="accent2"/>
                </a:solidFill>
              </a:rPr>
              <a:t>At this level industrial relations often takes the form of collective bargaining. It takes place between employers organizations and unions. This process may result in determining wages and other terms and conditions of employment for an industry or sector. It may also result in arrangements on issues. Those issues must be of mutual concern such as training, ways of avoiding or settling disputes, etc.</a:t>
            </a:r>
          </a:p>
          <a:p>
            <a:pPr marL="356003" indent="-356003">
              <a:buAutoNum type="arabicPeriod" startAt="2"/>
            </a:pPr>
            <a:endParaRPr lang="en-US" sz="1800" dirty="0" smtClean="0">
              <a:solidFill>
                <a:srgbClr val="FF0000"/>
              </a:solidFill>
            </a:endParaRPr>
          </a:p>
          <a:p>
            <a:pPr marL="356003" indent="-356003">
              <a:buAutoNum type="arabicPeriod" startAt="2"/>
            </a:pPr>
            <a:r>
              <a:rPr lang="en-US" sz="1800" dirty="0" smtClean="0">
                <a:solidFill>
                  <a:srgbClr val="FF0000"/>
                </a:solidFill>
              </a:rPr>
              <a:t> At the enterprise level: </a:t>
            </a:r>
            <a:r>
              <a:rPr lang="en-US" sz="1800" dirty="0" smtClean="0">
                <a:solidFill>
                  <a:srgbClr val="002060"/>
                </a:solidFill>
              </a:rPr>
              <a:t>At this level the relationship between employers and workers is more direct. And the interests of workers may be represented by unions. Employers' organizations are not usually involved at the enterprise level in representing the employers interests with workers or their union.</a:t>
            </a:r>
          </a:p>
          <a:p>
            <a:pPr marL="356003" indent="-356003"/>
            <a:r>
              <a:rPr lang="en-US" sz="1800" dirty="0" smtClean="0"/>
              <a:t>	</a:t>
            </a:r>
            <a:r>
              <a:rPr lang="en-US" sz="1800" dirty="0" smtClean="0">
                <a:solidFill>
                  <a:schemeClr val="accent2"/>
                </a:solidFill>
              </a:rPr>
              <a:t>Conclusion: Sound industrial relations at the national level build trust and confidence</a:t>
            </a:r>
            <a:endParaRPr lang="en-US" sz="1800" dirty="0">
              <a:solidFill>
                <a:schemeClr val="accent2"/>
              </a:solidFill>
            </a:endParaRPr>
          </a:p>
        </p:txBody>
      </p:sp>
      <p:sp>
        <p:nvSpPr>
          <p:cNvPr id="3" name="Rectangle 2"/>
          <p:cNvSpPr/>
          <p:nvPr/>
        </p:nvSpPr>
        <p:spPr>
          <a:xfrm>
            <a:off x="115826" y="167641"/>
            <a:ext cx="8165592"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r>
              <a:rPr lang="en-US" sz="2400" dirty="0" smtClean="0"/>
              <a:t>B. Process of LRs at Three Different Levels (Mixed Perspective</a:t>
            </a:r>
            <a:r>
              <a:rPr lang="en-US" sz="1400" dirty="0" smtClean="0"/>
              <a:t>) </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Industrial Relations in Nepali Context - ppt download"/>
          <p:cNvPicPr>
            <a:picLocks noChangeAspect="1" noChangeArrowheads="1"/>
          </p:cNvPicPr>
          <p:nvPr/>
        </p:nvPicPr>
        <p:blipFill>
          <a:blip r:embed="rId2" cstate="print"/>
          <a:srcRect/>
          <a:stretch>
            <a:fillRect/>
          </a:stretch>
        </p:blipFill>
        <p:spPr bwMode="auto">
          <a:xfrm>
            <a:off x="1" y="4"/>
            <a:ext cx="8686800" cy="5029200"/>
          </a:xfrm>
          <a:prstGeom prst="rect">
            <a:avLst/>
          </a:prstGeom>
          <a:noFill/>
        </p:spPr>
      </p:pic>
      <p:pic>
        <p:nvPicPr>
          <p:cNvPr id="50182" name="Picture 6" descr="Trade Union: Meaning, objectives, characteristics, Indian scenario"/>
          <p:cNvPicPr>
            <a:picLocks noChangeAspect="1" noChangeArrowheads="1"/>
          </p:cNvPicPr>
          <p:nvPr/>
        </p:nvPicPr>
        <p:blipFill>
          <a:blip r:embed="rId3" cstate="print"/>
          <a:srcRect/>
          <a:stretch>
            <a:fillRect/>
          </a:stretch>
        </p:blipFill>
        <p:spPr bwMode="auto">
          <a:xfrm>
            <a:off x="7123177" y="4023363"/>
            <a:ext cx="1563624" cy="1005841"/>
          </a:xfrm>
          <a:prstGeom prst="rect">
            <a:avLst/>
          </a:prstGeom>
          <a:noFill/>
        </p:spPr>
      </p:pic>
      <p:pic>
        <p:nvPicPr>
          <p:cNvPr id="50184" name="Picture 8" descr="World Day Against Child Labour 2019 today: &amp;#39;Children shouldn&amp;#39;t work in  fields, but on dreams&amp;#39; is ILO&amp;#39;s theme this year-World News , Firstpost"/>
          <p:cNvPicPr>
            <a:picLocks noChangeAspect="1" noChangeArrowheads="1"/>
          </p:cNvPicPr>
          <p:nvPr/>
        </p:nvPicPr>
        <p:blipFill>
          <a:blip r:embed="rId4" cstate="print"/>
          <a:srcRect/>
          <a:stretch>
            <a:fillRect/>
          </a:stretch>
        </p:blipFill>
        <p:spPr bwMode="auto">
          <a:xfrm>
            <a:off x="6717796" y="223523"/>
            <a:ext cx="1679449" cy="11176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7" y="167643"/>
            <a:ext cx="2721862" cy="649859"/>
          </a:xfrm>
          <a:prstGeom prst="rect">
            <a:avLst/>
          </a:prstGeom>
        </p:spPr>
        <p:txBody>
          <a:bodyPr wrap="square" lIns="94934" tIns="47467" rIns="94934" bIns="47467">
            <a:spAutoFit/>
          </a:bodyPr>
          <a:lstStyle/>
          <a:p>
            <a:pPr fontAlgn="base"/>
            <a:r>
              <a:rPr lang="en-US" sz="3600" b="1" dirty="0" smtClean="0"/>
              <a:t>Trade Union</a:t>
            </a:r>
            <a:endParaRPr lang="en-US" sz="3600" b="1" dirty="0"/>
          </a:p>
        </p:txBody>
      </p:sp>
      <p:sp>
        <p:nvSpPr>
          <p:cNvPr id="3" name="Rectangle 2"/>
          <p:cNvSpPr/>
          <p:nvPr/>
        </p:nvSpPr>
        <p:spPr>
          <a:xfrm>
            <a:off x="115829" y="670561"/>
            <a:ext cx="8455151" cy="3481403"/>
          </a:xfrm>
          <a:prstGeom prst="rect">
            <a:avLst/>
          </a:prstGeom>
          <a:solidFill>
            <a:schemeClr val="accent2">
              <a:lumMod val="20000"/>
              <a:lumOff val="80000"/>
            </a:schemeClr>
          </a:solidFill>
        </p:spPr>
        <p:txBody>
          <a:bodyPr wrap="square" lIns="94934" tIns="47467" rIns="94934" bIns="47467">
            <a:spAutoFit/>
          </a:bodyPr>
          <a:lstStyle/>
          <a:p>
            <a:r>
              <a:rPr lang="en-US" sz="2400" dirty="0" err="1" smtClean="0"/>
              <a:t>Decenzo</a:t>
            </a:r>
            <a:r>
              <a:rPr lang="en-US" sz="2400" dirty="0" smtClean="0"/>
              <a:t> &amp; Robbins: </a:t>
            </a:r>
            <a:r>
              <a:rPr lang="en-US" sz="2000" dirty="0" smtClean="0"/>
              <a:t> A union is an organization of workers, working collectively, seeking to promote and protect its mutual interests through collective bargaining.</a:t>
            </a:r>
            <a:endParaRPr lang="en-US" sz="2400" dirty="0" smtClean="0"/>
          </a:p>
          <a:p>
            <a:endParaRPr lang="en-US" sz="2400" dirty="0" smtClean="0"/>
          </a:p>
          <a:p>
            <a:r>
              <a:rPr lang="en-US" sz="2400" dirty="0" smtClean="0"/>
              <a:t>G.D.H. Cole: "</a:t>
            </a:r>
            <a:r>
              <a:rPr lang="en-US" sz="2000" dirty="0" smtClean="0"/>
              <a:t>A trade union means an association of workers in one or more professions - an association carried mainly for the purpose of protecting and advancing the members' economic interests in connection with their daily work.“</a:t>
            </a:r>
            <a:endParaRPr lang="en-US" sz="2400" dirty="0" smtClean="0"/>
          </a:p>
          <a:p>
            <a:endParaRPr lang="en-US" sz="2400" dirty="0" smtClean="0"/>
          </a:p>
          <a:p>
            <a:r>
              <a:rPr lang="en-US" sz="2400" dirty="0" err="1" smtClean="0"/>
              <a:t>Roverts</a:t>
            </a:r>
            <a:r>
              <a:rPr lang="en-US" sz="2400" dirty="0" smtClean="0"/>
              <a:t> </a:t>
            </a:r>
            <a:r>
              <a:rPr lang="en-US" sz="2400" dirty="0" err="1" smtClean="0"/>
              <a:t>Dictionery</a:t>
            </a:r>
            <a:r>
              <a:rPr lang="en-US" sz="2400" dirty="0" smtClean="0"/>
              <a:t> of IRs: "</a:t>
            </a:r>
            <a:r>
              <a:rPr lang="en-US" sz="2000" dirty="0" smtClean="0"/>
              <a:t>It is an association of workers in a particular trade or a craft organized to promote a common interest and to further that interest through negotiation of wages, hours and other conditions of employment."</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8" y="43156"/>
            <a:ext cx="8513064" cy="4897175"/>
          </a:xfrm>
          <a:prstGeom prst="rect">
            <a:avLst/>
          </a:prstGeom>
        </p:spPr>
        <p:txBody>
          <a:bodyPr wrap="square" lIns="94934" tIns="47467" rIns="94934" bIns="47467">
            <a:spAutoFit/>
          </a:bodyPr>
          <a:lstStyle/>
          <a:p>
            <a:r>
              <a:rPr lang="en-US" sz="2400" b="1" dirty="0" smtClean="0">
                <a:solidFill>
                  <a:srgbClr val="FF0000"/>
                </a:solidFill>
              </a:rPr>
              <a:t>Characteristics of  Trade Unions</a:t>
            </a:r>
          </a:p>
          <a:p>
            <a:endParaRPr lang="en-US" sz="2400" b="1" dirty="0" smtClean="0"/>
          </a:p>
          <a:p>
            <a:r>
              <a:rPr lang="en-US" sz="2400" b="1" dirty="0" smtClean="0">
                <a:solidFill>
                  <a:srgbClr val="7030A0"/>
                </a:solidFill>
              </a:rPr>
              <a:t>Association of employees</a:t>
            </a:r>
            <a:r>
              <a:rPr lang="en-US" sz="2400" dirty="0" smtClean="0">
                <a:solidFill>
                  <a:srgbClr val="7030A0"/>
                </a:solidFill>
              </a:rPr>
              <a:t>: </a:t>
            </a:r>
            <a:r>
              <a:rPr lang="en-US" sz="2400" dirty="0" smtClean="0">
                <a:solidFill>
                  <a:srgbClr val="92D050"/>
                </a:solidFill>
              </a:rPr>
              <a:t>A trade union is essentially an association of employees belonging to a particular class of employment, profession, trade or industry. For example, there are unions for teachers, doctors, film, artistes, weavers, mine workers and so on.</a:t>
            </a:r>
          </a:p>
          <a:p>
            <a:r>
              <a:rPr lang="en-US" sz="2400" b="1" dirty="0" smtClean="0">
                <a:solidFill>
                  <a:srgbClr val="7030A0"/>
                </a:solidFill>
              </a:rPr>
              <a:t>Voluntary Association</a:t>
            </a:r>
            <a:r>
              <a:rPr lang="en-US" sz="2400" dirty="0" smtClean="0">
                <a:solidFill>
                  <a:srgbClr val="7030A0"/>
                </a:solidFill>
              </a:rPr>
              <a:t>: </a:t>
            </a:r>
            <a:r>
              <a:rPr lang="en-US" sz="2400" dirty="0" smtClean="0">
                <a:solidFill>
                  <a:srgbClr val="C00000"/>
                </a:solidFill>
              </a:rPr>
              <a:t>An employee joins the trade union out of his free will. A person cannot be compelled to join a union.</a:t>
            </a:r>
          </a:p>
          <a:p>
            <a:r>
              <a:rPr lang="en-US" sz="2400" b="1" dirty="0" smtClean="0">
                <a:solidFill>
                  <a:srgbClr val="7030A0"/>
                </a:solidFill>
              </a:rPr>
              <a:t>Permanent Body</a:t>
            </a:r>
            <a:r>
              <a:rPr lang="en-US" sz="2400" dirty="0" smtClean="0">
                <a:solidFill>
                  <a:srgbClr val="00B0F0"/>
                </a:solidFill>
              </a:rPr>
              <a:t>: A trade union is usually a permanent body. Members may come and go but </a:t>
            </a:r>
            <a:r>
              <a:rPr lang="en-US" sz="2400" dirty="0" smtClean="0">
                <a:solidFill>
                  <a:srgbClr val="FF0000"/>
                </a:solidFill>
              </a:rPr>
              <a:t>the trade union remains.</a:t>
            </a:r>
          </a:p>
          <a:p>
            <a:r>
              <a:rPr lang="en-US" sz="2400" b="1" dirty="0" smtClean="0">
                <a:solidFill>
                  <a:srgbClr val="FF0000"/>
                </a:solidFill>
              </a:rPr>
              <a:t>Common Interest</a:t>
            </a:r>
            <a:r>
              <a:rPr lang="en-US" sz="2400" dirty="0" smtClean="0">
                <a:solidFill>
                  <a:srgbClr val="FF0000"/>
                </a:solidFill>
              </a:rPr>
              <a:t>: </a:t>
            </a:r>
            <a:r>
              <a:rPr lang="en-US" sz="2400" dirty="0" smtClean="0">
                <a:solidFill>
                  <a:schemeClr val="accent6"/>
                </a:solidFill>
              </a:rPr>
              <a:t>The member of a trade union have certain matters of common interest-job security, better pay and working conditions and so on, which bring them together.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38" y="223525"/>
            <a:ext cx="8513064" cy="4835620"/>
          </a:xfrm>
          <a:prstGeom prst="rect">
            <a:avLst/>
          </a:prstGeom>
        </p:spPr>
        <p:txBody>
          <a:bodyPr wrap="square" lIns="94934" tIns="47467" rIns="94934" bIns="47467">
            <a:spAutoFit/>
          </a:bodyPr>
          <a:lstStyle/>
          <a:p>
            <a:r>
              <a:rPr lang="en-US" sz="2800" b="1" dirty="0" smtClean="0">
                <a:solidFill>
                  <a:srgbClr val="FF0000"/>
                </a:solidFill>
              </a:rPr>
              <a:t>Collective Action</a:t>
            </a:r>
            <a:r>
              <a:rPr lang="en-US" sz="2800" dirty="0" smtClean="0">
                <a:solidFill>
                  <a:srgbClr val="FF0000"/>
                </a:solidFill>
              </a:rPr>
              <a:t>: </a:t>
            </a:r>
            <a:r>
              <a:rPr lang="en-US" sz="2800" dirty="0" smtClean="0">
                <a:solidFill>
                  <a:srgbClr val="00B050"/>
                </a:solidFill>
              </a:rPr>
              <a:t>Even when an individual employee has any grievance over certain management decisions, the matter is sorted out by the intervention of the trade union Employees are able to initiate collective action to solve any problem concerning any particular employee or all the employees.</a:t>
            </a:r>
          </a:p>
          <a:p>
            <a:r>
              <a:rPr lang="en-US" sz="2800" b="1" dirty="0" smtClean="0">
                <a:solidFill>
                  <a:srgbClr val="FF0000"/>
                </a:solidFill>
              </a:rPr>
              <a:t>Rapport with the Management:</a:t>
            </a:r>
            <a:r>
              <a:rPr lang="en-US" sz="2800" dirty="0" smtClean="0">
                <a:solidFill>
                  <a:srgbClr val="FF0000"/>
                </a:solidFill>
              </a:rPr>
              <a:t> </a:t>
            </a:r>
            <a:r>
              <a:rPr lang="en-US" sz="2800" dirty="0" smtClean="0">
                <a:solidFill>
                  <a:srgbClr val="00B0F0"/>
                </a:solidFill>
              </a:rPr>
              <a:t>The trade union seeks to improve relations between the employees and employers. The officials of the trade union hold talks with the members of the management concerning the problems of the employees in order to find an amicable solution. It is thus possible for the employees to have better rapport with the management.</a:t>
            </a:r>
            <a:endParaRPr lang="en-US" sz="2800" dirty="0">
              <a:solidFill>
                <a:srgbClr val="00B0F0"/>
              </a:solidFill>
            </a:endParaRPr>
          </a:p>
        </p:txBody>
      </p:sp>
      <p:cxnSp>
        <p:nvCxnSpPr>
          <p:cNvPr id="4" name="Straight Arrow Connector 3"/>
          <p:cNvCxnSpPr/>
          <p:nvPr/>
        </p:nvCxnSpPr>
        <p:spPr>
          <a:xfrm flipV="1">
            <a:off x="0" y="2362200"/>
            <a:ext cx="853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0" y="167644"/>
            <a:ext cx="8107680" cy="619081"/>
          </a:xfrm>
          <a:prstGeom prst="rect">
            <a:avLst/>
          </a:prstGeom>
        </p:spPr>
        <p:txBody>
          <a:bodyPr wrap="square" lIns="94934" tIns="47467" rIns="94934" bIns="47467">
            <a:spAutoFit/>
          </a:bodyPr>
          <a:lstStyle/>
          <a:p>
            <a:pPr fontAlgn="base"/>
            <a:r>
              <a:rPr lang="en-US" sz="3400" b="1" i="1" dirty="0" smtClean="0">
                <a:solidFill>
                  <a:srgbClr val="FF0000"/>
                </a:solidFill>
              </a:rPr>
              <a:t>Why do Workers Join a Trade Union? (Reasons)</a:t>
            </a:r>
            <a:endParaRPr lang="en-US" sz="3400" b="1" i="1" dirty="0">
              <a:solidFill>
                <a:srgbClr val="FF0000"/>
              </a:solidFill>
            </a:endParaRPr>
          </a:p>
        </p:txBody>
      </p:sp>
      <p:sp>
        <p:nvSpPr>
          <p:cNvPr id="1025" name="Rectangle 1"/>
          <p:cNvSpPr>
            <a:spLocks noChangeArrowheads="1"/>
          </p:cNvSpPr>
          <p:nvPr/>
        </p:nvSpPr>
        <p:spPr bwMode="auto">
          <a:xfrm>
            <a:off x="5" y="21448"/>
            <a:ext cx="65" cy="292388"/>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pPr>
            <a:endParaRPr lang="en-US" dirty="0" smtClean="0">
              <a:latin typeface="Arial" pitchFamily="34" charset="0"/>
              <a:cs typeface="Arial" pitchFamily="34" charset="0"/>
            </a:endParaRPr>
          </a:p>
        </p:txBody>
      </p:sp>
      <p:sp>
        <p:nvSpPr>
          <p:cNvPr id="4" name="Rectangle 3"/>
          <p:cNvSpPr/>
          <p:nvPr/>
        </p:nvSpPr>
        <p:spPr>
          <a:xfrm>
            <a:off x="173738" y="906472"/>
            <a:ext cx="8513064" cy="3696847"/>
          </a:xfrm>
          <a:prstGeom prst="rect">
            <a:avLst/>
          </a:prstGeom>
        </p:spPr>
        <p:txBody>
          <a:bodyPr wrap="square" lIns="94934" tIns="47467" rIns="94934" bIns="47467">
            <a:spAutoFit/>
          </a:bodyPr>
          <a:lstStyle/>
          <a:p>
            <a:pPr lvl="0" fontAlgn="base">
              <a:spcBef>
                <a:spcPct val="0"/>
              </a:spcBef>
              <a:spcAft>
                <a:spcPct val="0"/>
              </a:spcAft>
            </a:pPr>
            <a:r>
              <a:rPr lang="en-US" sz="2400" b="1" dirty="0" smtClean="0">
                <a:solidFill>
                  <a:srgbClr val="00B0F0"/>
                </a:solidFill>
                <a:latin typeface="Georgia" pitchFamily="18" charset="0"/>
                <a:cs typeface="Arial" pitchFamily="34" charset="0"/>
              </a:rPr>
              <a:t>Job Security:</a:t>
            </a:r>
          </a:p>
          <a:p>
            <a:pPr lvl="0" eaLnBrk="0" fontAlgn="base" hangingPunct="0">
              <a:spcBef>
                <a:spcPct val="0"/>
              </a:spcBef>
              <a:spcAft>
                <a:spcPct val="0"/>
              </a:spcAft>
            </a:pPr>
            <a:r>
              <a:rPr lang="en-US" sz="1200" dirty="0" smtClean="0">
                <a:latin typeface="Arial" pitchFamily="34" charset="0"/>
                <a:cs typeface="Arial" pitchFamily="34" charset="0"/>
              </a:rPr>
              <a:t>	</a:t>
            </a:r>
            <a:r>
              <a:rPr lang="en-US" sz="1800" dirty="0" smtClean="0">
                <a:solidFill>
                  <a:srgbClr val="424142"/>
                </a:solidFill>
                <a:latin typeface="Georgia" pitchFamily="18" charset="0"/>
                <a:cs typeface="Arial" pitchFamily="34" charset="0"/>
              </a:rPr>
              <a:t>Employees need to have a sense of job security and want to be sure that management will not make unfair and arbitrary decisions about their employment. They look unions to ensure that their jobs are duly protected against lay offs, recall, promotion, etc.</a:t>
            </a:r>
            <a:endParaRPr lang="en-US" sz="2400" b="1" dirty="0" smtClean="0">
              <a:solidFill>
                <a:srgbClr val="000000"/>
              </a:solidFill>
              <a:latin typeface="Georgia" pitchFamily="18" charset="0"/>
              <a:cs typeface="Arial" pitchFamily="34" charset="0"/>
            </a:endParaRPr>
          </a:p>
          <a:p>
            <a:pPr lvl="0" eaLnBrk="0" fontAlgn="base" hangingPunct="0">
              <a:spcBef>
                <a:spcPct val="0"/>
              </a:spcBef>
              <a:spcAft>
                <a:spcPct val="0"/>
              </a:spcAft>
            </a:pPr>
            <a:endParaRPr lang="en-US" sz="2400" b="1" dirty="0" smtClean="0">
              <a:solidFill>
                <a:srgbClr val="000000"/>
              </a:solidFill>
              <a:latin typeface="Georgia" pitchFamily="18" charset="0"/>
              <a:cs typeface="Arial" pitchFamily="34" charset="0"/>
            </a:endParaRPr>
          </a:p>
          <a:p>
            <a:pPr lvl="0" eaLnBrk="0" fontAlgn="base" hangingPunct="0">
              <a:spcBef>
                <a:spcPct val="0"/>
              </a:spcBef>
              <a:spcAft>
                <a:spcPct val="0"/>
              </a:spcAft>
            </a:pPr>
            <a:r>
              <a:rPr lang="en-US" sz="2400" b="1" dirty="0" smtClean="0">
                <a:solidFill>
                  <a:srgbClr val="00B0F0"/>
                </a:solidFill>
                <a:latin typeface="Georgia" pitchFamily="18" charset="0"/>
                <a:cs typeface="Arial" pitchFamily="34" charset="0"/>
              </a:rPr>
              <a:t>Wages and Benefits:</a:t>
            </a:r>
          </a:p>
          <a:p>
            <a:pPr lvl="0" eaLnBrk="0" fontAlgn="base" hangingPunct="0">
              <a:spcBef>
                <a:spcPct val="0"/>
              </a:spcBef>
              <a:spcAft>
                <a:spcPct val="0"/>
              </a:spcAft>
            </a:pPr>
            <a:r>
              <a:rPr lang="en-US" sz="1800" dirty="0" smtClean="0">
                <a:solidFill>
                  <a:srgbClr val="424142"/>
                </a:solidFill>
                <a:latin typeface="Georgia" pitchFamily="18" charset="0"/>
                <a:cs typeface="Arial" pitchFamily="34" charset="0"/>
              </a:rPr>
              <a:t>Employees work for livelihood, i.e., bread-and-butter. Obviously, bread-and-butter issues of em­ployees are always important issues in their unionization. The employees may think that the union, with its united strength, will ensure fair wages at par with those of other workers in the community, benefits such as medical facility, pensions, paid sick leave, vacations and holidays for them.</a:t>
            </a:r>
            <a:endParaRPr lang="en-US" sz="2400" dirty="0" smtClean="0">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1" y="223522"/>
            <a:ext cx="8281417" cy="4589399"/>
          </a:xfrm>
          <a:prstGeom prst="rect">
            <a:avLst/>
          </a:prstGeom>
        </p:spPr>
        <p:txBody>
          <a:bodyPr wrap="square" lIns="94934" tIns="47467" rIns="94934" bIns="47467">
            <a:spAutoFit/>
          </a:bodyPr>
          <a:lstStyle/>
          <a:p>
            <a:pPr fontAlgn="base"/>
            <a:r>
              <a:rPr lang="en-US" sz="2400" b="1" dirty="0" smtClean="0">
                <a:solidFill>
                  <a:srgbClr val="00B0F0"/>
                </a:solidFill>
              </a:rPr>
              <a:t>Working Conditions:</a:t>
            </a:r>
          </a:p>
          <a:p>
            <a:pPr fontAlgn="base"/>
            <a:r>
              <a:rPr lang="en-US" sz="1600" dirty="0" smtClean="0"/>
              <a:t>	</a:t>
            </a:r>
            <a:r>
              <a:rPr lang="en-US" sz="2000" dirty="0" smtClean="0"/>
              <a:t>Employees like to work in a healthy and safe environment. Although there are statutory provisions for providing employees a safe work environment employees still feel more secured knowing that trade union is directly involved in safety and health issues relating to them.</a:t>
            </a:r>
            <a:endParaRPr lang="en-US" sz="1600" dirty="0" smtClean="0"/>
          </a:p>
          <a:p>
            <a:pPr fontAlgn="base"/>
            <a:endParaRPr lang="en-US" sz="2000" b="1" dirty="0" smtClean="0"/>
          </a:p>
          <a:p>
            <a:pPr fontAlgn="base"/>
            <a:endParaRPr lang="en-US" sz="2400" b="1" dirty="0" smtClean="0">
              <a:solidFill>
                <a:srgbClr val="00B0F0"/>
              </a:solidFill>
            </a:endParaRPr>
          </a:p>
          <a:p>
            <a:pPr fontAlgn="base"/>
            <a:r>
              <a:rPr lang="en-US" sz="2400" b="1" dirty="0" smtClean="0">
                <a:solidFill>
                  <a:srgbClr val="00B0F0"/>
                </a:solidFill>
              </a:rPr>
              <a:t>Fair and Just Supervision:</a:t>
            </a:r>
          </a:p>
          <a:p>
            <a:pPr fontAlgn="base"/>
            <a:r>
              <a:rPr lang="en-US" sz="2000" dirty="0" smtClean="0"/>
              <a:t>	The days are long gone when managers / leaders could rule employees with an iron fist. Thanks to the trade unions that brought about a change or shift in leadership styles from autocratic to democratic, or say, people oriented to ensure that the managers treat their employees fairly, justly, and respectfully. Employees can only be disciplined for “just cause.” In case of mistreatment from the employer, the employee may file a written grievance against the employer.</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741" y="167644"/>
            <a:ext cx="8339327" cy="4343178"/>
          </a:xfrm>
          <a:prstGeom prst="rect">
            <a:avLst/>
          </a:prstGeom>
        </p:spPr>
        <p:txBody>
          <a:bodyPr wrap="square" lIns="94934" tIns="47467" rIns="94934" bIns="47467">
            <a:spAutoFit/>
          </a:bodyPr>
          <a:lstStyle/>
          <a:p>
            <a:pPr fontAlgn="base"/>
            <a:r>
              <a:rPr lang="en-US" sz="2800" b="1" dirty="0" smtClean="0">
                <a:solidFill>
                  <a:srgbClr val="00B0F0"/>
                </a:solidFill>
              </a:rPr>
              <a:t>Powerlessness:</a:t>
            </a:r>
          </a:p>
          <a:p>
            <a:pPr fontAlgn="base"/>
            <a:r>
              <a:rPr lang="en-US" sz="2000" dirty="0" smtClean="0"/>
              <a:t>Employees individually often feel voiceless or powerless to bring about changes that will benefit them’. But, it is union that provides them a powerful, collective voice to communicate to management their dissatisfaction and frustration. This is based on </a:t>
            </a:r>
            <a:r>
              <a:rPr lang="en-US" sz="2000" dirty="0" err="1" smtClean="0"/>
              <a:t>labour</a:t>
            </a:r>
            <a:r>
              <a:rPr lang="en-US" sz="2000" dirty="0" smtClean="0"/>
              <a:t> philosophy ‘unity is the strength”.</a:t>
            </a:r>
          </a:p>
          <a:p>
            <a:pPr fontAlgn="base"/>
            <a:endParaRPr lang="en-US" sz="2000" b="1" dirty="0" smtClean="0"/>
          </a:p>
          <a:p>
            <a:pPr fontAlgn="base"/>
            <a:endParaRPr lang="en-US" sz="2000" b="1" dirty="0" smtClean="0"/>
          </a:p>
          <a:p>
            <a:pPr fontAlgn="base"/>
            <a:r>
              <a:rPr lang="en-US" sz="2800" b="1" dirty="0" smtClean="0">
                <a:solidFill>
                  <a:srgbClr val="00B0F0"/>
                </a:solidFill>
              </a:rPr>
              <a:t>Need to Belong:</a:t>
            </a:r>
          </a:p>
          <a:p>
            <a:pPr fontAlgn="base"/>
            <a:r>
              <a:rPr lang="en-US" sz="2000" dirty="0" smtClean="0"/>
              <a:t>Man is a social animal. Hence, need to belong is strong in both his personal and work lives. The union, from this point of view, provides a mechanism for bringing people together not only to promote common job-related interests but also to </a:t>
            </a:r>
            <a:r>
              <a:rPr lang="en-US" sz="2000" dirty="0" err="1" smtClean="0"/>
              <a:t>organise</a:t>
            </a:r>
            <a:r>
              <a:rPr lang="en-US" sz="2000" dirty="0" smtClean="0"/>
              <a:t> programs, functions, and social events from time to time, to create a strong bond among the union members’.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8455153" cy="4774065"/>
          </a:xfrm>
          <a:prstGeom prst="rect">
            <a:avLst/>
          </a:prstGeom>
          <a:solidFill>
            <a:srgbClr val="00B050"/>
          </a:solidFill>
        </p:spPr>
        <p:txBody>
          <a:bodyPr wrap="square" lIns="94934" tIns="47467" rIns="94934" bIns="47467">
            <a:spAutoFit/>
          </a:bodyPr>
          <a:lstStyle/>
          <a:p>
            <a:r>
              <a:rPr lang="en-US" sz="2400" u="sng" dirty="0" smtClean="0"/>
              <a:t>2. Collection of data or facts bearing on the case:</a:t>
            </a:r>
          </a:p>
          <a:p>
            <a:pPr algn="just"/>
            <a:r>
              <a:rPr lang="en-US" sz="1400" dirty="0" smtClean="0"/>
              <a:t>	 </a:t>
            </a:r>
            <a:r>
              <a:rPr lang="en-US" sz="4000" dirty="0" smtClean="0"/>
              <a:t>Before any action is taken in a case, it is essential to collect all the fact about it. A thorough examination of the case should be made within the given time limit. The facts gathered should be realistic which can be produced before a higher authority, if and when needed.</a:t>
            </a:r>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descr="Trade union. - ppt download"/>
          <p:cNvSpPr>
            <a:spLocks noChangeAspect="1" noChangeArrowheads="1"/>
          </p:cNvSpPr>
          <p:nvPr/>
        </p:nvSpPr>
        <p:spPr bwMode="auto">
          <a:xfrm>
            <a:off x="48263" y="-100117"/>
            <a:ext cx="231649" cy="223520"/>
          </a:xfrm>
          <a:prstGeom prst="rect">
            <a:avLst/>
          </a:prstGeom>
          <a:noFill/>
        </p:spPr>
        <p:txBody>
          <a:bodyPr vert="horz" wrap="square" lIns="94934" tIns="47467" rIns="94934" bIns="47467" numCol="1" anchor="t" anchorCtr="0" compatLnSpc="1">
            <a:prstTxWarp prst="textNoShape">
              <a:avLst/>
            </a:prstTxWarp>
          </a:bodyPr>
          <a:lstStyle/>
          <a:p>
            <a:endParaRPr lang="en-US"/>
          </a:p>
        </p:txBody>
      </p:sp>
      <p:sp>
        <p:nvSpPr>
          <p:cNvPr id="52228" name="AutoShape 4" descr="Trade Union Intorduction. Trade Union Introduction Definition Objective of trade  unions Functions of trade unions Reasons For Joining Trade Unions The. -  ppt download"/>
          <p:cNvSpPr>
            <a:spLocks noChangeAspect="1" noChangeArrowheads="1"/>
          </p:cNvSpPr>
          <p:nvPr/>
        </p:nvSpPr>
        <p:spPr bwMode="auto">
          <a:xfrm>
            <a:off x="48263" y="-100117"/>
            <a:ext cx="231649" cy="223520"/>
          </a:xfrm>
          <a:prstGeom prst="rect">
            <a:avLst/>
          </a:prstGeom>
          <a:noFill/>
        </p:spPr>
        <p:txBody>
          <a:bodyPr vert="horz" wrap="square" lIns="94934" tIns="47467" rIns="94934" bIns="47467" numCol="1" anchor="t" anchorCtr="0" compatLnSpc="1">
            <a:prstTxWarp prst="textNoShape">
              <a:avLst/>
            </a:prstTxWarp>
          </a:bodyPr>
          <a:lstStyle/>
          <a:p>
            <a:endParaRPr lang="en-US"/>
          </a:p>
        </p:txBody>
      </p:sp>
      <p:pic>
        <p:nvPicPr>
          <p:cNvPr id="52230" name="Picture 6" descr="Trade Union Intorduction. Trade Union Introduction Definition Objective of trade  unions Functions of trade unions Reasons For Joining Trade Unions The. -  ppt download"/>
          <p:cNvPicPr>
            <a:picLocks noChangeAspect="1" noChangeArrowheads="1"/>
          </p:cNvPicPr>
          <p:nvPr/>
        </p:nvPicPr>
        <p:blipFill>
          <a:blip r:embed="rId2" cstate="print"/>
          <a:srcRect/>
          <a:stretch>
            <a:fillRect/>
          </a:stretch>
        </p:blipFill>
        <p:spPr bwMode="auto">
          <a:xfrm>
            <a:off x="1" y="1"/>
            <a:ext cx="8686800" cy="5029202"/>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Trade unionism"/>
          <p:cNvPicPr>
            <a:picLocks noChangeAspect="1" noChangeArrowheads="1"/>
          </p:cNvPicPr>
          <p:nvPr/>
        </p:nvPicPr>
        <p:blipFill>
          <a:blip r:embed="rId2" cstate="print"/>
          <a:srcRect/>
          <a:stretch>
            <a:fillRect/>
          </a:stretch>
        </p:blipFill>
        <p:spPr bwMode="auto">
          <a:xfrm>
            <a:off x="1" y="4"/>
            <a:ext cx="8686800" cy="50292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
            <a:ext cx="8534400" cy="4878259"/>
          </a:xfrm>
          <a:prstGeom prst="rect">
            <a:avLst/>
          </a:prstGeom>
        </p:spPr>
        <p:txBody>
          <a:bodyPr wrap="square">
            <a:spAutoFit/>
          </a:bodyPr>
          <a:lstStyle/>
          <a:p>
            <a:endParaRPr lang="en-US" sz="3200" dirty="0" smtClean="0">
              <a:solidFill>
                <a:srgbClr val="FF0000"/>
              </a:solidFill>
            </a:endParaRPr>
          </a:p>
          <a:p>
            <a:r>
              <a:rPr lang="en-US" sz="3200" dirty="0" smtClean="0">
                <a:solidFill>
                  <a:srgbClr val="FF0000"/>
                </a:solidFill>
              </a:rPr>
              <a:t>Leadership of Trade Unions</a:t>
            </a:r>
          </a:p>
          <a:p>
            <a:r>
              <a:rPr lang="en-US" dirty="0" smtClean="0"/>
              <a:t>	The leadership of trade unions are dependent upon the structure of the trade unions. So the leadership of trade union is also structure based. For example:</a:t>
            </a:r>
          </a:p>
          <a:p>
            <a:endParaRPr lang="en-US" dirty="0" smtClean="0"/>
          </a:p>
          <a:p>
            <a:pPr marL="457200" indent="-457200">
              <a:buAutoNum type="arabicPeriod"/>
            </a:pPr>
            <a:r>
              <a:rPr lang="en-US" dirty="0" smtClean="0">
                <a:solidFill>
                  <a:srgbClr val="0070C0"/>
                </a:solidFill>
              </a:rPr>
              <a:t>Local unions and leadership: </a:t>
            </a:r>
            <a:r>
              <a:rPr lang="en-US" dirty="0" smtClean="0"/>
              <a:t>They serve the needs of the local trade unions. Every organization has its own trade union and leader as well. All these unit level leaders may elect one of them as district level union leader and team members.</a:t>
            </a:r>
          </a:p>
          <a:p>
            <a:pPr marL="457200" indent="-457200">
              <a:buAutoNum type="arabicPeriod"/>
            </a:pPr>
            <a:r>
              <a:rPr lang="en-US" dirty="0" smtClean="0">
                <a:solidFill>
                  <a:srgbClr val="0070C0"/>
                </a:solidFill>
              </a:rPr>
              <a:t>Regional unions and leadership: </a:t>
            </a:r>
            <a:r>
              <a:rPr lang="en-US" dirty="0" smtClean="0"/>
              <a:t>Besides these, there are also some regional union offices and corresponding leaders like in India. And may be in Nepal in near future. These regional unions are affiliated to national (central), level unions.</a:t>
            </a:r>
          </a:p>
          <a:p>
            <a:pPr marL="457200" indent="-457200">
              <a:buAutoNum type="arabicPeriod"/>
            </a:pPr>
            <a:r>
              <a:rPr lang="en-US" dirty="0" smtClean="0">
                <a:solidFill>
                  <a:srgbClr val="0070C0"/>
                </a:solidFill>
              </a:rPr>
              <a:t>National unions and leadership</a:t>
            </a:r>
            <a:r>
              <a:rPr lang="en-US" dirty="0" smtClean="0"/>
              <a:t>: As discussed earlier there are apex organizations </a:t>
            </a:r>
            <a:r>
              <a:rPr lang="en-US" dirty="0" err="1" smtClean="0"/>
              <a:t>likeGFONT</a:t>
            </a:r>
            <a:r>
              <a:rPr lang="en-US" dirty="0" smtClean="0"/>
              <a:t>, GCONT, etc. in Nepal. They operate at national level only. The leaders </a:t>
            </a:r>
            <a:r>
              <a:rPr lang="en-US" dirty="0" err="1" smtClean="0"/>
              <a:t>ofthese</a:t>
            </a:r>
            <a:r>
              <a:rPr lang="en-US" dirty="0" smtClean="0"/>
              <a:t> unions are national level representatives. These unions and their leaders </a:t>
            </a:r>
            <a:r>
              <a:rPr lang="en-US" dirty="0" err="1" smtClean="0"/>
              <a:t>dealwith</a:t>
            </a:r>
            <a:r>
              <a:rPr lang="en-US" dirty="0" smtClean="0"/>
              <a:t> policy matters and macro level issues.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Industrial disputes55"/>
          <p:cNvPicPr>
            <a:picLocks noChangeAspect="1" noChangeArrowheads="1"/>
          </p:cNvPicPr>
          <p:nvPr/>
        </p:nvPicPr>
        <p:blipFill>
          <a:blip r:embed="rId2" cstate="print"/>
          <a:srcRect/>
          <a:stretch>
            <a:fillRect/>
          </a:stretch>
        </p:blipFill>
        <p:spPr bwMode="auto">
          <a:xfrm>
            <a:off x="0" y="0"/>
            <a:ext cx="8686800" cy="50292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Industrial Disputes Nature and Causes. - ppt video online download"/>
          <p:cNvPicPr>
            <a:picLocks noChangeAspect="1" noChangeArrowheads="1"/>
          </p:cNvPicPr>
          <p:nvPr/>
        </p:nvPicPr>
        <p:blipFill>
          <a:blip r:embed="rId2" cstate="print"/>
          <a:srcRect/>
          <a:stretch>
            <a:fillRect/>
          </a:stretch>
        </p:blipFill>
        <p:spPr bwMode="auto">
          <a:xfrm>
            <a:off x="0" y="0"/>
            <a:ext cx="8686800" cy="50292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6800" cy="5029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t>In Nepal, the provision relating to industrial dispute was (for the first time), provided by her first </a:t>
            </a:r>
            <a:r>
              <a:rPr lang="en-US" sz="2800" dirty="0" err="1" smtClean="0"/>
              <a:t>labour</a:t>
            </a:r>
            <a:r>
              <a:rPr lang="en-US" sz="2800" dirty="0" smtClean="0"/>
              <a:t> legislation "Nepal Factory and Factory Workers Act, 1959, (NFFWA)" which was replaced in 1992. The existing (Nepal) Labour Act, 2074, interprets the following claims /complaints / demands as the </a:t>
            </a:r>
            <a:r>
              <a:rPr lang="en-US" sz="2800" dirty="0" err="1" smtClean="0"/>
              <a:t>labour</a:t>
            </a:r>
            <a:r>
              <a:rPr lang="en-US" sz="2800" dirty="0" smtClean="0"/>
              <a:t> disputes.</a:t>
            </a:r>
          </a:p>
          <a:p>
            <a:pPr algn="just"/>
            <a:r>
              <a:rPr lang="en-US" sz="2800" dirty="0" smtClean="0"/>
              <a:t> </a:t>
            </a:r>
            <a:r>
              <a:rPr lang="en-US" sz="2800" dirty="0" smtClean="0">
                <a:solidFill>
                  <a:schemeClr val="tx1"/>
                </a:solidFill>
              </a:rPr>
              <a:t>A. Individual claims or complaints of one or more workers/employees against the manager in respect of matters concerning service, and </a:t>
            </a:r>
          </a:p>
          <a:p>
            <a:pPr algn="just"/>
            <a:r>
              <a:rPr lang="en-US" sz="2800" dirty="0" smtClean="0">
                <a:solidFill>
                  <a:srgbClr val="FF0000"/>
                </a:solidFill>
              </a:rPr>
              <a:t>B. Demands or claims relating to the workers/employees' collective rights, interests, and facilities submitted to the managers.</a:t>
            </a:r>
            <a:endParaRPr lang="en-US" sz="2800"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6800" cy="3893374"/>
          </a:xfrm>
          <a:prstGeom prst="rect">
            <a:avLst/>
          </a:prstGeom>
        </p:spPr>
        <p:txBody>
          <a:bodyPr wrap="square">
            <a:spAutoFit/>
          </a:bodyPr>
          <a:lstStyle/>
          <a:p>
            <a:r>
              <a:rPr lang="en-US" dirty="0" smtClean="0"/>
              <a:t>	Scope of </a:t>
            </a:r>
            <a:r>
              <a:rPr lang="en-US" dirty="0" err="1" smtClean="0"/>
              <a:t>Labour</a:t>
            </a:r>
            <a:r>
              <a:rPr lang="en-US" dirty="0" smtClean="0"/>
              <a:t>/Industrial Disputes</a:t>
            </a:r>
          </a:p>
          <a:p>
            <a:r>
              <a:rPr lang="en-US" dirty="0" smtClean="0"/>
              <a:t> Labour disputes are the conflicts. They are related to the terms and conditions of employment service and collective </a:t>
            </a:r>
            <a:r>
              <a:rPr lang="en-US" dirty="0" err="1" smtClean="0"/>
              <a:t>labour</a:t>
            </a:r>
            <a:r>
              <a:rPr lang="en-US" dirty="0" smtClean="0"/>
              <a:t> rights and welfares in the establishment. In Nepal, all kinds of individual or collective claims, complaints (or demands) made by the workers do not fall under the </a:t>
            </a:r>
            <a:r>
              <a:rPr lang="en-US" dirty="0" err="1" smtClean="0"/>
              <a:t>labour</a:t>
            </a:r>
            <a:r>
              <a:rPr lang="en-US" dirty="0" smtClean="0"/>
              <a:t> disputes. In the perspective of the national </a:t>
            </a:r>
            <a:r>
              <a:rPr lang="en-US" dirty="0" err="1" smtClean="0"/>
              <a:t>labour</a:t>
            </a:r>
            <a:r>
              <a:rPr lang="en-US" dirty="0" smtClean="0"/>
              <a:t> legislation, the following demands of the workers made to the management could not be considered as the </a:t>
            </a:r>
            <a:r>
              <a:rPr lang="en-US" dirty="0" err="1" smtClean="0"/>
              <a:t>labour</a:t>
            </a:r>
            <a:r>
              <a:rPr lang="en-US" dirty="0" smtClean="0"/>
              <a:t> disputes.</a:t>
            </a:r>
          </a:p>
          <a:p>
            <a:pPr marL="457200" indent="-457200">
              <a:buAutoNum type="alphaLcPeriod"/>
            </a:pPr>
            <a:r>
              <a:rPr lang="en-US" dirty="0" smtClean="0"/>
              <a:t>Demands or claims which contravene /contradict the constitution of Nepal, </a:t>
            </a:r>
          </a:p>
          <a:p>
            <a:pPr marL="457200" indent="-457200">
              <a:buAutoNum type="alphaLcPeriod"/>
            </a:pPr>
            <a:r>
              <a:rPr lang="en-US" dirty="0" smtClean="0"/>
              <a:t>Demands or claims which are made on the basis of baseless changes, against interests of any side,</a:t>
            </a:r>
          </a:p>
          <a:p>
            <a:pPr marL="457200" indent="-457200">
              <a:buAutoNum type="alphaLcPeriod"/>
            </a:pPr>
            <a:r>
              <a:rPr lang="en-US" dirty="0" smtClean="0"/>
              <a:t>Demands which concern matters adversely affecting the personal conduct of any worker,</a:t>
            </a:r>
          </a:p>
          <a:p>
            <a:pPr marL="457200" indent="-457200">
              <a:buAutoNum type="alphaLcPeriod"/>
            </a:pPr>
            <a:r>
              <a:rPr lang="en-US" dirty="0" smtClean="0"/>
              <a:t>Demands or claims which are not connected with the establishment, and </a:t>
            </a:r>
          </a:p>
          <a:p>
            <a:pPr marL="457200" indent="-457200">
              <a:buAutoNum type="alphaLcPeriod"/>
            </a:pPr>
            <a:r>
              <a:rPr lang="en-US" dirty="0" smtClean="0"/>
              <a:t>Demand or claims which concern a collective agreement that has been concluded less than two year previously.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Settlement of Labour Disputes - ppt download"/>
          <p:cNvPicPr>
            <a:picLocks noChangeAspect="1" noChangeArrowheads="1"/>
          </p:cNvPicPr>
          <p:nvPr/>
        </p:nvPicPr>
        <p:blipFill>
          <a:blip r:embed="rId2" cstate="print"/>
          <a:srcRect/>
          <a:stretch>
            <a:fillRect/>
          </a:stretch>
        </p:blipFill>
        <p:spPr bwMode="auto">
          <a:xfrm>
            <a:off x="0" y="381000"/>
            <a:ext cx="8686800" cy="4648200"/>
          </a:xfrm>
          <a:prstGeom prst="rect">
            <a:avLst/>
          </a:prstGeom>
          <a:noFill/>
        </p:spPr>
      </p:pic>
      <p:sp>
        <p:nvSpPr>
          <p:cNvPr id="3" name="Rectangle 2"/>
          <p:cNvSpPr/>
          <p:nvPr/>
        </p:nvSpPr>
        <p:spPr>
          <a:xfrm>
            <a:off x="0" y="1"/>
            <a:ext cx="8686800" cy="830997"/>
          </a:xfrm>
          <a:prstGeom prst="rect">
            <a:avLst/>
          </a:prstGeom>
          <a:solidFill>
            <a:srgbClr val="0070C0"/>
          </a:solidFill>
        </p:spPr>
        <p:txBody>
          <a:bodyPr wrap="square">
            <a:spAutoFit/>
          </a:bodyPr>
          <a:lstStyle/>
          <a:p>
            <a:pPr algn="just"/>
            <a:r>
              <a:rPr lang="en-US" dirty="0" smtClean="0"/>
              <a:t>	</a:t>
            </a:r>
            <a:r>
              <a:rPr lang="en-US" sz="2400" dirty="0" smtClean="0">
                <a:solidFill>
                  <a:schemeClr val="bg1"/>
                </a:solidFill>
              </a:rPr>
              <a:t>Labour Disputes may be of various types. But, in Nepal, they may be classified into two categories:</a:t>
            </a:r>
            <a:endParaRPr lang="en-US" sz="3200" dirty="0" smtClean="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descr="Learn About Collective Bargaining | Chegg.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6" name="AutoShape 4" descr="Learn About Collective Bargaining | Chegg.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8" name="Picture 6" descr="CONCEPT AND IMPORTANCE OF COLLECTIVE BARGAINING"/>
          <p:cNvPicPr>
            <a:picLocks noChangeAspect="1" noChangeArrowheads="1"/>
          </p:cNvPicPr>
          <p:nvPr/>
        </p:nvPicPr>
        <p:blipFill>
          <a:blip r:embed="rId2" cstate="print"/>
          <a:srcRect/>
          <a:stretch>
            <a:fillRect/>
          </a:stretch>
        </p:blipFill>
        <p:spPr bwMode="auto">
          <a:xfrm>
            <a:off x="5410200" y="3429000"/>
            <a:ext cx="3124200" cy="1600200"/>
          </a:xfrm>
          <a:prstGeom prst="rect">
            <a:avLst/>
          </a:prstGeom>
          <a:noFill/>
        </p:spPr>
      </p:pic>
      <p:pic>
        <p:nvPicPr>
          <p:cNvPr id="33802" name="Picture 10" descr="Collective Bargaining - ppt download"/>
          <p:cNvPicPr>
            <a:picLocks noChangeAspect="1" noChangeArrowheads="1"/>
          </p:cNvPicPr>
          <p:nvPr/>
        </p:nvPicPr>
        <p:blipFill>
          <a:blip r:embed="rId3" cstate="print"/>
          <a:srcRect/>
          <a:stretch>
            <a:fillRect/>
          </a:stretch>
        </p:blipFill>
        <p:spPr bwMode="auto">
          <a:xfrm>
            <a:off x="0" y="0"/>
            <a:ext cx="5562600" cy="5029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3525"/>
            <a:ext cx="8382000" cy="4281622"/>
          </a:xfrm>
          <a:prstGeom prst="rect">
            <a:avLst/>
          </a:prstGeom>
          <a:solidFill>
            <a:srgbClr val="00B0F0"/>
          </a:solidFill>
          <a:ln>
            <a:solidFill>
              <a:schemeClr val="bg1"/>
            </a:solidFill>
          </a:ln>
        </p:spPr>
        <p:txBody>
          <a:bodyPr wrap="square" lIns="94934" tIns="47467" rIns="94934" bIns="47467">
            <a:spAutoFit/>
          </a:bodyPr>
          <a:lstStyle/>
          <a:p>
            <a:r>
              <a:rPr lang="en-US" sz="2000" u="sng" dirty="0" smtClean="0"/>
              <a:t>3. Selection of tentative penalties: </a:t>
            </a:r>
          </a:p>
          <a:p>
            <a:pPr algn="just"/>
            <a:r>
              <a:rPr lang="en-US" sz="1200" dirty="0" smtClean="0"/>
              <a:t>	</a:t>
            </a:r>
            <a:r>
              <a:rPr lang="en-US" sz="3600" dirty="0" smtClean="0"/>
              <a:t>The kind of penalty to be imposed for an employee should be determined beforehand. Should it be a simple reprimand, a financial or non financial penalty? Or should it be demotion, temporary lay-off or discharge? The penalty should be equal to the disciplinary problem. The penalty should neither be more nor less.</a:t>
            </a:r>
            <a:endParaRPr lang="en-US" sz="1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ollective bargaining 1"/>
          <p:cNvPicPr>
            <a:picLocks noChangeAspect="1" noChangeArrowheads="1"/>
          </p:cNvPicPr>
          <p:nvPr/>
        </p:nvPicPr>
        <p:blipFill>
          <a:blip r:embed="rId2" cstate="print"/>
          <a:srcRect/>
          <a:stretch>
            <a:fillRect/>
          </a:stretch>
        </p:blipFill>
        <p:spPr bwMode="auto">
          <a:xfrm>
            <a:off x="0" y="0"/>
            <a:ext cx="8686800" cy="50292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52400"/>
            <a:ext cx="701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PROCESS OF COLLECTIVE BARGAINING </a:t>
            </a:r>
          </a:p>
        </p:txBody>
      </p:sp>
      <p:sp>
        <p:nvSpPr>
          <p:cNvPr id="4" name="Rectangle 3"/>
          <p:cNvSpPr/>
          <p:nvPr/>
        </p:nvSpPr>
        <p:spPr>
          <a:xfrm>
            <a:off x="228600" y="1143001"/>
            <a:ext cx="7696200" cy="461665"/>
          </a:xfrm>
          <a:prstGeom prst="rect">
            <a:avLst/>
          </a:prstGeom>
          <a:solidFill>
            <a:srgbClr val="92D050"/>
          </a:solidFill>
        </p:spPr>
        <p:txBody>
          <a:bodyPr wrap="square">
            <a:spAutoFit/>
          </a:bodyPr>
          <a:lstStyle/>
          <a:p>
            <a:pPr marL="457200" indent="-457200">
              <a:buAutoNum type="arabicPeriod"/>
            </a:pPr>
            <a:r>
              <a:rPr lang="en-US" sz="2400" dirty="0" smtClean="0">
                <a:solidFill>
                  <a:srgbClr val="002060"/>
                </a:solidFill>
              </a:rPr>
              <a:t>Prepare: </a:t>
            </a:r>
            <a:r>
              <a:rPr lang="en-US" sz="2400" dirty="0" smtClean="0">
                <a:solidFill>
                  <a:schemeClr val="bg1"/>
                </a:solidFill>
              </a:rPr>
              <a:t>This phase involves composition of a negotiation team.</a:t>
            </a:r>
          </a:p>
        </p:txBody>
      </p:sp>
      <p:sp>
        <p:nvSpPr>
          <p:cNvPr id="5" name="Rectangle 4"/>
          <p:cNvSpPr/>
          <p:nvPr/>
        </p:nvSpPr>
        <p:spPr>
          <a:xfrm>
            <a:off x="914400" y="685800"/>
            <a:ext cx="5600700" cy="384721"/>
          </a:xfrm>
          <a:prstGeom prst="rect">
            <a:avLst/>
          </a:prstGeom>
        </p:spPr>
        <p:txBody>
          <a:bodyPr wrap="square">
            <a:spAutoFit/>
          </a:bodyPr>
          <a:lstStyle/>
          <a:p>
            <a:r>
              <a:rPr lang="en-US" dirty="0" smtClean="0"/>
              <a:t>The collective bargaining process involve five steps:</a:t>
            </a:r>
            <a:endParaRPr lang="en-US" dirty="0"/>
          </a:p>
        </p:txBody>
      </p:sp>
      <p:sp>
        <p:nvSpPr>
          <p:cNvPr id="6" name="Rectangle 5"/>
          <p:cNvSpPr/>
          <p:nvPr/>
        </p:nvSpPr>
        <p:spPr>
          <a:xfrm>
            <a:off x="228600" y="1600200"/>
            <a:ext cx="7696200" cy="400110"/>
          </a:xfrm>
          <a:prstGeom prst="rect">
            <a:avLst/>
          </a:prstGeom>
          <a:solidFill>
            <a:srgbClr val="FFFF00"/>
          </a:solidFill>
        </p:spPr>
        <p:txBody>
          <a:bodyPr wrap="square">
            <a:spAutoFit/>
          </a:bodyPr>
          <a:lstStyle/>
          <a:p>
            <a:pPr marL="457200" indent="-457200"/>
            <a:r>
              <a:rPr lang="en-US" sz="2000" dirty="0" smtClean="0"/>
              <a:t>2.      </a:t>
            </a:r>
            <a:r>
              <a:rPr lang="en-US" sz="2000" dirty="0" smtClean="0">
                <a:solidFill>
                  <a:srgbClr val="FF0000"/>
                </a:solidFill>
              </a:rPr>
              <a:t>Discuss: </a:t>
            </a:r>
            <a:r>
              <a:rPr lang="en-US" sz="2000" dirty="0" smtClean="0"/>
              <a:t>Both parties decide the rules that will guide the negotiations</a:t>
            </a:r>
          </a:p>
        </p:txBody>
      </p:sp>
      <p:sp>
        <p:nvSpPr>
          <p:cNvPr id="7" name="Rectangle 6"/>
          <p:cNvSpPr/>
          <p:nvPr/>
        </p:nvSpPr>
        <p:spPr>
          <a:xfrm>
            <a:off x="228600" y="2029852"/>
            <a:ext cx="7696200" cy="707886"/>
          </a:xfrm>
          <a:prstGeom prst="rect">
            <a:avLst/>
          </a:prstGeom>
          <a:solidFill>
            <a:srgbClr val="00B0F0"/>
          </a:solidFill>
        </p:spPr>
        <p:txBody>
          <a:bodyPr wrap="square">
            <a:spAutoFit/>
          </a:bodyPr>
          <a:lstStyle/>
          <a:p>
            <a:pPr marL="457200" indent="-457200"/>
            <a:r>
              <a:rPr lang="en-US" dirty="0" smtClean="0"/>
              <a:t>3.       </a:t>
            </a:r>
            <a:r>
              <a:rPr lang="en-US" sz="2000" dirty="0" smtClean="0">
                <a:solidFill>
                  <a:schemeClr val="bg1"/>
                </a:solidFill>
              </a:rPr>
              <a:t>Purpose: </a:t>
            </a:r>
            <a:r>
              <a:rPr lang="en-US" sz="2000" dirty="0" smtClean="0"/>
              <a:t>It involves the initial opening statements and the possible options that exist to resolve them.</a:t>
            </a:r>
            <a:endParaRPr lang="en-US" dirty="0"/>
          </a:p>
        </p:txBody>
      </p:sp>
      <p:sp>
        <p:nvSpPr>
          <p:cNvPr id="8" name="Rectangle 7"/>
          <p:cNvSpPr/>
          <p:nvPr/>
        </p:nvSpPr>
        <p:spPr>
          <a:xfrm>
            <a:off x="228600" y="2743200"/>
            <a:ext cx="7696200" cy="1015663"/>
          </a:xfrm>
          <a:prstGeom prst="rect">
            <a:avLst/>
          </a:prstGeom>
          <a:solidFill>
            <a:srgbClr val="00B050"/>
          </a:solidFill>
        </p:spPr>
        <p:txBody>
          <a:bodyPr wrap="square">
            <a:spAutoFit/>
          </a:bodyPr>
          <a:lstStyle/>
          <a:p>
            <a:pPr algn="just"/>
            <a:r>
              <a:rPr lang="en-US" dirty="0" smtClean="0"/>
              <a:t>4.     </a:t>
            </a:r>
            <a:r>
              <a:rPr lang="en-US" sz="2000" dirty="0" smtClean="0">
                <a:solidFill>
                  <a:srgbClr val="FFFF00"/>
                </a:solidFill>
              </a:rPr>
              <a:t>Bargain: </a:t>
            </a:r>
            <a:r>
              <a:rPr lang="en-US" sz="2000" dirty="0" smtClean="0"/>
              <a:t>Negotiations are easy if a problem solving attitude is adopted. This      stage comprises the time when 'what ifs' and 'supposals' are set forth     and the drafting of agreements take place</a:t>
            </a:r>
            <a:r>
              <a:rPr lang="en-US" dirty="0" smtClean="0"/>
              <a:t>.</a:t>
            </a:r>
            <a:endParaRPr lang="en-US" dirty="0"/>
          </a:p>
        </p:txBody>
      </p:sp>
      <p:sp>
        <p:nvSpPr>
          <p:cNvPr id="9" name="Rectangle 8"/>
          <p:cNvSpPr/>
          <p:nvPr/>
        </p:nvSpPr>
        <p:spPr>
          <a:xfrm>
            <a:off x="228600" y="3733800"/>
            <a:ext cx="7696200" cy="1077218"/>
          </a:xfrm>
          <a:prstGeom prst="rect">
            <a:avLst/>
          </a:prstGeom>
          <a:solidFill>
            <a:srgbClr val="7030A0"/>
          </a:solidFill>
        </p:spPr>
        <p:txBody>
          <a:bodyPr wrap="square">
            <a:spAutoFit/>
          </a:bodyPr>
          <a:lstStyle/>
          <a:p>
            <a:pPr algn="just"/>
            <a:r>
              <a:rPr lang="en-US" dirty="0" smtClean="0"/>
              <a:t>5. </a:t>
            </a:r>
            <a:r>
              <a:rPr lang="en-US" sz="2400" dirty="0" smtClean="0">
                <a:solidFill>
                  <a:srgbClr val="FFFF00"/>
                </a:solidFill>
              </a:rPr>
              <a:t>Settlement: </a:t>
            </a:r>
            <a:r>
              <a:rPr lang="en-US" sz="2000" dirty="0" smtClean="0">
                <a:solidFill>
                  <a:schemeClr val="bg1"/>
                </a:solidFill>
              </a:rPr>
              <a:t>This stage is described as consisting of effective joint implementation of the agreement through shared visions, strategic planning and negotiated change.</a:t>
            </a:r>
            <a:endParaRPr lang="en-US" sz="2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53" y="0"/>
            <a:ext cx="8223505" cy="4897175"/>
          </a:xfrm>
          <a:prstGeom prst="rect">
            <a:avLst/>
          </a:prstGeom>
          <a:solidFill>
            <a:srgbClr val="00B0F0"/>
          </a:solidFill>
        </p:spPr>
        <p:txBody>
          <a:bodyPr wrap="square" lIns="94934" tIns="47467" rIns="94934" bIns="47467">
            <a:spAutoFit/>
          </a:bodyPr>
          <a:lstStyle/>
          <a:p>
            <a:r>
              <a:rPr lang="en-US" sz="2400" u="sng" dirty="0" smtClean="0"/>
              <a:t>4. Choice of the penalty: </a:t>
            </a:r>
          </a:p>
          <a:p>
            <a:pPr algn="just"/>
            <a:r>
              <a:rPr lang="en-US" sz="1200" dirty="0" smtClean="0"/>
              <a:t>	</a:t>
            </a:r>
            <a:r>
              <a:rPr lang="en-US" sz="3600" dirty="0" smtClean="0"/>
              <a:t>When a decision has been taken to impose a penalty, the punishment can be applied. But, it should be such that which would prevent a recurrence of the offence. If the punishment is lighter than it should be, it may encourage the violation of the same rule or another. If it is greater than it should be, it may lead to a grievance.</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474" y="279403"/>
            <a:ext cx="7991856" cy="4281622"/>
          </a:xfrm>
          <a:prstGeom prst="rect">
            <a:avLst/>
          </a:prstGeom>
          <a:solidFill>
            <a:srgbClr val="00B0F0"/>
          </a:solidFill>
        </p:spPr>
        <p:txBody>
          <a:bodyPr wrap="square" lIns="94934" tIns="47467" rIns="94934" bIns="47467">
            <a:spAutoFit/>
          </a:bodyPr>
          <a:lstStyle/>
          <a:p>
            <a:r>
              <a:rPr lang="en-US" sz="2000" u="sng" dirty="0" smtClean="0"/>
              <a:t>5. Application of the penalty: </a:t>
            </a:r>
          </a:p>
          <a:p>
            <a:pPr algn="just"/>
            <a:r>
              <a:rPr lang="en-US" sz="1200" dirty="0" smtClean="0"/>
              <a:t>	</a:t>
            </a:r>
            <a:r>
              <a:rPr lang="en-US" sz="3600" dirty="0" smtClean="0"/>
              <a:t>The application of the penalty demands a positive and assured attitude on the part of the management. If the disciplinary action is a simple reprimand, the executive should calmly and quickly apply the action. But when severe action has to be imposed a careful and determined attitude is highly desirable.</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3522"/>
            <a:ext cx="8534400" cy="4527844"/>
          </a:xfrm>
          <a:prstGeom prst="rect">
            <a:avLst/>
          </a:prstGeom>
          <a:solidFill>
            <a:srgbClr val="00B0F0"/>
          </a:solidFill>
        </p:spPr>
        <p:txBody>
          <a:bodyPr wrap="square" lIns="94934" tIns="47467" rIns="94934" bIns="47467">
            <a:spAutoFit/>
          </a:bodyPr>
          <a:lstStyle/>
          <a:p>
            <a:r>
              <a:rPr lang="en-US" sz="2400" u="sng" dirty="0" smtClean="0"/>
              <a:t>6. Follow-up of the disciplinary action:</a:t>
            </a:r>
            <a:r>
              <a:rPr lang="en-US" sz="1400" dirty="0" smtClean="0"/>
              <a:t> </a:t>
            </a:r>
          </a:p>
          <a:p>
            <a:pPr algn="just"/>
            <a:r>
              <a:rPr lang="en-US" sz="1400" dirty="0" smtClean="0"/>
              <a:t>	</a:t>
            </a:r>
            <a:r>
              <a:rPr lang="en-US" sz="4400" dirty="0" smtClean="0"/>
              <a:t>A disciplinary action should be evaluated in terms of its effectiveness after it has been taken. In other words, there should be a more careful supervision of the person against when a disciplinary action has been taken.</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829" y="111762"/>
            <a:ext cx="8339327" cy="1031238"/>
          </a:xfrm>
          <a:prstGeom prst="rect">
            <a:avLst/>
          </a:prstGeom>
          <a:solidFill>
            <a:schemeClr val="accent2">
              <a:lumMod val="40000"/>
              <a:lumOff val="60000"/>
            </a:schemeClr>
          </a:solidFill>
        </p:spPr>
        <p:txBody>
          <a:bodyPr wrap="square" lIns="94934" tIns="47467" rIns="94934" bIns="47467">
            <a:spAutoFit/>
          </a:bodyPr>
          <a:lstStyle/>
          <a:p>
            <a:r>
              <a:rPr lang="en-US" sz="2800" b="1" dirty="0" smtClean="0">
                <a:solidFill>
                  <a:srgbClr val="FF0000"/>
                </a:solidFill>
              </a:rPr>
              <a:t>Types of Disciplinary Actions (Penalties)</a:t>
            </a:r>
          </a:p>
          <a:p>
            <a:pPr algn="just"/>
            <a:r>
              <a:rPr lang="en-US" sz="1400" dirty="0" smtClean="0"/>
              <a:t>	</a:t>
            </a:r>
            <a:r>
              <a:rPr lang="en-US" sz="1600" dirty="0" smtClean="0"/>
              <a:t>Generally, there are different penalties/actions of the same offence when it is committed once, or the second time, or the third time.</a:t>
            </a:r>
            <a:endParaRPr lang="en-US" sz="1400" dirty="0"/>
          </a:p>
        </p:txBody>
      </p:sp>
      <p:sp>
        <p:nvSpPr>
          <p:cNvPr id="4" name="Rectangle 3"/>
          <p:cNvSpPr/>
          <p:nvPr/>
        </p:nvSpPr>
        <p:spPr>
          <a:xfrm>
            <a:off x="0" y="1117604"/>
            <a:ext cx="8686802" cy="3789180"/>
          </a:xfrm>
          <a:prstGeom prst="rect">
            <a:avLst/>
          </a:prstGeom>
          <a:solidFill>
            <a:srgbClr val="00B050"/>
          </a:solidFill>
          <a:ln>
            <a:solidFill>
              <a:schemeClr val="accent1"/>
            </a:solidFill>
          </a:ln>
        </p:spPr>
        <p:txBody>
          <a:bodyPr wrap="square" lIns="94934" tIns="47467" rIns="94934" bIns="47467">
            <a:spAutoFit/>
          </a:bodyPr>
          <a:lstStyle/>
          <a:p>
            <a:r>
              <a:rPr lang="en-US" sz="2400" dirty="0" smtClean="0"/>
              <a:t>a. Oral Reprimand (warning)</a:t>
            </a:r>
          </a:p>
          <a:p>
            <a:r>
              <a:rPr lang="en-US" sz="2400" dirty="0" smtClean="0"/>
              <a:t>b. Written reprimand (warning)</a:t>
            </a:r>
          </a:p>
          <a:p>
            <a:r>
              <a:rPr lang="en-US" sz="2400" dirty="0" smtClean="0"/>
              <a:t> c. Loss of privileges (pay cuts)		Soft</a:t>
            </a:r>
          </a:p>
          <a:p>
            <a:r>
              <a:rPr lang="en-US" sz="2400" dirty="0" smtClean="0"/>
              <a:t> d. Fines (only when rules allows)</a:t>
            </a:r>
          </a:p>
          <a:p>
            <a:r>
              <a:rPr lang="en-US" sz="2400" dirty="0" smtClean="0"/>
              <a:t>e. Lay off (suspension)</a:t>
            </a:r>
          </a:p>
          <a:p>
            <a:r>
              <a:rPr lang="en-US" sz="2400" dirty="0" smtClean="0"/>
              <a:t>f. Demotion (to lower post) &amp; </a:t>
            </a:r>
          </a:p>
          <a:p>
            <a:pPr algn="just"/>
            <a:r>
              <a:rPr lang="en-US" sz="2400" dirty="0" smtClean="0"/>
              <a:t>g. Discharge (termination) 		Hard		</a:t>
            </a:r>
          </a:p>
          <a:p>
            <a:pPr algn="just"/>
            <a:endParaRPr lang="en-US" sz="2400" dirty="0" smtClean="0"/>
          </a:p>
          <a:p>
            <a:pPr algn="just"/>
            <a:r>
              <a:rPr lang="en-US" sz="2400" dirty="0" smtClean="0"/>
              <a:t>		Soft to hard approach depending upon situation, company and national rule.</a:t>
            </a:r>
            <a:endParaRPr lang="en-US" sz="2400" dirty="0"/>
          </a:p>
        </p:txBody>
      </p:sp>
      <p:cxnSp>
        <p:nvCxnSpPr>
          <p:cNvPr id="6" name="Straight Arrow Connector 5"/>
          <p:cNvCxnSpPr/>
          <p:nvPr/>
        </p:nvCxnSpPr>
        <p:spPr>
          <a:xfrm flipH="1">
            <a:off x="4459224" y="1219202"/>
            <a:ext cx="36576" cy="1574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3956308" y="3352783"/>
            <a:ext cx="1005841" cy="1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1143000" y="4038600"/>
            <a:ext cx="463295" cy="391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4934" tIns="47467" rIns="94934" bIns="47467"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1729</TotalTime>
  <Words>2226</Words>
  <Application>Microsoft Office PowerPoint</Application>
  <PresentationFormat>Custom</PresentationFormat>
  <Paragraphs>227</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Equity</vt:lpstr>
      <vt:lpstr>Chapter 10</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Dell</dc:creator>
  <cp:lastModifiedBy>Dell</cp:lastModifiedBy>
  <cp:revision>82</cp:revision>
  <dcterms:created xsi:type="dcterms:W3CDTF">2006-08-16T00:00:00Z</dcterms:created>
  <dcterms:modified xsi:type="dcterms:W3CDTF">2022-01-30T15:40:58Z</dcterms:modified>
</cp:coreProperties>
</file>