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60" r:id="rId5"/>
    <p:sldId id="261" r:id="rId6"/>
    <p:sldId id="263" r:id="rId7"/>
    <p:sldId id="262" r:id="rId8"/>
    <p:sldId id="264" r:id="rId9"/>
    <p:sldId id="299" r:id="rId10"/>
    <p:sldId id="300" r:id="rId11"/>
    <p:sldId id="302" r:id="rId12"/>
    <p:sldId id="301" r:id="rId13"/>
    <p:sldId id="303" r:id="rId14"/>
    <p:sldId id="304" r:id="rId15"/>
    <p:sldId id="305" r:id="rId16"/>
    <p:sldId id="269" r:id="rId17"/>
    <p:sldId id="268" r:id="rId18"/>
    <p:sldId id="270" r:id="rId19"/>
    <p:sldId id="271" r:id="rId20"/>
    <p:sldId id="272" r:id="rId21"/>
    <p:sldId id="273" r:id="rId22"/>
    <p:sldId id="274" r:id="rId23"/>
    <p:sldId id="275" r:id="rId24"/>
    <p:sldId id="276" r:id="rId25"/>
    <p:sldId id="277" r:id="rId26"/>
    <p:sldId id="318" r:id="rId27"/>
    <p:sldId id="278" r:id="rId28"/>
    <p:sldId id="279" r:id="rId29"/>
    <p:sldId id="280" r:id="rId30"/>
    <p:sldId id="281" r:id="rId31"/>
    <p:sldId id="282" r:id="rId32"/>
    <p:sldId id="283" r:id="rId33"/>
    <p:sldId id="284" r:id="rId34"/>
    <p:sldId id="288" r:id="rId35"/>
    <p:sldId id="287" r:id="rId36"/>
    <p:sldId id="289" r:id="rId37"/>
    <p:sldId id="290" r:id="rId38"/>
    <p:sldId id="291" r:id="rId39"/>
    <p:sldId id="292" r:id="rId40"/>
    <p:sldId id="293" r:id="rId41"/>
    <p:sldId id="294" r:id="rId42"/>
    <p:sldId id="295" r:id="rId43"/>
    <p:sldId id="296" r:id="rId44"/>
    <p:sldId id="297" r:id="rId45"/>
    <p:sldId id="298"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9" r:id="rId59"/>
    <p:sldId id="320" r:id="rId60"/>
    <p:sldId id="321" r:id="rId61"/>
    <p:sldId id="322" r:id="rId62"/>
    <p:sldId id="323" r:id="rId63"/>
    <p:sldId id="324" r:id="rId64"/>
    <p:sldId id="325" r:id="rId65"/>
    <p:sldId id="326" r:id="rId66"/>
    <p:sldId id="328" r:id="rId67"/>
    <p:sldId id="329" r:id="rId68"/>
    <p:sldId id="330" r:id="rId69"/>
    <p:sldId id="331" r:id="rId70"/>
    <p:sldId id="332" r:id="rId71"/>
    <p:sldId id="333" r:id="rId72"/>
    <p:sldId id="334" r:id="rId73"/>
    <p:sldId id="335" r:id="rId74"/>
    <p:sldId id="336" r:id="rId75"/>
  </p:sldIdLst>
  <p:sldSz cx="17830800" cy="10058400"/>
  <p:notesSz cx="6858000" cy="9144000"/>
  <p:defaultTextStyle>
    <a:defPPr>
      <a:defRPr lang="en-US"/>
    </a:defPPr>
    <a:lvl1pPr marL="0" algn="l" defTabSz="1275373" rtl="0" eaLnBrk="1" latinLnBrk="0" hangingPunct="1">
      <a:defRPr sz="2500" kern="1200">
        <a:solidFill>
          <a:schemeClr val="tx1"/>
        </a:solidFill>
        <a:latin typeface="+mn-lt"/>
        <a:ea typeface="+mn-ea"/>
        <a:cs typeface="+mn-cs"/>
      </a:defRPr>
    </a:lvl1pPr>
    <a:lvl2pPr marL="637686" algn="l" defTabSz="1275373" rtl="0" eaLnBrk="1" latinLnBrk="0" hangingPunct="1">
      <a:defRPr sz="2500" kern="1200">
        <a:solidFill>
          <a:schemeClr val="tx1"/>
        </a:solidFill>
        <a:latin typeface="+mn-lt"/>
        <a:ea typeface="+mn-ea"/>
        <a:cs typeface="+mn-cs"/>
      </a:defRPr>
    </a:lvl2pPr>
    <a:lvl3pPr marL="1275373" algn="l" defTabSz="1275373" rtl="0" eaLnBrk="1" latinLnBrk="0" hangingPunct="1">
      <a:defRPr sz="2500" kern="1200">
        <a:solidFill>
          <a:schemeClr val="tx1"/>
        </a:solidFill>
        <a:latin typeface="+mn-lt"/>
        <a:ea typeface="+mn-ea"/>
        <a:cs typeface="+mn-cs"/>
      </a:defRPr>
    </a:lvl3pPr>
    <a:lvl4pPr marL="1913059" algn="l" defTabSz="1275373" rtl="0" eaLnBrk="1" latinLnBrk="0" hangingPunct="1">
      <a:defRPr sz="2500" kern="1200">
        <a:solidFill>
          <a:schemeClr val="tx1"/>
        </a:solidFill>
        <a:latin typeface="+mn-lt"/>
        <a:ea typeface="+mn-ea"/>
        <a:cs typeface="+mn-cs"/>
      </a:defRPr>
    </a:lvl4pPr>
    <a:lvl5pPr marL="2550746" algn="l" defTabSz="1275373" rtl="0" eaLnBrk="1" latinLnBrk="0" hangingPunct="1">
      <a:defRPr sz="2500" kern="1200">
        <a:solidFill>
          <a:schemeClr val="tx1"/>
        </a:solidFill>
        <a:latin typeface="+mn-lt"/>
        <a:ea typeface="+mn-ea"/>
        <a:cs typeface="+mn-cs"/>
      </a:defRPr>
    </a:lvl5pPr>
    <a:lvl6pPr marL="3188432" algn="l" defTabSz="1275373" rtl="0" eaLnBrk="1" latinLnBrk="0" hangingPunct="1">
      <a:defRPr sz="2500" kern="1200">
        <a:solidFill>
          <a:schemeClr val="tx1"/>
        </a:solidFill>
        <a:latin typeface="+mn-lt"/>
        <a:ea typeface="+mn-ea"/>
        <a:cs typeface="+mn-cs"/>
      </a:defRPr>
    </a:lvl6pPr>
    <a:lvl7pPr marL="3826119" algn="l" defTabSz="1275373" rtl="0" eaLnBrk="1" latinLnBrk="0" hangingPunct="1">
      <a:defRPr sz="2500" kern="1200">
        <a:solidFill>
          <a:schemeClr val="tx1"/>
        </a:solidFill>
        <a:latin typeface="+mn-lt"/>
        <a:ea typeface="+mn-ea"/>
        <a:cs typeface="+mn-cs"/>
      </a:defRPr>
    </a:lvl7pPr>
    <a:lvl8pPr marL="4463805" algn="l" defTabSz="1275373" rtl="0" eaLnBrk="1" latinLnBrk="0" hangingPunct="1">
      <a:defRPr sz="2500" kern="1200">
        <a:solidFill>
          <a:schemeClr val="tx1"/>
        </a:solidFill>
        <a:latin typeface="+mn-lt"/>
        <a:ea typeface="+mn-ea"/>
        <a:cs typeface="+mn-cs"/>
      </a:defRPr>
    </a:lvl8pPr>
    <a:lvl9pPr marL="5101491" algn="l" defTabSz="1275373"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60"/>
  </p:normalViewPr>
  <p:slideViewPr>
    <p:cSldViewPr>
      <p:cViewPr>
        <p:scale>
          <a:sx n="60" d="100"/>
          <a:sy n="60" d="100"/>
        </p:scale>
        <p:origin x="-36" y="474"/>
      </p:cViewPr>
      <p:guideLst>
        <p:guide orient="horz" pos="3168"/>
        <p:guide pos="561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F3F38E-3317-4338-96AE-C08D6C5A3E10}" type="datetimeFigureOut">
              <a:rPr lang="en-US" smtClean="0"/>
              <a:pPr/>
              <a:t>11/10/2021</a:t>
            </a:fld>
            <a:endParaRPr lang="en-US"/>
          </a:p>
        </p:txBody>
      </p:sp>
      <p:sp>
        <p:nvSpPr>
          <p:cNvPr id="4" name="Slide Image Placeholder 3"/>
          <p:cNvSpPr>
            <a:spLocks noGrp="1" noRot="1" noChangeAspect="1"/>
          </p:cNvSpPr>
          <p:nvPr>
            <p:ph type="sldImg" idx="2"/>
          </p:nvPr>
        </p:nvSpPr>
        <p:spPr>
          <a:xfrm>
            <a:off x="390525" y="685800"/>
            <a:ext cx="6076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10139C-4588-4962-A0E6-4B39BCD97C8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275373" rtl="0" eaLnBrk="1" latinLnBrk="0" hangingPunct="1">
      <a:defRPr sz="1700" kern="1200">
        <a:solidFill>
          <a:schemeClr val="tx1"/>
        </a:solidFill>
        <a:latin typeface="+mn-lt"/>
        <a:ea typeface="+mn-ea"/>
        <a:cs typeface="+mn-cs"/>
      </a:defRPr>
    </a:lvl1pPr>
    <a:lvl2pPr marL="637686" algn="l" defTabSz="1275373" rtl="0" eaLnBrk="1" latinLnBrk="0" hangingPunct="1">
      <a:defRPr sz="1700" kern="1200">
        <a:solidFill>
          <a:schemeClr val="tx1"/>
        </a:solidFill>
        <a:latin typeface="+mn-lt"/>
        <a:ea typeface="+mn-ea"/>
        <a:cs typeface="+mn-cs"/>
      </a:defRPr>
    </a:lvl2pPr>
    <a:lvl3pPr marL="1275373" algn="l" defTabSz="1275373" rtl="0" eaLnBrk="1" latinLnBrk="0" hangingPunct="1">
      <a:defRPr sz="1700" kern="1200">
        <a:solidFill>
          <a:schemeClr val="tx1"/>
        </a:solidFill>
        <a:latin typeface="+mn-lt"/>
        <a:ea typeface="+mn-ea"/>
        <a:cs typeface="+mn-cs"/>
      </a:defRPr>
    </a:lvl3pPr>
    <a:lvl4pPr marL="1913059" algn="l" defTabSz="1275373" rtl="0" eaLnBrk="1" latinLnBrk="0" hangingPunct="1">
      <a:defRPr sz="1700" kern="1200">
        <a:solidFill>
          <a:schemeClr val="tx1"/>
        </a:solidFill>
        <a:latin typeface="+mn-lt"/>
        <a:ea typeface="+mn-ea"/>
        <a:cs typeface="+mn-cs"/>
      </a:defRPr>
    </a:lvl4pPr>
    <a:lvl5pPr marL="2550746" algn="l" defTabSz="1275373" rtl="0" eaLnBrk="1" latinLnBrk="0" hangingPunct="1">
      <a:defRPr sz="1700" kern="1200">
        <a:solidFill>
          <a:schemeClr val="tx1"/>
        </a:solidFill>
        <a:latin typeface="+mn-lt"/>
        <a:ea typeface="+mn-ea"/>
        <a:cs typeface="+mn-cs"/>
      </a:defRPr>
    </a:lvl5pPr>
    <a:lvl6pPr marL="3188432" algn="l" defTabSz="1275373" rtl="0" eaLnBrk="1" latinLnBrk="0" hangingPunct="1">
      <a:defRPr sz="1700" kern="1200">
        <a:solidFill>
          <a:schemeClr val="tx1"/>
        </a:solidFill>
        <a:latin typeface="+mn-lt"/>
        <a:ea typeface="+mn-ea"/>
        <a:cs typeface="+mn-cs"/>
      </a:defRPr>
    </a:lvl6pPr>
    <a:lvl7pPr marL="3826119" algn="l" defTabSz="1275373" rtl="0" eaLnBrk="1" latinLnBrk="0" hangingPunct="1">
      <a:defRPr sz="1700" kern="1200">
        <a:solidFill>
          <a:schemeClr val="tx1"/>
        </a:solidFill>
        <a:latin typeface="+mn-lt"/>
        <a:ea typeface="+mn-ea"/>
        <a:cs typeface="+mn-cs"/>
      </a:defRPr>
    </a:lvl7pPr>
    <a:lvl8pPr marL="4463805" algn="l" defTabSz="1275373" rtl="0" eaLnBrk="1" latinLnBrk="0" hangingPunct="1">
      <a:defRPr sz="1700" kern="1200">
        <a:solidFill>
          <a:schemeClr val="tx1"/>
        </a:solidFill>
        <a:latin typeface="+mn-lt"/>
        <a:ea typeface="+mn-ea"/>
        <a:cs typeface="+mn-cs"/>
      </a:defRPr>
    </a:lvl8pPr>
    <a:lvl9pPr marL="5101491" algn="l" defTabSz="1275373"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0525" y="685800"/>
            <a:ext cx="60769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10139C-4588-4962-A0E6-4B39BCD97C87}"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7311" y="3124624"/>
            <a:ext cx="15156181"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2674621" y="5699760"/>
            <a:ext cx="12481560" cy="2570480"/>
          </a:xfrm>
        </p:spPr>
        <p:txBody>
          <a:bodyPr/>
          <a:lstStyle>
            <a:lvl1pPr marL="0" indent="0" algn="ctr">
              <a:buNone/>
              <a:defRPr>
                <a:solidFill>
                  <a:schemeClr val="tx1">
                    <a:tint val="75000"/>
                  </a:schemeClr>
                </a:solidFill>
              </a:defRPr>
            </a:lvl1pPr>
            <a:lvl2pPr marL="637686" indent="0" algn="ctr">
              <a:buNone/>
              <a:defRPr>
                <a:solidFill>
                  <a:schemeClr val="tx1">
                    <a:tint val="75000"/>
                  </a:schemeClr>
                </a:solidFill>
              </a:defRPr>
            </a:lvl2pPr>
            <a:lvl3pPr marL="1275373" indent="0" algn="ctr">
              <a:buNone/>
              <a:defRPr>
                <a:solidFill>
                  <a:schemeClr val="tx1">
                    <a:tint val="75000"/>
                  </a:schemeClr>
                </a:solidFill>
              </a:defRPr>
            </a:lvl3pPr>
            <a:lvl4pPr marL="1913059" indent="0" algn="ctr">
              <a:buNone/>
              <a:defRPr>
                <a:solidFill>
                  <a:schemeClr val="tx1">
                    <a:tint val="75000"/>
                  </a:schemeClr>
                </a:solidFill>
              </a:defRPr>
            </a:lvl4pPr>
            <a:lvl5pPr marL="2550746" indent="0" algn="ctr">
              <a:buNone/>
              <a:defRPr>
                <a:solidFill>
                  <a:schemeClr val="tx1">
                    <a:tint val="75000"/>
                  </a:schemeClr>
                </a:solidFill>
              </a:defRPr>
            </a:lvl5pPr>
            <a:lvl6pPr marL="3188432" indent="0" algn="ctr">
              <a:buNone/>
              <a:defRPr>
                <a:solidFill>
                  <a:schemeClr val="tx1">
                    <a:tint val="75000"/>
                  </a:schemeClr>
                </a:solidFill>
              </a:defRPr>
            </a:lvl6pPr>
            <a:lvl7pPr marL="3826119" indent="0" algn="ctr">
              <a:buNone/>
              <a:defRPr>
                <a:solidFill>
                  <a:schemeClr val="tx1">
                    <a:tint val="75000"/>
                  </a:schemeClr>
                </a:solidFill>
              </a:defRPr>
            </a:lvl7pPr>
            <a:lvl8pPr marL="4463805" indent="0" algn="ctr">
              <a:buNone/>
              <a:defRPr>
                <a:solidFill>
                  <a:schemeClr val="tx1">
                    <a:tint val="75000"/>
                  </a:schemeClr>
                </a:solidFill>
              </a:defRPr>
            </a:lvl8pPr>
            <a:lvl9pPr marL="510149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27331" y="402804"/>
            <a:ext cx="401193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91540" y="402804"/>
            <a:ext cx="1173861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08511" y="6463454"/>
            <a:ext cx="15156181" cy="1997710"/>
          </a:xfrm>
        </p:spPr>
        <p:txBody>
          <a:bodyPr anchor="t"/>
          <a:lstStyle>
            <a:lvl1pPr algn="l">
              <a:defRPr sz="5600" b="1" cap="all"/>
            </a:lvl1pPr>
          </a:lstStyle>
          <a:p>
            <a:r>
              <a:rPr lang="en-US" smtClean="0"/>
              <a:t>Click to edit Master title style</a:t>
            </a:r>
            <a:endParaRPr lang="en-US"/>
          </a:p>
        </p:txBody>
      </p:sp>
      <p:sp>
        <p:nvSpPr>
          <p:cNvPr id="3" name="Text Placeholder 2"/>
          <p:cNvSpPr>
            <a:spLocks noGrp="1"/>
          </p:cNvSpPr>
          <p:nvPr>
            <p:ph type="body" idx="1"/>
          </p:nvPr>
        </p:nvSpPr>
        <p:spPr>
          <a:xfrm>
            <a:off x="1408511" y="4263181"/>
            <a:ext cx="15156181" cy="2200274"/>
          </a:xfrm>
        </p:spPr>
        <p:txBody>
          <a:bodyPr anchor="b"/>
          <a:lstStyle>
            <a:lvl1pPr marL="0" indent="0">
              <a:buNone/>
              <a:defRPr sz="2800">
                <a:solidFill>
                  <a:schemeClr val="tx1">
                    <a:tint val="75000"/>
                  </a:schemeClr>
                </a:solidFill>
              </a:defRPr>
            </a:lvl1pPr>
            <a:lvl2pPr marL="637686" indent="0">
              <a:buNone/>
              <a:defRPr sz="2500">
                <a:solidFill>
                  <a:schemeClr val="tx1">
                    <a:tint val="75000"/>
                  </a:schemeClr>
                </a:solidFill>
              </a:defRPr>
            </a:lvl2pPr>
            <a:lvl3pPr marL="1275373" indent="0">
              <a:buNone/>
              <a:defRPr sz="2200">
                <a:solidFill>
                  <a:schemeClr val="tx1">
                    <a:tint val="75000"/>
                  </a:schemeClr>
                </a:solidFill>
              </a:defRPr>
            </a:lvl3pPr>
            <a:lvl4pPr marL="1913059" indent="0">
              <a:buNone/>
              <a:defRPr sz="1900">
                <a:solidFill>
                  <a:schemeClr val="tx1">
                    <a:tint val="75000"/>
                  </a:schemeClr>
                </a:solidFill>
              </a:defRPr>
            </a:lvl4pPr>
            <a:lvl5pPr marL="2550746" indent="0">
              <a:buNone/>
              <a:defRPr sz="1900">
                <a:solidFill>
                  <a:schemeClr val="tx1">
                    <a:tint val="75000"/>
                  </a:schemeClr>
                </a:solidFill>
              </a:defRPr>
            </a:lvl5pPr>
            <a:lvl6pPr marL="3188432" indent="0">
              <a:buNone/>
              <a:defRPr sz="1900">
                <a:solidFill>
                  <a:schemeClr val="tx1">
                    <a:tint val="75000"/>
                  </a:schemeClr>
                </a:solidFill>
              </a:defRPr>
            </a:lvl6pPr>
            <a:lvl7pPr marL="3826119" indent="0">
              <a:buNone/>
              <a:defRPr sz="1900">
                <a:solidFill>
                  <a:schemeClr val="tx1">
                    <a:tint val="75000"/>
                  </a:schemeClr>
                </a:solidFill>
              </a:defRPr>
            </a:lvl7pPr>
            <a:lvl8pPr marL="4463805" indent="0">
              <a:buNone/>
              <a:defRPr sz="1900">
                <a:solidFill>
                  <a:schemeClr val="tx1">
                    <a:tint val="75000"/>
                  </a:schemeClr>
                </a:solidFill>
              </a:defRPr>
            </a:lvl8pPr>
            <a:lvl9pPr marL="5101491"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1540" y="2346962"/>
            <a:ext cx="7875270" cy="6638079"/>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063990" y="2346962"/>
            <a:ext cx="7875270" cy="6638079"/>
          </a:xfrm>
        </p:spPr>
        <p:txBody>
          <a:bodyPr/>
          <a:lstStyle>
            <a:lvl1pPr>
              <a:defRPr sz="3900"/>
            </a:lvl1pPr>
            <a:lvl2pPr>
              <a:defRPr sz="33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91540" y="2251500"/>
            <a:ext cx="7878367" cy="938318"/>
          </a:xfrm>
        </p:spPr>
        <p:txBody>
          <a:bodyPr anchor="b"/>
          <a:lstStyle>
            <a:lvl1pPr marL="0" indent="0">
              <a:buNone/>
              <a:defRPr sz="3300" b="1"/>
            </a:lvl1pPr>
            <a:lvl2pPr marL="637686" indent="0">
              <a:buNone/>
              <a:defRPr sz="2800" b="1"/>
            </a:lvl2pPr>
            <a:lvl3pPr marL="1275373" indent="0">
              <a:buNone/>
              <a:defRPr sz="2500" b="1"/>
            </a:lvl3pPr>
            <a:lvl4pPr marL="1913059" indent="0">
              <a:buNone/>
              <a:defRPr sz="2200" b="1"/>
            </a:lvl4pPr>
            <a:lvl5pPr marL="2550746" indent="0">
              <a:buNone/>
              <a:defRPr sz="2200" b="1"/>
            </a:lvl5pPr>
            <a:lvl6pPr marL="3188432" indent="0">
              <a:buNone/>
              <a:defRPr sz="2200" b="1"/>
            </a:lvl6pPr>
            <a:lvl7pPr marL="3826119" indent="0">
              <a:buNone/>
              <a:defRPr sz="2200" b="1"/>
            </a:lvl7pPr>
            <a:lvl8pPr marL="4463805" indent="0">
              <a:buNone/>
              <a:defRPr sz="2200" b="1"/>
            </a:lvl8pPr>
            <a:lvl9pPr marL="5101491"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891540" y="3189817"/>
            <a:ext cx="7878367" cy="5795222"/>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057800" y="2251500"/>
            <a:ext cx="7881461" cy="938318"/>
          </a:xfrm>
        </p:spPr>
        <p:txBody>
          <a:bodyPr anchor="b"/>
          <a:lstStyle>
            <a:lvl1pPr marL="0" indent="0">
              <a:buNone/>
              <a:defRPr sz="3300" b="1"/>
            </a:lvl1pPr>
            <a:lvl2pPr marL="637686" indent="0">
              <a:buNone/>
              <a:defRPr sz="2800" b="1"/>
            </a:lvl2pPr>
            <a:lvl3pPr marL="1275373" indent="0">
              <a:buNone/>
              <a:defRPr sz="2500" b="1"/>
            </a:lvl3pPr>
            <a:lvl4pPr marL="1913059" indent="0">
              <a:buNone/>
              <a:defRPr sz="2200" b="1"/>
            </a:lvl4pPr>
            <a:lvl5pPr marL="2550746" indent="0">
              <a:buNone/>
              <a:defRPr sz="2200" b="1"/>
            </a:lvl5pPr>
            <a:lvl6pPr marL="3188432" indent="0">
              <a:buNone/>
              <a:defRPr sz="2200" b="1"/>
            </a:lvl6pPr>
            <a:lvl7pPr marL="3826119" indent="0">
              <a:buNone/>
              <a:defRPr sz="2200" b="1"/>
            </a:lvl7pPr>
            <a:lvl8pPr marL="4463805" indent="0">
              <a:buNone/>
              <a:defRPr sz="2200" b="1"/>
            </a:lvl8pPr>
            <a:lvl9pPr marL="5101491"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9057800" y="3189817"/>
            <a:ext cx="7881461" cy="5795222"/>
          </a:xfrm>
        </p:spPr>
        <p:txBody>
          <a:bodyPr/>
          <a:lstStyle>
            <a:lvl1pPr>
              <a:defRPr sz="33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1543" y="400474"/>
            <a:ext cx="5866210" cy="170434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971349" y="400474"/>
            <a:ext cx="9967913" cy="8584566"/>
          </a:xfrm>
        </p:spPr>
        <p:txBody>
          <a:bodyPr/>
          <a:lstStyle>
            <a:lvl1pPr>
              <a:defRPr sz="4500"/>
            </a:lvl1pPr>
            <a:lvl2pPr>
              <a:defRPr sz="3900"/>
            </a:lvl2pPr>
            <a:lvl3pPr>
              <a:defRPr sz="33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91543" y="2104814"/>
            <a:ext cx="5866210" cy="6880226"/>
          </a:xfrm>
        </p:spPr>
        <p:txBody>
          <a:bodyPr/>
          <a:lstStyle>
            <a:lvl1pPr marL="0" indent="0">
              <a:buNone/>
              <a:defRPr sz="1900"/>
            </a:lvl1pPr>
            <a:lvl2pPr marL="637686" indent="0">
              <a:buNone/>
              <a:defRPr sz="1700"/>
            </a:lvl2pPr>
            <a:lvl3pPr marL="1275373" indent="0">
              <a:buNone/>
              <a:defRPr sz="1400"/>
            </a:lvl3pPr>
            <a:lvl4pPr marL="1913059" indent="0">
              <a:buNone/>
              <a:defRPr sz="1300"/>
            </a:lvl4pPr>
            <a:lvl5pPr marL="2550746" indent="0">
              <a:buNone/>
              <a:defRPr sz="1300"/>
            </a:lvl5pPr>
            <a:lvl6pPr marL="3188432" indent="0">
              <a:buNone/>
              <a:defRPr sz="1300"/>
            </a:lvl6pPr>
            <a:lvl7pPr marL="3826119" indent="0">
              <a:buNone/>
              <a:defRPr sz="1300"/>
            </a:lvl7pPr>
            <a:lvl8pPr marL="4463805" indent="0">
              <a:buNone/>
              <a:defRPr sz="1300"/>
            </a:lvl8pPr>
            <a:lvl9pPr marL="5101491"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94962" y="7040880"/>
            <a:ext cx="10698480" cy="831216"/>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3494962" y="898738"/>
            <a:ext cx="10698480" cy="6035040"/>
          </a:xfrm>
        </p:spPr>
        <p:txBody>
          <a:bodyPr/>
          <a:lstStyle>
            <a:lvl1pPr marL="0" indent="0">
              <a:buNone/>
              <a:defRPr sz="4500"/>
            </a:lvl1pPr>
            <a:lvl2pPr marL="637686" indent="0">
              <a:buNone/>
              <a:defRPr sz="3900"/>
            </a:lvl2pPr>
            <a:lvl3pPr marL="1275373" indent="0">
              <a:buNone/>
              <a:defRPr sz="3300"/>
            </a:lvl3pPr>
            <a:lvl4pPr marL="1913059" indent="0">
              <a:buNone/>
              <a:defRPr sz="2800"/>
            </a:lvl4pPr>
            <a:lvl5pPr marL="2550746" indent="0">
              <a:buNone/>
              <a:defRPr sz="2800"/>
            </a:lvl5pPr>
            <a:lvl6pPr marL="3188432" indent="0">
              <a:buNone/>
              <a:defRPr sz="2800"/>
            </a:lvl6pPr>
            <a:lvl7pPr marL="3826119" indent="0">
              <a:buNone/>
              <a:defRPr sz="2800"/>
            </a:lvl7pPr>
            <a:lvl8pPr marL="4463805" indent="0">
              <a:buNone/>
              <a:defRPr sz="2800"/>
            </a:lvl8pPr>
            <a:lvl9pPr marL="5101491" indent="0">
              <a:buNone/>
              <a:defRPr sz="2800"/>
            </a:lvl9pPr>
          </a:lstStyle>
          <a:p>
            <a:endParaRPr lang="en-US" dirty="0"/>
          </a:p>
        </p:txBody>
      </p:sp>
      <p:sp>
        <p:nvSpPr>
          <p:cNvPr id="4" name="Text Placeholder 3"/>
          <p:cNvSpPr>
            <a:spLocks noGrp="1"/>
          </p:cNvSpPr>
          <p:nvPr>
            <p:ph type="body" sz="half" idx="2"/>
          </p:nvPr>
        </p:nvSpPr>
        <p:spPr>
          <a:xfrm>
            <a:off x="3494962" y="7872096"/>
            <a:ext cx="10698480" cy="1180464"/>
          </a:xfrm>
        </p:spPr>
        <p:txBody>
          <a:bodyPr/>
          <a:lstStyle>
            <a:lvl1pPr marL="0" indent="0">
              <a:buNone/>
              <a:defRPr sz="1900"/>
            </a:lvl1pPr>
            <a:lvl2pPr marL="637686" indent="0">
              <a:buNone/>
              <a:defRPr sz="1700"/>
            </a:lvl2pPr>
            <a:lvl3pPr marL="1275373" indent="0">
              <a:buNone/>
              <a:defRPr sz="1400"/>
            </a:lvl3pPr>
            <a:lvl4pPr marL="1913059" indent="0">
              <a:buNone/>
              <a:defRPr sz="1300"/>
            </a:lvl4pPr>
            <a:lvl5pPr marL="2550746" indent="0">
              <a:buNone/>
              <a:defRPr sz="1300"/>
            </a:lvl5pPr>
            <a:lvl6pPr marL="3188432" indent="0">
              <a:buNone/>
              <a:defRPr sz="1300"/>
            </a:lvl6pPr>
            <a:lvl7pPr marL="3826119" indent="0">
              <a:buNone/>
              <a:defRPr sz="1300"/>
            </a:lvl7pPr>
            <a:lvl8pPr marL="4463805" indent="0">
              <a:buNone/>
              <a:defRPr sz="1300"/>
            </a:lvl8pPr>
            <a:lvl9pPr marL="5101491"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541" y="402802"/>
            <a:ext cx="16047720" cy="1676400"/>
          </a:xfrm>
          <a:prstGeom prst="rect">
            <a:avLst/>
          </a:prstGeom>
        </p:spPr>
        <p:txBody>
          <a:bodyPr vert="horz" lIns="127537" tIns="63769" rIns="127537" bIns="6376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91541" y="2346962"/>
            <a:ext cx="16047720" cy="6638079"/>
          </a:xfrm>
          <a:prstGeom prst="rect">
            <a:avLst/>
          </a:prstGeom>
        </p:spPr>
        <p:txBody>
          <a:bodyPr vert="horz" lIns="127537" tIns="63769" rIns="127537" bIns="6376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91540" y="9322648"/>
            <a:ext cx="4160520" cy="535517"/>
          </a:xfrm>
          <a:prstGeom prst="rect">
            <a:avLst/>
          </a:prstGeom>
        </p:spPr>
        <p:txBody>
          <a:bodyPr vert="horz" lIns="127537" tIns="63769" rIns="127537" bIns="63769" rtlCol="0" anchor="ctr"/>
          <a:lstStyle>
            <a:lvl1pPr algn="l">
              <a:defRPr sz="1700">
                <a:solidFill>
                  <a:schemeClr val="tx1">
                    <a:tint val="75000"/>
                  </a:schemeClr>
                </a:solidFill>
              </a:defRPr>
            </a:lvl1pPr>
          </a:lstStyle>
          <a:p>
            <a:fld id="{1D8BD707-D9CF-40AE-B4C6-C98DA3205C09}" type="datetimeFigureOut">
              <a:rPr lang="en-US" smtClean="0"/>
              <a:pPr/>
              <a:t>11/10/2021</a:t>
            </a:fld>
            <a:endParaRPr lang="en-US" dirty="0"/>
          </a:p>
        </p:txBody>
      </p:sp>
      <p:sp>
        <p:nvSpPr>
          <p:cNvPr id="5" name="Footer Placeholder 4"/>
          <p:cNvSpPr>
            <a:spLocks noGrp="1"/>
          </p:cNvSpPr>
          <p:nvPr>
            <p:ph type="ftr" sz="quarter" idx="3"/>
          </p:nvPr>
        </p:nvSpPr>
        <p:spPr>
          <a:xfrm>
            <a:off x="6092191" y="9322648"/>
            <a:ext cx="5646421" cy="535517"/>
          </a:xfrm>
          <a:prstGeom prst="rect">
            <a:avLst/>
          </a:prstGeom>
        </p:spPr>
        <p:txBody>
          <a:bodyPr vert="horz" lIns="127537" tIns="63769" rIns="127537" bIns="63769"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778740" y="9322648"/>
            <a:ext cx="4160520" cy="535517"/>
          </a:xfrm>
          <a:prstGeom prst="rect">
            <a:avLst/>
          </a:prstGeom>
        </p:spPr>
        <p:txBody>
          <a:bodyPr vert="horz" lIns="127537" tIns="63769" rIns="127537" bIns="63769"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5373" rtl="0" eaLnBrk="1" latinLnBrk="0" hangingPunct="1">
        <a:spcBef>
          <a:spcPct val="0"/>
        </a:spcBef>
        <a:buNone/>
        <a:defRPr sz="6100" kern="1200">
          <a:solidFill>
            <a:schemeClr val="tx1"/>
          </a:solidFill>
          <a:latin typeface="+mj-lt"/>
          <a:ea typeface="+mj-ea"/>
          <a:cs typeface="+mj-cs"/>
        </a:defRPr>
      </a:lvl1pPr>
    </p:titleStyle>
    <p:bodyStyle>
      <a:lvl1pPr marL="478265" indent="-478265" algn="l" defTabSz="1275373"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36241" indent="-398554" algn="l" defTabSz="1275373"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594216" indent="-318843" algn="l" defTabSz="1275373" rtl="0" eaLnBrk="1" latinLnBrk="0" hangingPunct="1">
        <a:spcBef>
          <a:spcPct val="20000"/>
        </a:spcBef>
        <a:buFont typeface="Arial" pitchFamily="34" charset="0"/>
        <a:buChar char="•"/>
        <a:defRPr sz="3300" kern="1200">
          <a:solidFill>
            <a:schemeClr val="tx1"/>
          </a:solidFill>
          <a:latin typeface="+mn-lt"/>
          <a:ea typeface="+mn-ea"/>
          <a:cs typeface="+mn-cs"/>
        </a:defRPr>
      </a:lvl3pPr>
      <a:lvl4pPr marL="2231902" indent="-318843" algn="l" defTabSz="1275373"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69589" indent="-318843" algn="l" defTabSz="1275373"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07275" indent="-318843" algn="l" defTabSz="1275373"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44962" indent="-318843" algn="l" defTabSz="1275373"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82648" indent="-318843" algn="l" defTabSz="1275373"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20334" indent="-318843" algn="l" defTabSz="1275373"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75373" rtl="0" eaLnBrk="1" latinLnBrk="0" hangingPunct="1">
        <a:defRPr sz="2500" kern="1200">
          <a:solidFill>
            <a:schemeClr val="tx1"/>
          </a:solidFill>
          <a:latin typeface="+mn-lt"/>
          <a:ea typeface="+mn-ea"/>
          <a:cs typeface="+mn-cs"/>
        </a:defRPr>
      </a:lvl1pPr>
      <a:lvl2pPr marL="637686" algn="l" defTabSz="1275373" rtl="0" eaLnBrk="1" latinLnBrk="0" hangingPunct="1">
        <a:defRPr sz="2500" kern="1200">
          <a:solidFill>
            <a:schemeClr val="tx1"/>
          </a:solidFill>
          <a:latin typeface="+mn-lt"/>
          <a:ea typeface="+mn-ea"/>
          <a:cs typeface="+mn-cs"/>
        </a:defRPr>
      </a:lvl2pPr>
      <a:lvl3pPr marL="1275373" algn="l" defTabSz="1275373" rtl="0" eaLnBrk="1" latinLnBrk="0" hangingPunct="1">
        <a:defRPr sz="2500" kern="1200">
          <a:solidFill>
            <a:schemeClr val="tx1"/>
          </a:solidFill>
          <a:latin typeface="+mn-lt"/>
          <a:ea typeface="+mn-ea"/>
          <a:cs typeface="+mn-cs"/>
        </a:defRPr>
      </a:lvl3pPr>
      <a:lvl4pPr marL="1913059" algn="l" defTabSz="1275373" rtl="0" eaLnBrk="1" latinLnBrk="0" hangingPunct="1">
        <a:defRPr sz="2500" kern="1200">
          <a:solidFill>
            <a:schemeClr val="tx1"/>
          </a:solidFill>
          <a:latin typeface="+mn-lt"/>
          <a:ea typeface="+mn-ea"/>
          <a:cs typeface="+mn-cs"/>
        </a:defRPr>
      </a:lvl4pPr>
      <a:lvl5pPr marL="2550746" algn="l" defTabSz="1275373" rtl="0" eaLnBrk="1" latinLnBrk="0" hangingPunct="1">
        <a:defRPr sz="2500" kern="1200">
          <a:solidFill>
            <a:schemeClr val="tx1"/>
          </a:solidFill>
          <a:latin typeface="+mn-lt"/>
          <a:ea typeface="+mn-ea"/>
          <a:cs typeface="+mn-cs"/>
        </a:defRPr>
      </a:lvl5pPr>
      <a:lvl6pPr marL="3188432" algn="l" defTabSz="1275373" rtl="0" eaLnBrk="1" latinLnBrk="0" hangingPunct="1">
        <a:defRPr sz="2500" kern="1200">
          <a:solidFill>
            <a:schemeClr val="tx1"/>
          </a:solidFill>
          <a:latin typeface="+mn-lt"/>
          <a:ea typeface="+mn-ea"/>
          <a:cs typeface="+mn-cs"/>
        </a:defRPr>
      </a:lvl6pPr>
      <a:lvl7pPr marL="3826119" algn="l" defTabSz="1275373" rtl="0" eaLnBrk="1" latinLnBrk="0" hangingPunct="1">
        <a:defRPr sz="2500" kern="1200">
          <a:solidFill>
            <a:schemeClr val="tx1"/>
          </a:solidFill>
          <a:latin typeface="+mn-lt"/>
          <a:ea typeface="+mn-ea"/>
          <a:cs typeface="+mn-cs"/>
        </a:defRPr>
      </a:lvl7pPr>
      <a:lvl8pPr marL="4463805" algn="l" defTabSz="1275373" rtl="0" eaLnBrk="1" latinLnBrk="0" hangingPunct="1">
        <a:defRPr sz="2500" kern="1200">
          <a:solidFill>
            <a:schemeClr val="tx1"/>
          </a:solidFill>
          <a:latin typeface="+mn-lt"/>
          <a:ea typeface="+mn-ea"/>
          <a:cs typeface="+mn-cs"/>
        </a:defRPr>
      </a:lvl8pPr>
      <a:lvl9pPr marL="5101491" algn="l" defTabSz="1275373"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311" y="335284"/>
            <a:ext cx="15156181" cy="894078"/>
          </a:xfrm>
        </p:spPr>
        <p:txBody>
          <a:bodyPr>
            <a:normAutofit fontScale="90000"/>
          </a:bodyPr>
          <a:lstStyle/>
          <a:p>
            <a:r>
              <a:rPr lang="en-US" sz="11200" b="1" dirty="0" smtClean="0"/>
              <a:t>UNIT 2</a:t>
            </a:r>
            <a:endParaRPr lang="en-US" sz="11200" b="1" dirty="0"/>
          </a:p>
        </p:txBody>
      </p:sp>
      <p:pic>
        <p:nvPicPr>
          <p:cNvPr id="12290" name="Picture 2" descr="Human Resource Planning And Recruitment Service in Kodambakam, Chennai,  Integra Ventures | ID: 17484067562"/>
          <p:cNvPicPr>
            <a:picLocks noChangeAspect="1" noChangeArrowheads="1"/>
          </p:cNvPicPr>
          <p:nvPr/>
        </p:nvPicPr>
        <p:blipFill>
          <a:blip r:embed="rId2"/>
          <a:srcRect/>
          <a:stretch>
            <a:fillRect/>
          </a:stretch>
        </p:blipFill>
        <p:spPr bwMode="auto">
          <a:xfrm>
            <a:off x="1" y="1564640"/>
            <a:ext cx="17830800" cy="849376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540" y="558801"/>
            <a:ext cx="10401300" cy="4760821"/>
          </a:xfrm>
          <a:prstGeom prst="rect">
            <a:avLst/>
          </a:prstGeom>
        </p:spPr>
        <p:txBody>
          <a:bodyPr wrap="square" lIns="127537" tIns="63769" rIns="127537" bIns="63769">
            <a:spAutoFit/>
          </a:bodyPr>
          <a:lstStyle/>
          <a:p>
            <a:pPr fontAlgn="base"/>
            <a:r>
              <a:rPr lang="en-US" sz="5000" b="1" dirty="0" smtClean="0"/>
              <a:t>1. Organizational analysis</a:t>
            </a:r>
          </a:p>
          <a:p>
            <a:pPr fontAlgn="base"/>
            <a:r>
              <a:rPr lang="en-US" sz="4500" dirty="0" smtClean="0"/>
              <a:t>	</a:t>
            </a:r>
            <a:r>
              <a:rPr lang="en-US" sz="3900" dirty="0" smtClean="0"/>
              <a:t>The first step in the job analysis process is to determine its purpose. This will help determine what kind of data to collect and how to collect it. The necessary background information for this step can be collected by using organization charts, process charts and job </a:t>
            </a:r>
            <a:r>
              <a:rPr lang="en-US" sz="5000" dirty="0" smtClean="0"/>
              <a:t>descriptions.</a:t>
            </a:r>
            <a:endParaRPr lang="en-US" sz="5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50" y="1229362"/>
            <a:ext cx="16642080" cy="3745158"/>
          </a:xfrm>
          <a:prstGeom prst="rect">
            <a:avLst/>
          </a:prstGeom>
        </p:spPr>
        <p:txBody>
          <a:bodyPr wrap="square" lIns="127537" tIns="63769" rIns="127537" bIns="63769">
            <a:spAutoFit/>
          </a:bodyPr>
          <a:lstStyle/>
          <a:p>
            <a:pPr fontAlgn="base"/>
            <a:r>
              <a:rPr lang="en-US" sz="6700" b="1" dirty="0" smtClean="0">
                <a:solidFill>
                  <a:srgbClr val="7030A0"/>
                </a:solidFill>
              </a:rPr>
              <a:t>2.Select representative positions</a:t>
            </a:r>
          </a:p>
          <a:p>
            <a:pPr fontAlgn="base"/>
            <a:r>
              <a:rPr lang="en-US" sz="5600" dirty="0" smtClean="0"/>
              <a:t>	It will be time consuming and costly to analyze all jobs in an organization. So, it is essential to select a representative sample of jobs for detail job analysis.</a:t>
            </a:r>
            <a:endParaRPr lang="en-US" sz="5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2" y="670561"/>
            <a:ext cx="16790669" cy="5653373"/>
          </a:xfrm>
          <a:prstGeom prst="rect">
            <a:avLst/>
          </a:prstGeom>
        </p:spPr>
        <p:txBody>
          <a:bodyPr wrap="square" lIns="127537" tIns="63769" rIns="127537" bIns="63769">
            <a:spAutoFit/>
          </a:bodyPr>
          <a:lstStyle/>
          <a:p>
            <a:pPr fontAlgn="base"/>
            <a:r>
              <a:rPr lang="en-US" sz="8400" b="1" dirty="0" smtClean="0">
                <a:solidFill>
                  <a:srgbClr val="7030A0"/>
                </a:solidFill>
              </a:rPr>
              <a:t>3. Collect data</a:t>
            </a:r>
          </a:p>
          <a:p>
            <a:r>
              <a:rPr lang="en-US" dirty="0" smtClean="0"/>
              <a:t>	</a:t>
            </a:r>
            <a:r>
              <a:rPr lang="en-US" sz="5000" dirty="0" smtClean="0"/>
              <a:t>The next step is to collect job-related data such as educational qualification, duties, responsibilities, working conditions, employee </a:t>
            </a:r>
            <a:r>
              <a:rPr lang="en-US" sz="5000" dirty="0" err="1" smtClean="0"/>
              <a:t>behaviour</a:t>
            </a:r>
            <a:r>
              <a:rPr lang="en-US" sz="5000" dirty="0" smtClean="0"/>
              <a:t>, skills and abilities. Data is collected by using methods such as observation, interviews and questionnaire.</a:t>
            </a:r>
            <a:br>
              <a:rPr lang="en-US" sz="5000"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51" y="1117601"/>
            <a:ext cx="16493490" cy="4099101"/>
          </a:xfrm>
          <a:prstGeom prst="rect">
            <a:avLst/>
          </a:prstGeom>
        </p:spPr>
        <p:txBody>
          <a:bodyPr wrap="square" lIns="127537" tIns="63769" rIns="127537" bIns="63769">
            <a:spAutoFit/>
          </a:bodyPr>
          <a:lstStyle/>
          <a:p>
            <a:pPr fontAlgn="base"/>
            <a:r>
              <a:rPr lang="en-US" sz="7500" b="1" dirty="0" smtClean="0">
                <a:solidFill>
                  <a:srgbClr val="7030A0"/>
                </a:solidFill>
              </a:rPr>
              <a:t>4. Review collected data</a:t>
            </a:r>
          </a:p>
          <a:p>
            <a:pPr fontAlgn="base"/>
            <a:r>
              <a:rPr lang="en-US" dirty="0" smtClean="0"/>
              <a:t>	</a:t>
            </a:r>
            <a:r>
              <a:rPr lang="en-US" sz="6100" dirty="0" smtClean="0"/>
              <a:t>A job analysis report is prepared by using the gathered data. The information is then verified with the worker performing the job and their supervisor.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771" y="558800"/>
            <a:ext cx="16939260" cy="5976538"/>
          </a:xfrm>
          <a:prstGeom prst="rect">
            <a:avLst/>
          </a:prstGeom>
        </p:spPr>
        <p:txBody>
          <a:bodyPr wrap="square" lIns="127537" tIns="63769" rIns="127537" bIns="63769">
            <a:spAutoFit/>
          </a:bodyPr>
          <a:lstStyle/>
          <a:p>
            <a:pPr fontAlgn="base"/>
            <a:r>
              <a:rPr lang="en-US" sz="7500" b="1" dirty="0" smtClean="0">
                <a:solidFill>
                  <a:srgbClr val="7030A0"/>
                </a:solidFill>
              </a:rPr>
              <a:t>5.Developing job description</a:t>
            </a:r>
          </a:p>
          <a:p>
            <a:pPr fontAlgn="base"/>
            <a:endParaRPr lang="en-US" dirty="0" smtClean="0"/>
          </a:p>
          <a:p>
            <a:pPr fontAlgn="base"/>
            <a:r>
              <a:rPr lang="en-US" dirty="0" smtClean="0"/>
              <a:t>	</a:t>
            </a:r>
            <a:r>
              <a:rPr lang="en-US" sz="5600" dirty="0" smtClean="0"/>
              <a:t>The information collected is used to develop a written statement known as job description. Job description is a document that describes the responsibilities, working conditions, locations, risks and tasks required for effective job performance.</a:t>
            </a:r>
            <a:endParaRPr lang="en-US" sz="5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771" y="670563"/>
            <a:ext cx="17385030" cy="6284315"/>
          </a:xfrm>
          <a:prstGeom prst="rect">
            <a:avLst/>
          </a:prstGeom>
        </p:spPr>
        <p:txBody>
          <a:bodyPr wrap="square" lIns="127537" tIns="63769" rIns="127537" bIns="63769">
            <a:spAutoFit/>
          </a:bodyPr>
          <a:lstStyle/>
          <a:p>
            <a:pPr fontAlgn="base"/>
            <a:r>
              <a:rPr lang="en-US" sz="7500" b="1" dirty="0" smtClean="0">
                <a:solidFill>
                  <a:srgbClr val="7030A0"/>
                </a:solidFill>
              </a:rPr>
              <a:t>6. Developing job specification</a:t>
            </a:r>
          </a:p>
          <a:p>
            <a:pPr fontAlgn="base"/>
            <a:endParaRPr lang="en-US" dirty="0" smtClean="0"/>
          </a:p>
          <a:p>
            <a:pPr fontAlgn="base"/>
            <a:r>
              <a:rPr lang="en-US" dirty="0" smtClean="0"/>
              <a:t>	</a:t>
            </a:r>
            <a:r>
              <a:rPr lang="en-US" sz="5000" dirty="0" smtClean="0"/>
              <a:t>The final step in the process is to develop job specification. Job specification and job descriptions are two tangible products of the job analysis process. Job specification is a statement of personal traits, educational qualification, experience, background and skills needed to perform a job.</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402803"/>
            <a:ext cx="10401300" cy="826558"/>
          </a:xfrm>
          <a:ln>
            <a:solidFill>
              <a:schemeClr val="accent1"/>
            </a:solidFill>
          </a:ln>
        </p:spPr>
        <p:txBody>
          <a:bodyPr>
            <a:normAutofit fontScale="90000"/>
          </a:bodyPr>
          <a:lstStyle/>
          <a:p>
            <a:r>
              <a:rPr lang="en-US" b="1" dirty="0" smtClean="0"/>
              <a:t>Job Analysis Methods</a:t>
            </a:r>
            <a:endParaRPr lang="en-US" dirty="0"/>
          </a:p>
        </p:txBody>
      </p:sp>
      <p:sp>
        <p:nvSpPr>
          <p:cNvPr id="3" name="Content Placeholder 2"/>
          <p:cNvSpPr>
            <a:spLocks noGrp="1"/>
          </p:cNvSpPr>
          <p:nvPr>
            <p:ph idx="1"/>
          </p:nvPr>
        </p:nvSpPr>
        <p:spPr>
          <a:xfrm>
            <a:off x="1" y="1788161"/>
            <a:ext cx="16939260" cy="7196879"/>
          </a:xfrm>
        </p:spPr>
        <p:txBody>
          <a:bodyPr>
            <a:normAutofit/>
          </a:bodyPr>
          <a:lstStyle/>
          <a:p>
            <a:pPr>
              <a:buNone/>
            </a:pPr>
            <a:r>
              <a:rPr lang="en-US" sz="3300" dirty="0" smtClean="0">
                <a:solidFill>
                  <a:schemeClr val="tx2"/>
                </a:solidFill>
              </a:rPr>
              <a:t>		The basic methods by which HRM can determine job elements and the essential knowledge, skills, and abilities for successful performance include the following:</a:t>
            </a:r>
          </a:p>
          <a:p>
            <a:pPr marL="637686" indent="-637686">
              <a:buAutoNum type="arabicPeriod"/>
            </a:pPr>
            <a:r>
              <a:rPr lang="en-US" sz="3300" dirty="0" smtClean="0">
                <a:solidFill>
                  <a:schemeClr val="accent6">
                    <a:lumMod val="50000"/>
                  </a:schemeClr>
                </a:solidFill>
              </a:rPr>
              <a:t>Observation Method</a:t>
            </a:r>
          </a:p>
          <a:p>
            <a:pPr marL="637686" indent="-637686">
              <a:buAutoNum type="arabicPeriod"/>
            </a:pPr>
            <a:r>
              <a:rPr lang="en-US" sz="3300" dirty="0" smtClean="0">
                <a:solidFill>
                  <a:schemeClr val="accent6">
                    <a:lumMod val="50000"/>
                  </a:schemeClr>
                </a:solidFill>
              </a:rPr>
              <a:t>Questionnaire Method</a:t>
            </a:r>
          </a:p>
          <a:p>
            <a:pPr marL="637686" indent="-637686">
              <a:buAutoNum type="arabicPeriod"/>
            </a:pPr>
            <a:r>
              <a:rPr lang="en-US" sz="3300" dirty="0" smtClean="0">
                <a:solidFill>
                  <a:schemeClr val="accent6">
                    <a:lumMod val="50000"/>
                  </a:schemeClr>
                </a:solidFill>
              </a:rPr>
              <a:t>Interview Method</a:t>
            </a:r>
          </a:p>
          <a:p>
            <a:pPr marL="637686" indent="-637686">
              <a:buAutoNum type="arabicPeriod"/>
            </a:pPr>
            <a:r>
              <a:rPr lang="en-US" sz="3300" dirty="0" smtClean="0">
                <a:solidFill>
                  <a:schemeClr val="accent6">
                    <a:lumMod val="50000"/>
                  </a:schemeClr>
                </a:solidFill>
              </a:rPr>
              <a:t>Checklist Method</a:t>
            </a:r>
          </a:p>
          <a:p>
            <a:pPr marL="637686" indent="-637686">
              <a:buAutoNum type="arabicPeriod"/>
            </a:pPr>
            <a:r>
              <a:rPr lang="en-US" sz="3300" dirty="0" smtClean="0">
                <a:solidFill>
                  <a:schemeClr val="accent6">
                    <a:lumMod val="50000"/>
                  </a:schemeClr>
                </a:solidFill>
              </a:rPr>
              <a:t>Diary method</a:t>
            </a:r>
          </a:p>
          <a:p>
            <a:pPr marL="637686" indent="-637686">
              <a:buAutoNum type="arabicPeriod"/>
            </a:pPr>
            <a:r>
              <a:rPr lang="en-US" sz="3300" dirty="0" smtClean="0">
                <a:solidFill>
                  <a:schemeClr val="accent6">
                    <a:lumMod val="50000"/>
                  </a:schemeClr>
                </a:solidFill>
              </a:rPr>
              <a:t>Conference Method</a:t>
            </a:r>
          </a:p>
        </p:txBody>
      </p:sp>
      <p:sp>
        <p:nvSpPr>
          <p:cNvPr id="4" name="Rectangle 3"/>
          <p:cNvSpPr/>
          <p:nvPr/>
        </p:nvSpPr>
        <p:spPr>
          <a:xfrm>
            <a:off x="7875271" y="3576320"/>
            <a:ext cx="9063990" cy="3576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endParaRPr lang="en-US"/>
          </a:p>
        </p:txBody>
      </p:sp>
      <p:pic>
        <p:nvPicPr>
          <p:cNvPr id="26626" name="Picture 2" descr="Methods of Job Analysis - YouTube"/>
          <p:cNvPicPr>
            <a:picLocks noChangeAspect="1" noChangeArrowheads="1"/>
          </p:cNvPicPr>
          <p:nvPr/>
        </p:nvPicPr>
        <p:blipFill>
          <a:blip r:embed="rId2"/>
          <a:srcRect/>
          <a:stretch>
            <a:fillRect/>
          </a:stretch>
        </p:blipFill>
        <p:spPr bwMode="auto">
          <a:xfrm>
            <a:off x="7726680" y="3589146"/>
            <a:ext cx="9212580" cy="367525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35280"/>
            <a:ext cx="11887200" cy="9387840"/>
          </a:xfrm>
        </p:spPr>
        <p:txBody>
          <a:bodyPr>
            <a:normAutofit lnSpcReduction="10000"/>
          </a:bodyPr>
          <a:lstStyle/>
          <a:p>
            <a:pPr>
              <a:buNone/>
            </a:pPr>
            <a:r>
              <a:rPr lang="en-US" sz="4600" b="1" dirty="0" smtClean="0">
                <a:solidFill>
                  <a:srgbClr val="00B0F0"/>
                </a:solidFill>
              </a:rPr>
              <a:t>1. Observation Method :</a:t>
            </a:r>
            <a:r>
              <a:rPr lang="en-US" b="1" dirty="0" smtClean="0">
                <a:solidFill>
                  <a:srgbClr val="00B0F0"/>
                </a:solidFill>
              </a:rPr>
              <a:t> </a:t>
            </a:r>
            <a:r>
              <a:rPr lang="en-US" sz="3300" b="1" dirty="0" smtClean="0">
                <a:solidFill>
                  <a:schemeClr val="tx2"/>
                </a:solidFill>
              </a:rPr>
              <a:t>A job analysis technique in which data are gathered by watching employees work is called observation method of job analysis.</a:t>
            </a:r>
          </a:p>
          <a:p>
            <a:pPr>
              <a:buNone/>
            </a:pPr>
            <a:r>
              <a:rPr lang="en-US" sz="3300" b="1" dirty="0" smtClean="0">
                <a:solidFill>
                  <a:srgbClr val="00B0F0"/>
                </a:solidFill>
              </a:rPr>
              <a:t> Merits:</a:t>
            </a:r>
          </a:p>
          <a:p>
            <a:pPr>
              <a:buNone/>
            </a:pPr>
            <a:r>
              <a:rPr lang="en-US" sz="3300" b="1" dirty="0" smtClean="0">
                <a:solidFill>
                  <a:srgbClr val="00B0F0"/>
                </a:solidFill>
              </a:rPr>
              <a:t>	 </a:t>
            </a:r>
            <a:r>
              <a:rPr lang="en-US" sz="3000" b="1" dirty="0" smtClean="0">
                <a:solidFill>
                  <a:srgbClr val="00B0F0"/>
                </a:solidFill>
              </a:rPr>
              <a:t>(</a:t>
            </a:r>
            <a:r>
              <a:rPr lang="en-US" sz="3000" b="1" dirty="0" err="1" smtClean="0">
                <a:solidFill>
                  <a:srgbClr val="00B0F0"/>
                </a:solidFill>
              </a:rPr>
              <a:t>i</a:t>
            </a:r>
            <a:r>
              <a:rPr lang="en-US" sz="3000" b="1" dirty="0" smtClean="0">
                <a:solidFill>
                  <a:srgbClr val="00B0F0"/>
                </a:solidFill>
              </a:rPr>
              <a:t>) It can also offer information needed to prepare job specification.</a:t>
            </a:r>
          </a:p>
          <a:p>
            <a:pPr>
              <a:buNone/>
            </a:pPr>
            <a:r>
              <a:rPr lang="en-US" sz="3000" b="1" dirty="0" smtClean="0">
                <a:solidFill>
                  <a:srgbClr val="00B0F0"/>
                </a:solidFill>
              </a:rPr>
              <a:t>	</a:t>
            </a:r>
            <a:r>
              <a:rPr lang="en-US" sz="3000" b="1" dirty="0" smtClean="0">
                <a:solidFill>
                  <a:schemeClr val="tx2"/>
                </a:solidFill>
              </a:rPr>
              <a:t> (ii) It is more useful method to analyze the jobs which are repetitive in nature.</a:t>
            </a:r>
          </a:p>
          <a:p>
            <a:pPr>
              <a:buNone/>
            </a:pPr>
            <a:r>
              <a:rPr lang="en-US" sz="3000" b="1" dirty="0" smtClean="0">
                <a:solidFill>
                  <a:srgbClr val="00B0F0"/>
                </a:solidFill>
              </a:rPr>
              <a:t>	 (iii) It also offers information related to job risks, machine and equipments required, etc., and	</a:t>
            </a:r>
          </a:p>
          <a:p>
            <a:pPr>
              <a:buNone/>
            </a:pPr>
            <a:r>
              <a:rPr lang="en-US" sz="3000" b="1" dirty="0" smtClean="0">
                <a:solidFill>
                  <a:srgbClr val="00B0F0"/>
                </a:solidFill>
              </a:rPr>
              <a:t> 	</a:t>
            </a:r>
            <a:r>
              <a:rPr lang="en-US" sz="3000" b="1" dirty="0" smtClean="0">
                <a:solidFill>
                  <a:schemeClr val="tx2"/>
                </a:solidFill>
              </a:rPr>
              <a:t>(iv) It is more reliable than other methods.</a:t>
            </a:r>
            <a:endParaRPr lang="en-US" sz="3300" b="1" dirty="0" smtClean="0">
              <a:solidFill>
                <a:schemeClr val="tx2"/>
              </a:solidFill>
            </a:endParaRPr>
          </a:p>
          <a:p>
            <a:pPr>
              <a:buNone/>
            </a:pPr>
            <a:r>
              <a:rPr lang="en-US" sz="3300" b="1" dirty="0" smtClean="0">
                <a:solidFill>
                  <a:srgbClr val="00B0F0"/>
                </a:solidFill>
              </a:rPr>
              <a:t>Demerits:</a:t>
            </a:r>
          </a:p>
          <a:p>
            <a:pPr>
              <a:buNone/>
            </a:pPr>
            <a:r>
              <a:rPr lang="en-US" sz="3300" b="1" dirty="0" smtClean="0">
                <a:solidFill>
                  <a:srgbClr val="00B0F0"/>
                </a:solidFill>
              </a:rPr>
              <a:t>	</a:t>
            </a:r>
            <a:r>
              <a:rPr lang="en-US" sz="3300" b="1" dirty="0" smtClean="0">
                <a:solidFill>
                  <a:schemeClr val="tx2"/>
                </a:solidFill>
              </a:rPr>
              <a:t> (</a:t>
            </a:r>
            <a:r>
              <a:rPr lang="en-US" sz="3300" b="1" dirty="0" err="1" smtClean="0">
                <a:solidFill>
                  <a:schemeClr val="tx2"/>
                </a:solidFill>
              </a:rPr>
              <a:t>i</a:t>
            </a:r>
            <a:r>
              <a:rPr lang="en-US" sz="3300" b="1" dirty="0" smtClean="0">
                <a:solidFill>
                  <a:schemeClr val="tx2"/>
                </a:solidFill>
              </a:rPr>
              <a:t>) It is a costly method.</a:t>
            </a:r>
          </a:p>
          <a:p>
            <a:pPr>
              <a:buNone/>
            </a:pPr>
            <a:r>
              <a:rPr lang="en-US" sz="3300" b="1" dirty="0" smtClean="0">
                <a:solidFill>
                  <a:srgbClr val="00B0F0"/>
                </a:solidFill>
              </a:rPr>
              <a:t>	 (ii) It is also a time consuming method. </a:t>
            </a:r>
          </a:p>
          <a:p>
            <a:pPr>
              <a:buNone/>
            </a:pPr>
            <a:r>
              <a:rPr lang="en-US" sz="3300" b="1" dirty="0" smtClean="0">
                <a:solidFill>
                  <a:srgbClr val="00B0F0"/>
                </a:solidFill>
              </a:rPr>
              <a:t>	</a:t>
            </a:r>
            <a:r>
              <a:rPr lang="en-US" sz="3300" b="1" dirty="0" smtClean="0">
                <a:solidFill>
                  <a:schemeClr val="tx2"/>
                </a:solidFill>
              </a:rPr>
              <a:t>(iii) All the information cannot be collected within limited period of observations.</a:t>
            </a:r>
          </a:p>
          <a:p>
            <a:pPr>
              <a:buNone/>
            </a:pPr>
            <a:r>
              <a:rPr lang="en-US" sz="3300" b="1" dirty="0" smtClean="0">
                <a:solidFill>
                  <a:srgbClr val="00B0F0"/>
                </a:solidFill>
              </a:rPr>
              <a:t>	 (iv) It is very difficult to use this method alone to analyze complex jobs.</a:t>
            </a:r>
            <a:endParaRPr lang="en-US" sz="2800" dirty="0"/>
          </a:p>
        </p:txBody>
      </p:sp>
      <p:pic>
        <p:nvPicPr>
          <p:cNvPr id="1026" name="Picture 2" descr="Observation Methods - Definition, Types, Examples, Advantages"/>
          <p:cNvPicPr>
            <a:picLocks noChangeAspect="1" noChangeArrowheads="1"/>
          </p:cNvPicPr>
          <p:nvPr/>
        </p:nvPicPr>
        <p:blipFill>
          <a:blip r:embed="rId2"/>
          <a:srcRect/>
          <a:stretch>
            <a:fillRect/>
          </a:stretch>
        </p:blipFill>
        <p:spPr bwMode="auto">
          <a:xfrm>
            <a:off x="11738610" y="2346961"/>
            <a:ext cx="6092190" cy="50292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521"/>
            <a:ext cx="9509760" cy="7653920"/>
          </a:xfrm>
          <a:prstGeom prst="rect">
            <a:avLst/>
          </a:prstGeom>
        </p:spPr>
        <p:txBody>
          <a:bodyPr wrap="square" lIns="127537" tIns="63769" rIns="127537" bIns="63769">
            <a:spAutoFit/>
          </a:bodyPr>
          <a:lstStyle/>
          <a:p>
            <a:r>
              <a:rPr lang="en-US" sz="3900" b="1" dirty="0" smtClean="0">
                <a:solidFill>
                  <a:srgbClr val="00B0F0"/>
                </a:solidFill>
              </a:rPr>
              <a:t>2. Questionnaire Method </a:t>
            </a:r>
          </a:p>
          <a:p>
            <a:r>
              <a:rPr lang="en-US" dirty="0" smtClean="0"/>
              <a:t>	Usually the procedure involves the preparation of a detailed questionnaire. It is then distributed to all employees. Concerned employees fill it on company time and return it to their supervisors for verification. The supervisor is supposed to discuss any errors in the employees' response with them if necessary. </a:t>
            </a:r>
          </a:p>
          <a:p>
            <a:r>
              <a:rPr lang="en-US" sz="5000" dirty="0" smtClean="0"/>
              <a:t>Merits: </a:t>
            </a:r>
          </a:p>
          <a:p>
            <a:pPr marL="557976" indent="-557976">
              <a:buAutoNum type="romanLcParenR"/>
            </a:pPr>
            <a:r>
              <a:rPr lang="en-US" dirty="0" smtClean="0"/>
              <a:t>This method consumes a minimum times i.e. useful when time is very limited. </a:t>
            </a:r>
          </a:p>
          <a:p>
            <a:pPr marL="557976" indent="-557976">
              <a:buAutoNum type="romanLcParenR"/>
            </a:pPr>
            <a:r>
              <a:rPr lang="en-US" dirty="0" smtClean="0"/>
              <a:t>It is relatively a less costly method.</a:t>
            </a:r>
          </a:p>
          <a:p>
            <a:pPr marL="557976" indent="-557976">
              <a:buAutoNum type="romanLcParenR"/>
            </a:pPr>
            <a:r>
              <a:rPr lang="en-US" dirty="0" smtClean="0"/>
              <a:t> Allows involvement of experts, supervisors and jobholders. </a:t>
            </a:r>
          </a:p>
          <a:p>
            <a:pPr marL="557976" indent="-557976">
              <a:buAutoNum type="romanLcParenR"/>
            </a:pPr>
            <a:r>
              <a:rPr lang="en-US" dirty="0" smtClean="0"/>
              <a:t>Accuracy is also high in this method.</a:t>
            </a:r>
          </a:p>
          <a:p>
            <a:pPr marL="557976" indent="-557976"/>
            <a:r>
              <a:rPr lang="en-US" sz="5000" dirty="0" smtClean="0"/>
              <a:t>Demerits: </a:t>
            </a:r>
          </a:p>
          <a:p>
            <a:pPr marL="557976" indent="-557976">
              <a:buAutoNum type="romanLcParenBoth"/>
            </a:pPr>
            <a:r>
              <a:rPr lang="en-US" dirty="0" smtClean="0"/>
              <a:t>Not suitable for critical type of jobs, </a:t>
            </a:r>
          </a:p>
          <a:p>
            <a:pPr marL="557976" indent="-557976">
              <a:buAutoNum type="romanLcParenBoth"/>
            </a:pPr>
            <a:r>
              <a:rPr lang="en-US" dirty="0" smtClean="0"/>
              <a:t> It can't be used independently i.e. a supplementary method is also necessary. </a:t>
            </a:r>
          </a:p>
          <a:p>
            <a:pPr marL="557976" indent="-557976">
              <a:buAutoNum type="romanLcParenBoth"/>
            </a:pPr>
            <a:r>
              <a:rPr lang="en-US" dirty="0" smtClean="0"/>
              <a:t> Employees may provide rational (not practical) information.</a:t>
            </a:r>
            <a:endParaRPr lang="en-US" dirty="0"/>
          </a:p>
        </p:txBody>
      </p:sp>
      <p:sp>
        <p:nvSpPr>
          <p:cNvPr id="25604" name="AutoShape 4" descr="Job Analysis: Definitions, Methods, Process &amp;amp; Importance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25606" name="AutoShape 6" descr="Job Analysis: Definitions, Methods, Process &amp;amp; Importance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25608" name="AutoShape 8" descr="Job Analysis: Definitions, Methods, Process &amp;amp; Importance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25610" name="AutoShape 10" descr="Job Analysis: Definitions, Methods, Process &amp;amp; Importance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8" name="Rectangle 7"/>
          <p:cNvSpPr/>
          <p:nvPr/>
        </p:nvSpPr>
        <p:spPr>
          <a:xfrm>
            <a:off x="9658350" y="223521"/>
            <a:ext cx="817245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endParaRPr lang="en-US"/>
          </a:p>
        </p:txBody>
      </p:sp>
      <p:sp>
        <p:nvSpPr>
          <p:cNvPr id="25612" name="AutoShape 12" descr="Job Analysis: Definitions, Methods, Process &amp;amp; Importance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25614" name="AutoShape 14" descr="Job Analysis: Definitions, Methods, Process &amp;amp; Importance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pic>
        <p:nvPicPr>
          <p:cNvPr id="25616" name="Picture 16" descr="Job Analysis: Definitions, Methods, Process &amp;amp; Importance of Job Analysis"/>
          <p:cNvPicPr>
            <a:picLocks noChangeAspect="1" noChangeArrowheads="1"/>
          </p:cNvPicPr>
          <p:nvPr/>
        </p:nvPicPr>
        <p:blipFill>
          <a:blip r:embed="rId2"/>
          <a:srcRect/>
          <a:stretch>
            <a:fillRect/>
          </a:stretch>
        </p:blipFill>
        <p:spPr bwMode="auto">
          <a:xfrm>
            <a:off x="9658350" y="223521"/>
            <a:ext cx="8172450" cy="50292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1" y="335281"/>
            <a:ext cx="16939260" cy="1590722"/>
          </a:xfrm>
          <a:prstGeom prst="rect">
            <a:avLst/>
          </a:prstGeom>
        </p:spPr>
        <p:txBody>
          <a:bodyPr wrap="square" lIns="127537" tIns="63769" rIns="127537" bIns="63769">
            <a:spAutoFit/>
          </a:bodyPr>
          <a:lstStyle/>
          <a:p>
            <a:r>
              <a:rPr lang="en-US" sz="3900" b="1" dirty="0" smtClean="0"/>
              <a:t>3. Interview Method</a:t>
            </a:r>
          </a:p>
          <a:p>
            <a:r>
              <a:rPr lang="en-US" dirty="0" smtClean="0"/>
              <a:t>	</a:t>
            </a:r>
            <a:r>
              <a:rPr lang="en-US" sz="2800" dirty="0" smtClean="0">
                <a:solidFill>
                  <a:srgbClr val="002060"/>
                </a:solidFill>
              </a:rPr>
              <a:t>Face-to-face interview of individual or group is conducted at the work site to collect information for job analysis. Supervisors are also interviewed. A checklist of questions is used for interview purposes.</a:t>
            </a:r>
            <a:endParaRPr lang="en-US" dirty="0">
              <a:solidFill>
                <a:srgbClr val="002060"/>
              </a:solidFill>
            </a:endParaRPr>
          </a:p>
        </p:txBody>
      </p:sp>
      <p:sp>
        <p:nvSpPr>
          <p:cNvPr id="4" name="Rectangle 3"/>
          <p:cNvSpPr/>
          <p:nvPr/>
        </p:nvSpPr>
        <p:spPr>
          <a:xfrm>
            <a:off x="0" y="3133298"/>
            <a:ext cx="8915401" cy="4437655"/>
          </a:xfrm>
          <a:prstGeom prst="rect">
            <a:avLst/>
          </a:prstGeom>
        </p:spPr>
        <p:txBody>
          <a:bodyPr wrap="square" lIns="127537" tIns="63769" rIns="127537" bIns="63769">
            <a:spAutoFit/>
          </a:bodyPr>
          <a:lstStyle/>
          <a:p>
            <a:r>
              <a:rPr lang="en-US" sz="3900" b="1" dirty="0" smtClean="0"/>
              <a:t>Merits</a:t>
            </a:r>
            <a:r>
              <a:rPr lang="en-US" sz="3900" b="1" dirty="0" smtClean="0">
                <a:solidFill>
                  <a:srgbClr val="002060"/>
                </a:solidFill>
              </a:rPr>
              <a:t>: </a:t>
            </a:r>
            <a:r>
              <a:rPr lang="en-US" sz="2800" dirty="0" smtClean="0">
                <a:solidFill>
                  <a:srgbClr val="002060"/>
                </a:solidFill>
              </a:rPr>
              <a:t>(</a:t>
            </a:r>
            <a:r>
              <a:rPr lang="en-US" sz="2800" dirty="0" err="1" smtClean="0">
                <a:solidFill>
                  <a:srgbClr val="002060"/>
                </a:solidFill>
              </a:rPr>
              <a:t>i</a:t>
            </a:r>
            <a:r>
              <a:rPr lang="en-US" sz="2800" dirty="0" smtClean="0">
                <a:solidFill>
                  <a:srgbClr val="002060"/>
                </a:solidFill>
              </a:rPr>
              <a:t>) It is one of the most used and trusted method.</a:t>
            </a:r>
          </a:p>
          <a:p>
            <a:r>
              <a:rPr lang="en-US" sz="2800" dirty="0" smtClean="0">
                <a:solidFill>
                  <a:srgbClr val="002060"/>
                </a:solidFill>
              </a:rPr>
              <a:t> (ii) It offers two-way or face-to-face communication. </a:t>
            </a:r>
          </a:p>
          <a:p>
            <a:r>
              <a:rPr lang="en-US" sz="2800" dirty="0" smtClean="0">
                <a:solidFill>
                  <a:srgbClr val="002060"/>
                </a:solidFill>
              </a:rPr>
              <a:t>(iii) Psychological aspect of the job can also be obtained. </a:t>
            </a:r>
          </a:p>
          <a:p>
            <a:r>
              <a:rPr lang="en-US" sz="3900" b="1" dirty="0" smtClean="0"/>
              <a:t>Demerits</a:t>
            </a:r>
            <a:r>
              <a:rPr lang="en-US" sz="4500" b="1" dirty="0" smtClean="0"/>
              <a:t>: </a:t>
            </a:r>
            <a:r>
              <a:rPr lang="en-US" sz="2800" dirty="0" smtClean="0">
                <a:solidFill>
                  <a:srgbClr val="002060"/>
                </a:solidFill>
              </a:rPr>
              <a:t>(</a:t>
            </a:r>
            <a:r>
              <a:rPr lang="en-US" sz="2800" dirty="0" err="1" smtClean="0">
                <a:solidFill>
                  <a:srgbClr val="002060"/>
                </a:solidFill>
              </a:rPr>
              <a:t>i</a:t>
            </a:r>
            <a:r>
              <a:rPr lang="en-US" sz="2800" dirty="0" smtClean="0">
                <a:solidFill>
                  <a:srgbClr val="002060"/>
                </a:solidFill>
              </a:rPr>
              <a:t>) It is time consuming. </a:t>
            </a:r>
          </a:p>
          <a:p>
            <a:r>
              <a:rPr lang="en-US" sz="2800" dirty="0" smtClean="0">
                <a:solidFill>
                  <a:srgbClr val="002060"/>
                </a:solidFill>
              </a:rPr>
              <a:t>(ii) It is a costly method because it demands trend experts and more time. </a:t>
            </a:r>
          </a:p>
          <a:p>
            <a:r>
              <a:rPr lang="en-US" sz="2800" dirty="0" smtClean="0">
                <a:solidFill>
                  <a:srgbClr val="002060"/>
                </a:solidFill>
              </a:rPr>
              <a:t>(iii) This method is highly dependent upon employees (to avoid errors use of other method is suggested).</a:t>
            </a:r>
            <a:endParaRPr lang="en-US" sz="2800" dirty="0">
              <a:solidFill>
                <a:srgbClr val="002060"/>
              </a:solidFill>
            </a:endParaRPr>
          </a:p>
        </p:txBody>
      </p:sp>
      <p:sp>
        <p:nvSpPr>
          <p:cNvPr id="5" name="Rectangle 4"/>
          <p:cNvSpPr/>
          <p:nvPr/>
        </p:nvSpPr>
        <p:spPr>
          <a:xfrm>
            <a:off x="9955530" y="3688080"/>
            <a:ext cx="7578090" cy="52527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endParaRPr lang="en-US"/>
          </a:p>
        </p:txBody>
      </p:sp>
      <p:pic>
        <p:nvPicPr>
          <p:cNvPr id="1026" name="Picture 2" descr="How to Best Answer the 19 Most Common Interview Questions"/>
          <p:cNvPicPr>
            <a:picLocks noChangeAspect="1" noChangeArrowheads="1"/>
          </p:cNvPicPr>
          <p:nvPr/>
        </p:nvPicPr>
        <p:blipFill>
          <a:blip r:embed="rId2"/>
          <a:srcRect/>
          <a:stretch>
            <a:fillRect/>
          </a:stretch>
        </p:blipFill>
        <p:spPr bwMode="auto">
          <a:xfrm>
            <a:off x="9806941" y="3688082"/>
            <a:ext cx="7689533" cy="525271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contents</a:t>
            </a:r>
            <a:endParaRPr lang="en-US" dirty="0"/>
          </a:p>
        </p:txBody>
      </p:sp>
      <p:sp>
        <p:nvSpPr>
          <p:cNvPr id="3" name="Content Placeholder 2"/>
          <p:cNvSpPr>
            <a:spLocks noGrp="1"/>
          </p:cNvSpPr>
          <p:nvPr>
            <p:ph idx="1"/>
          </p:nvPr>
        </p:nvSpPr>
        <p:spPr>
          <a:ln>
            <a:solidFill>
              <a:schemeClr val="tx2"/>
            </a:solidFill>
          </a:ln>
        </p:spPr>
        <p:txBody>
          <a:bodyPr>
            <a:normAutofit fontScale="92500" lnSpcReduction="10000"/>
          </a:bodyPr>
          <a:lstStyle/>
          <a:p>
            <a:pPr>
              <a:buNone/>
            </a:pPr>
            <a:r>
              <a:rPr lang="en-US" dirty="0" smtClean="0"/>
              <a:t>						10 hours</a:t>
            </a:r>
          </a:p>
          <a:p>
            <a:pPr>
              <a:buNone/>
            </a:pPr>
            <a:r>
              <a:rPr lang="en-US" dirty="0" smtClean="0"/>
              <a:t>		Job requirements- the role and importance of jobs: Relationship of job requirements to functions; Job analysis and Job design - concepts. methods and outcomes: Human resources planning importance. purpose and major elements of HR planning: HR inventory: Replacement and succession planning: Recruiting from within and outside the organization; Recruitment of protected classes; Electronic recruitment: Selection process: Matching people and jobs; Sources of information about job candidates: Employment interview, Employment tests: Reaching a selection decision: Issues of gender in recruitment and selection; Induction. and placement.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770" y="558801"/>
            <a:ext cx="17087850" cy="1929276"/>
          </a:xfrm>
          <a:prstGeom prst="rect">
            <a:avLst/>
          </a:prstGeom>
        </p:spPr>
        <p:txBody>
          <a:bodyPr wrap="square" lIns="127537" tIns="63769" rIns="127537" bIns="63769">
            <a:spAutoFit/>
          </a:bodyPr>
          <a:lstStyle/>
          <a:p>
            <a:r>
              <a:rPr lang="en-US" sz="3300" b="1" dirty="0" smtClean="0"/>
              <a:t>4. Checklist method </a:t>
            </a:r>
          </a:p>
          <a:p>
            <a:r>
              <a:rPr lang="en-US" dirty="0" smtClean="0"/>
              <a:t>	</a:t>
            </a:r>
            <a:r>
              <a:rPr lang="en-US" sz="2800" dirty="0" smtClean="0">
                <a:solidFill>
                  <a:srgbClr val="002060"/>
                </a:solidFill>
              </a:rPr>
              <a:t>A checklist is a list of statements that describe the characteristics and performance of employees on the job. The rater checks to indicate if the </a:t>
            </a:r>
            <a:r>
              <a:rPr lang="en-US" sz="2800" dirty="0" err="1" smtClean="0">
                <a:solidFill>
                  <a:srgbClr val="002060"/>
                </a:solidFill>
              </a:rPr>
              <a:t>behaviour</a:t>
            </a:r>
            <a:r>
              <a:rPr lang="en-US" sz="2800" dirty="0" smtClean="0">
                <a:solidFill>
                  <a:srgbClr val="002060"/>
                </a:solidFill>
              </a:rPr>
              <a:t> of an employee is positive or negative to each statement. The performance of an employee is rated on the basis of number of positive checks.</a:t>
            </a:r>
            <a:endParaRPr lang="en-US" sz="2800" dirty="0">
              <a:solidFill>
                <a:srgbClr val="002060"/>
              </a:solidFill>
            </a:endParaRPr>
          </a:p>
        </p:txBody>
      </p:sp>
      <p:sp>
        <p:nvSpPr>
          <p:cNvPr id="3" name="Rectangle 2"/>
          <p:cNvSpPr/>
          <p:nvPr/>
        </p:nvSpPr>
        <p:spPr>
          <a:xfrm>
            <a:off x="1" y="3017522"/>
            <a:ext cx="11292840" cy="4668488"/>
          </a:xfrm>
          <a:prstGeom prst="rect">
            <a:avLst/>
          </a:prstGeom>
        </p:spPr>
        <p:txBody>
          <a:bodyPr wrap="square" lIns="127537" tIns="63769" rIns="127537" bIns="63769">
            <a:spAutoFit/>
          </a:bodyPr>
          <a:lstStyle/>
          <a:p>
            <a:r>
              <a:rPr lang="en-US" sz="3300" b="1" dirty="0" smtClean="0"/>
              <a:t>Merits:</a:t>
            </a:r>
          </a:p>
          <a:p>
            <a:r>
              <a:rPr lang="en-US" sz="3300" b="1" dirty="0" smtClean="0"/>
              <a:t> </a:t>
            </a:r>
            <a:r>
              <a:rPr lang="en-US" sz="2800" dirty="0" smtClean="0">
                <a:solidFill>
                  <a:srgbClr val="002060"/>
                </a:solidFill>
              </a:rPr>
              <a:t>(</a:t>
            </a:r>
            <a:r>
              <a:rPr lang="en-US" sz="2800" dirty="0" err="1" smtClean="0">
                <a:solidFill>
                  <a:srgbClr val="002060"/>
                </a:solidFill>
              </a:rPr>
              <a:t>i</a:t>
            </a:r>
            <a:r>
              <a:rPr lang="en-US" sz="2800" dirty="0" smtClean="0">
                <a:solidFill>
                  <a:srgbClr val="002060"/>
                </a:solidFill>
              </a:rPr>
              <a:t>) Very helpful method for big organizations (which have a large number of people in a single job). </a:t>
            </a:r>
          </a:p>
          <a:p>
            <a:r>
              <a:rPr lang="en-US" sz="2800" dirty="0" smtClean="0">
                <a:solidFill>
                  <a:srgbClr val="002060"/>
                </a:solidFill>
              </a:rPr>
              <a:t>(ii) Collection of information demands less time. </a:t>
            </a:r>
          </a:p>
          <a:p>
            <a:r>
              <a:rPr lang="en-US" sz="2800" dirty="0" smtClean="0">
                <a:solidFill>
                  <a:srgbClr val="002060"/>
                </a:solidFill>
              </a:rPr>
              <a:t>(iii) It is more accurate (because it collects information from multi-party). </a:t>
            </a:r>
          </a:p>
          <a:p>
            <a:r>
              <a:rPr lang="en-US" sz="2800" dirty="0" smtClean="0">
                <a:solidFill>
                  <a:srgbClr val="002060"/>
                </a:solidFill>
              </a:rPr>
              <a:t>(iv) Less burden to the employees than other methods.</a:t>
            </a:r>
          </a:p>
          <a:p>
            <a:r>
              <a:rPr lang="en-US" sz="3300" b="1" dirty="0" smtClean="0"/>
              <a:t>Demerits: </a:t>
            </a:r>
          </a:p>
          <a:p>
            <a:pPr marL="557976" indent="-557976">
              <a:buAutoNum type="romanLcParenBoth"/>
            </a:pPr>
            <a:r>
              <a:rPr lang="en-US" sz="2800" dirty="0" smtClean="0">
                <a:solidFill>
                  <a:srgbClr val="002060"/>
                </a:solidFill>
              </a:rPr>
              <a:t>Preparation of checklist is costly and time consuming process.</a:t>
            </a:r>
          </a:p>
          <a:p>
            <a:pPr marL="557976" indent="-557976">
              <a:buAutoNum type="romanLcParenBoth"/>
            </a:pPr>
            <a:r>
              <a:rPr lang="en-US" sz="2800" dirty="0" smtClean="0">
                <a:solidFill>
                  <a:srgbClr val="002060"/>
                </a:solidFill>
              </a:rPr>
              <a:t> (ii) Not suitable for small organizations with few number of employees.</a:t>
            </a:r>
          </a:p>
          <a:p>
            <a:pPr marL="557976" indent="-557976">
              <a:buAutoNum type="romanLcParenBoth"/>
            </a:pPr>
            <a:r>
              <a:rPr lang="en-US" sz="2800" dirty="0" smtClean="0">
                <a:solidFill>
                  <a:srgbClr val="002060"/>
                </a:solidFill>
              </a:rPr>
              <a:t> (iii) Difficult to reconcile the information when they contradict.</a:t>
            </a:r>
            <a:endParaRPr lang="en-US" sz="2800" dirty="0">
              <a:solidFill>
                <a:srgbClr val="002060"/>
              </a:solidFill>
            </a:endParaRPr>
          </a:p>
        </p:txBody>
      </p:sp>
      <p:sp>
        <p:nvSpPr>
          <p:cNvPr id="4" name="Rectangle 3"/>
          <p:cNvSpPr/>
          <p:nvPr/>
        </p:nvSpPr>
        <p:spPr>
          <a:xfrm>
            <a:off x="12035791" y="3911601"/>
            <a:ext cx="5795010" cy="45821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endParaRPr lang="en-US"/>
          </a:p>
        </p:txBody>
      </p:sp>
      <p:pic>
        <p:nvPicPr>
          <p:cNvPr id="28674" name="Picture 2" descr="The Advantages &amp;amp; Disadvantages of the Basic Checklist Method in Performance  Appraisals"/>
          <p:cNvPicPr>
            <a:picLocks noChangeAspect="1" noChangeArrowheads="1"/>
          </p:cNvPicPr>
          <p:nvPr/>
        </p:nvPicPr>
        <p:blipFill>
          <a:blip r:embed="rId2"/>
          <a:srcRect/>
          <a:stretch>
            <a:fillRect/>
          </a:stretch>
        </p:blipFill>
        <p:spPr bwMode="auto">
          <a:xfrm>
            <a:off x="12035791" y="4023361"/>
            <a:ext cx="5795010" cy="458216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771" y="447042"/>
            <a:ext cx="17385030" cy="1498389"/>
          </a:xfrm>
          <a:prstGeom prst="rect">
            <a:avLst/>
          </a:prstGeom>
        </p:spPr>
        <p:txBody>
          <a:bodyPr wrap="square" lIns="127537" tIns="63769" rIns="127537" bIns="63769">
            <a:spAutoFit/>
          </a:bodyPr>
          <a:lstStyle/>
          <a:p>
            <a:r>
              <a:rPr lang="en-US" sz="3300" b="1" dirty="0" smtClean="0"/>
              <a:t>5. Diary Method </a:t>
            </a:r>
            <a:r>
              <a:rPr lang="en-US" dirty="0" smtClean="0"/>
              <a:t>	</a:t>
            </a:r>
          </a:p>
          <a:p>
            <a:r>
              <a:rPr lang="en-US" dirty="0" smtClean="0"/>
              <a:t>	</a:t>
            </a:r>
            <a:r>
              <a:rPr lang="en-US" sz="2800" dirty="0" smtClean="0">
                <a:solidFill>
                  <a:srgbClr val="002060"/>
                </a:solidFill>
              </a:rPr>
              <a:t>Employees record their daily activities in a diary. Comprehensive information is obtained about the job from entries made in the diary for the entire job cycle.</a:t>
            </a:r>
            <a:endParaRPr lang="en-US" sz="2800" dirty="0">
              <a:solidFill>
                <a:srgbClr val="002060"/>
              </a:solidFill>
            </a:endParaRPr>
          </a:p>
        </p:txBody>
      </p:sp>
      <p:sp>
        <p:nvSpPr>
          <p:cNvPr id="3" name="Rectangle 2"/>
          <p:cNvSpPr/>
          <p:nvPr/>
        </p:nvSpPr>
        <p:spPr>
          <a:xfrm>
            <a:off x="0" y="2458721"/>
            <a:ext cx="8321040" cy="5114764"/>
          </a:xfrm>
          <a:prstGeom prst="rect">
            <a:avLst/>
          </a:prstGeom>
        </p:spPr>
        <p:txBody>
          <a:bodyPr wrap="square" lIns="127537" tIns="63769" rIns="127537" bIns="63769">
            <a:spAutoFit/>
          </a:bodyPr>
          <a:lstStyle/>
          <a:p>
            <a:r>
              <a:rPr lang="en-US" sz="3300" b="1" dirty="0" smtClean="0">
                <a:solidFill>
                  <a:srgbClr val="002060"/>
                </a:solidFill>
              </a:rPr>
              <a:t>Merits</a:t>
            </a:r>
            <a:r>
              <a:rPr lang="en-US" sz="3900" b="1" dirty="0" smtClean="0">
                <a:solidFill>
                  <a:srgbClr val="002060"/>
                </a:solidFill>
              </a:rPr>
              <a:t>: </a:t>
            </a:r>
            <a:r>
              <a:rPr lang="en-US" sz="2800" dirty="0" smtClean="0"/>
              <a:t>(</a:t>
            </a:r>
            <a:r>
              <a:rPr lang="en-US" sz="2800" dirty="0" err="1" smtClean="0"/>
              <a:t>i</a:t>
            </a:r>
            <a:r>
              <a:rPr lang="en-US" sz="2800" dirty="0" smtClean="0"/>
              <a:t>) Offers comprehensive information </a:t>
            </a:r>
          </a:p>
          <a:p>
            <a:r>
              <a:rPr lang="en-US" sz="2800" dirty="0" smtClean="0"/>
              <a:t>(ii) It is one of the most accurate method. </a:t>
            </a:r>
          </a:p>
          <a:p>
            <a:r>
              <a:rPr lang="en-US" sz="2800" dirty="0" smtClean="0"/>
              <a:t>(iii) Less costly than most of the other methods. </a:t>
            </a:r>
          </a:p>
          <a:p>
            <a:r>
              <a:rPr lang="en-US" sz="2800" dirty="0" smtClean="0"/>
              <a:t>(iv) Reduces the weaknesses of memory recall and write approach.</a:t>
            </a:r>
          </a:p>
          <a:p>
            <a:r>
              <a:rPr lang="en-US" sz="3300" b="1" dirty="0" smtClean="0">
                <a:solidFill>
                  <a:srgbClr val="002060"/>
                </a:solidFill>
              </a:rPr>
              <a:t>Demerits: </a:t>
            </a:r>
            <a:r>
              <a:rPr lang="en-US" sz="2800" dirty="0" smtClean="0"/>
              <a:t>(</a:t>
            </a:r>
            <a:r>
              <a:rPr lang="en-US" sz="2800" dirty="0" err="1" smtClean="0"/>
              <a:t>i</a:t>
            </a:r>
            <a:r>
              <a:rPr lang="en-US" sz="2800" dirty="0" smtClean="0"/>
              <a:t>) Extra burden to the employees throughout the year. </a:t>
            </a:r>
          </a:p>
          <a:p>
            <a:r>
              <a:rPr lang="en-US" sz="2800" dirty="0" smtClean="0"/>
              <a:t>(ii) Workers biasness may harm this method. </a:t>
            </a:r>
          </a:p>
          <a:p>
            <a:r>
              <a:rPr lang="en-US" sz="2800" dirty="0" smtClean="0"/>
              <a:t>(iii) More time consuming</a:t>
            </a:r>
          </a:p>
          <a:p>
            <a:r>
              <a:rPr lang="en-US" sz="2800" dirty="0" smtClean="0"/>
              <a:t> (iv) Easy to collect but difficult to compile the information.</a:t>
            </a:r>
            <a:endParaRPr lang="en-US" sz="2800" dirty="0"/>
          </a:p>
        </p:txBody>
      </p:sp>
      <p:pic>
        <p:nvPicPr>
          <p:cNvPr id="29698" name="Picture 2" descr="Save For Later – Firefox UX"/>
          <p:cNvPicPr>
            <a:picLocks noChangeAspect="1" noChangeArrowheads="1"/>
          </p:cNvPicPr>
          <p:nvPr/>
        </p:nvPicPr>
        <p:blipFill>
          <a:blip r:embed="rId2"/>
          <a:srcRect/>
          <a:stretch>
            <a:fillRect/>
          </a:stretch>
        </p:blipFill>
        <p:spPr bwMode="auto">
          <a:xfrm>
            <a:off x="9509760" y="2235200"/>
            <a:ext cx="7429500" cy="5699760"/>
          </a:xfrm>
          <a:prstGeom prst="rect">
            <a:avLst/>
          </a:prstGeom>
          <a:noFill/>
        </p:spPr>
      </p:pic>
      <p:sp>
        <p:nvSpPr>
          <p:cNvPr id="6" name="Rectangle 5"/>
          <p:cNvSpPr/>
          <p:nvPr/>
        </p:nvSpPr>
        <p:spPr>
          <a:xfrm>
            <a:off x="9658351" y="8605521"/>
            <a:ext cx="7726680" cy="894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r>
              <a:rPr lang="en-US" sz="3300" b="1" dirty="0" smtClean="0"/>
              <a:t>Daily Dairy Method</a:t>
            </a:r>
          </a:p>
          <a:p>
            <a:pPr algn="ct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521"/>
            <a:ext cx="17830800" cy="1929276"/>
          </a:xfrm>
          <a:prstGeom prst="rect">
            <a:avLst/>
          </a:prstGeom>
        </p:spPr>
        <p:txBody>
          <a:bodyPr wrap="square" lIns="127537" tIns="63769" rIns="127537" bIns="63769">
            <a:spAutoFit/>
          </a:bodyPr>
          <a:lstStyle/>
          <a:p>
            <a:r>
              <a:rPr lang="en-US" sz="3300" dirty="0" smtClean="0"/>
              <a:t>6. Technical Conference Method :</a:t>
            </a:r>
          </a:p>
          <a:p>
            <a:r>
              <a:rPr lang="en-US" dirty="0" smtClean="0"/>
              <a:t>	</a:t>
            </a:r>
            <a:r>
              <a:rPr lang="en-US" sz="2800" dirty="0" smtClean="0"/>
              <a:t>The technical conference method uses supervisors with extensive knowledge of the job, frequently called subject matter experts. Here, specific job characteristics are obtained from the experts. Although a good data-gathering method, it often overlooks the incumbent workers' perceptions about what they do on their job.</a:t>
            </a:r>
            <a:endParaRPr lang="en-US" dirty="0"/>
          </a:p>
        </p:txBody>
      </p:sp>
      <p:sp>
        <p:nvSpPr>
          <p:cNvPr id="3" name="Rectangle 2"/>
          <p:cNvSpPr/>
          <p:nvPr/>
        </p:nvSpPr>
        <p:spPr>
          <a:xfrm>
            <a:off x="1" y="2682242"/>
            <a:ext cx="7726680" cy="5207097"/>
          </a:xfrm>
          <a:prstGeom prst="rect">
            <a:avLst/>
          </a:prstGeom>
        </p:spPr>
        <p:txBody>
          <a:bodyPr wrap="square" lIns="127537" tIns="63769" rIns="127537" bIns="63769">
            <a:spAutoFit/>
          </a:bodyPr>
          <a:lstStyle/>
          <a:p>
            <a:r>
              <a:rPr lang="en-US" sz="3900" dirty="0" smtClean="0">
                <a:solidFill>
                  <a:srgbClr val="002060"/>
                </a:solidFill>
              </a:rPr>
              <a:t>Merits: </a:t>
            </a:r>
            <a:endParaRPr lang="en-US" dirty="0" smtClean="0"/>
          </a:p>
          <a:p>
            <a:pPr marL="557976" indent="-557976">
              <a:buAutoNum type="romanLcParenR"/>
            </a:pPr>
            <a:r>
              <a:rPr lang="en-US" sz="2800" dirty="0" smtClean="0"/>
              <a:t>Helps to collect different and overall viewpoints of a job </a:t>
            </a:r>
          </a:p>
          <a:p>
            <a:pPr marL="557976" indent="-557976">
              <a:buAutoNum type="romanLcParenR"/>
            </a:pPr>
            <a:r>
              <a:rPr lang="en-US" sz="2800" dirty="0" smtClean="0"/>
              <a:t> Offers more accurate information</a:t>
            </a:r>
          </a:p>
          <a:p>
            <a:pPr marL="557976" indent="-557976">
              <a:buAutoNum type="romanLcParenR"/>
            </a:pPr>
            <a:r>
              <a:rPr lang="en-US" sz="2800" dirty="0" smtClean="0"/>
              <a:t> Useful method for critical jobs (where we do not have past information about a particular job)</a:t>
            </a:r>
          </a:p>
          <a:p>
            <a:pPr marL="557976" indent="-557976"/>
            <a:r>
              <a:rPr lang="en-US" sz="3900" dirty="0" smtClean="0">
                <a:solidFill>
                  <a:srgbClr val="002060"/>
                </a:solidFill>
              </a:rPr>
              <a:t>Demerits</a:t>
            </a:r>
            <a:r>
              <a:rPr lang="en-US" sz="2800" dirty="0" smtClean="0"/>
              <a:t>: </a:t>
            </a:r>
          </a:p>
          <a:p>
            <a:pPr marL="557976" indent="-557976">
              <a:buAutoNum type="romanLcParenBoth"/>
            </a:pPr>
            <a:r>
              <a:rPr lang="en-US" sz="2800" dirty="0" smtClean="0"/>
              <a:t>It is expensive and time consuming method. </a:t>
            </a:r>
          </a:p>
          <a:p>
            <a:pPr marL="557976" indent="-557976">
              <a:buAutoNum type="romanLcParenBoth"/>
            </a:pPr>
            <a:r>
              <a:rPr lang="en-US" sz="2800" dirty="0" smtClean="0"/>
              <a:t> Not suitable for simple category jobs. </a:t>
            </a:r>
          </a:p>
          <a:p>
            <a:pPr marL="557976" indent="-557976">
              <a:buAutoNum type="romanLcParenBoth"/>
            </a:pPr>
            <a:r>
              <a:rPr lang="en-US" dirty="0" smtClean="0"/>
              <a:t> It does not involve the jobholders</a:t>
            </a:r>
            <a:r>
              <a:rPr lang="en-US" sz="2800" dirty="0" smtClean="0"/>
              <a:t>.</a:t>
            </a:r>
            <a:endParaRPr lang="en-US" sz="2800" dirty="0"/>
          </a:p>
        </p:txBody>
      </p:sp>
      <p:sp>
        <p:nvSpPr>
          <p:cNvPr id="30722" name="AutoShape 2" descr="Technical conference method — Steemit"/>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24" name="AutoShape 4" descr="Technical conference method — Steemit"/>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26" name="AutoShape 6" descr="Technical conference method — Steemit"/>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28" name="AutoShape 8" descr="Technical Conference Methods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30" name="AutoShape 10" descr="Technical Conference Methods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32" name="AutoShape 12" descr="Technical Conference Methods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34" name="AutoShape 14" descr="Technical Conference Methods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36" name="AutoShape 16" descr="Technical Conference Methods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38" name="AutoShape 18" descr="Technical Conference Methods of Job Analysi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30740" name="AutoShape 20" descr="Technical conference method — Steemit"/>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pic>
        <p:nvPicPr>
          <p:cNvPr id="30742" name="Picture 22" descr="What Is Job Analysis? Components, Process, Methods, Uses"/>
          <p:cNvPicPr>
            <a:picLocks noChangeAspect="1" noChangeArrowheads="1"/>
          </p:cNvPicPr>
          <p:nvPr/>
        </p:nvPicPr>
        <p:blipFill>
          <a:blip r:embed="rId2"/>
          <a:srcRect/>
          <a:stretch>
            <a:fillRect/>
          </a:stretch>
        </p:blipFill>
        <p:spPr bwMode="auto">
          <a:xfrm>
            <a:off x="10104120" y="3129281"/>
            <a:ext cx="6537960" cy="5140960"/>
          </a:xfrm>
          <a:prstGeom prst="rect">
            <a:avLst/>
          </a:prstGeom>
          <a:noFill/>
        </p:spPr>
      </p:pic>
      <p:sp>
        <p:nvSpPr>
          <p:cNvPr id="17" name="Rectangle 16"/>
          <p:cNvSpPr/>
          <p:nvPr/>
        </p:nvSpPr>
        <p:spPr>
          <a:xfrm>
            <a:off x="9658350" y="8940801"/>
            <a:ext cx="757809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r>
              <a:rPr lang="en-US" dirty="0" smtClean="0"/>
              <a:t>Technical conference Method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Job analysis-ppt"/>
          <p:cNvPicPr>
            <a:picLocks noChangeAspect="1" noChangeArrowheads="1"/>
          </p:cNvPicPr>
          <p:nvPr/>
        </p:nvPicPr>
        <p:blipFill>
          <a:blip r:embed="rId2"/>
          <a:srcRect/>
          <a:stretch>
            <a:fillRect/>
          </a:stretch>
        </p:blipFill>
        <p:spPr bwMode="auto">
          <a:xfrm>
            <a:off x="3" y="1"/>
            <a:ext cx="17830800" cy="10058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1305106"/>
            <a:ext cx="17830800" cy="6499758"/>
          </a:xfrm>
          <a:prstGeom prst="rect">
            <a:avLst/>
          </a:prstGeom>
        </p:spPr>
        <p:txBody>
          <a:bodyPr wrap="square" lIns="127537" tIns="63769" rIns="127537" bIns="63769">
            <a:spAutoFit/>
          </a:bodyPr>
          <a:lstStyle/>
          <a:p>
            <a:r>
              <a:rPr lang="en-US" sz="2800" b="1" dirty="0" smtClean="0"/>
              <a:t> </a:t>
            </a:r>
            <a:r>
              <a:rPr lang="en-US" sz="5000" b="1" dirty="0" smtClean="0"/>
              <a:t>1. Job Description  </a:t>
            </a:r>
            <a:endParaRPr lang="en-US" sz="2800" b="1" dirty="0" smtClean="0"/>
          </a:p>
          <a:p>
            <a:r>
              <a:rPr lang="en-US" dirty="0" smtClean="0"/>
              <a:t>	</a:t>
            </a:r>
            <a:r>
              <a:rPr lang="en-US" dirty="0" smtClean="0">
                <a:solidFill>
                  <a:srgbClr val="002060"/>
                </a:solidFill>
                <a:latin typeface="Arial Rounded MT Bold" pitchFamily="34" charset="0"/>
              </a:rPr>
              <a:t>It is an overall written summary of task requirements. It is a profile of the job. It states what the job entails.</a:t>
            </a:r>
          </a:p>
          <a:p>
            <a:r>
              <a:rPr lang="en-US" dirty="0" smtClean="0">
                <a:solidFill>
                  <a:srgbClr val="002060"/>
                </a:solidFill>
                <a:latin typeface="Arial Rounded MT Bold" pitchFamily="34" charset="0"/>
              </a:rPr>
              <a:t>	It is an outcome of job analysis. It is a written statement of what the jobholder does </a:t>
            </a:r>
            <a:r>
              <a:rPr lang="en-US" dirty="0" smtClean="0">
                <a:latin typeface="Arial Rounded MT Bold" pitchFamily="34" charset="0"/>
              </a:rPr>
              <a:t>. </a:t>
            </a:r>
          </a:p>
          <a:p>
            <a:endParaRPr lang="en-US" dirty="0" smtClean="0">
              <a:latin typeface="Arial Rounded MT Bold" pitchFamily="34" charset="0"/>
            </a:endParaRPr>
          </a:p>
          <a:p>
            <a:r>
              <a:rPr lang="en-US" dirty="0" smtClean="0"/>
              <a:t>Job description contains the following information: </a:t>
            </a:r>
          </a:p>
          <a:p>
            <a:r>
              <a:rPr lang="en-US" dirty="0" smtClean="0"/>
              <a:t>	</a:t>
            </a:r>
            <a:r>
              <a:rPr lang="en-US" sz="2800" dirty="0" err="1" smtClean="0"/>
              <a:t>i</a:t>
            </a:r>
            <a:r>
              <a:rPr lang="en-US" sz="2800" dirty="0" smtClean="0"/>
              <a:t>) </a:t>
            </a:r>
            <a:r>
              <a:rPr lang="en-US" sz="3300" dirty="0" smtClean="0">
                <a:solidFill>
                  <a:srgbClr val="002060"/>
                </a:solidFill>
              </a:rPr>
              <a:t>Title of the job, level of the job: </a:t>
            </a:r>
            <a:r>
              <a:rPr lang="en-US" sz="2800" dirty="0" smtClean="0"/>
              <a:t>This identifies the job.</a:t>
            </a:r>
          </a:p>
          <a:p>
            <a:r>
              <a:rPr lang="en-US" sz="2800" dirty="0" smtClean="0"/>
              <a:t>	ii) </a:t>
            </a:r>
            <a:r>
              <a:rPr lang="en-US" sz="3300" dirty="0" smtClean="0"/>
              <a:t>Location of the job: </a:t>
            </a:r>
            <a:r>
              <a:rPr lang="en-US" sz="2800" dirty="0" smtClean="0"/>
              <a:t>Department, physical location. </a:t>
            </a:r>
          </a:p>
          <a:p>
            <a:r>
              <a:rPr lang="en-US" sz="2800" dirty="0" smtClean="0"/>
              <a:t>	iii) </a:t>
            </a:r>
            <a:r>
              <a:rPr lang="en-US" sz="3300" dirty="0" smtClean="0">
                <a:solidFill>
                  <a:srgbClr val="002060"/>
                </a:solidFill>
              </a:rPr>
              <a:t>Relationships: </a:t>
            </a:r>
            <a:r>
              <a:rPr lang="en-US" sz="2800" dirty="0" smtClean="0"/>
              <a:t>Responsible to and responsible for.</a:t>
            </a:r>
          </a:p>
          <a:p>
            <a:r>
              <a:rPr lang="en-US" sz="2800" dirty="0" smtClean="0"/>
              <a:t>	iv) </a:t>
            </a:r>
            <a:r>
              <a:rPr lang="en-US" sz="3300" dirty="0" smtClean="0"/>
              <a:t>Job Summary: </a:t>
            </a:r>
            <a:r>
              <a:rPr lang="en-US" sz="2800" dirty="0" smtClean="0"/>
              <a:t>Describes general nature of the job.</a:t>
            </a:r>
          </a:p>
          <a:p>
            <a:r>
              <a:rPr lang="en-US" sz="2800" dirty="0" smtClean="0"/>
              <a:t>	 v) </a:t>
            </a:r>
            <a:r>
              <a:rPr lang="en-US" sz="3300" dirty="0" smtClean="0">
                <a:solidFill>
                  <a:srgbClr val="002060"/>
                </a:solidFill>
              </a:rPr>
              <a:t>Duties and responsibilities: </a:t>
            </a:r>
            <a:r>
              <a:rPr lang="en-US" sz="2800" dirty="0" smtClean="0"/>
              <a:t>What the employee does.</a:t>
            </a:r>
          </a:p>
          <a:p>
            <a:r>
              <a:rPr lang="en-US" sz="2800" dirty="0" smtClean="0"/>
              <a:t>	vi) </a:t>
            </a:r>
            <a:r>
              <a:rPr lang="en-US" sz="3300" dirty="0" smtClean="0"/>
              <a:t>Authority</a:t>
            </a:r>
            <a:r>
              <a:rPr lang="en-US" sz="2800" dirty="0" smtClean="0"/>
              <a:t>: Right to make decisions and give orders to subordinates.</a:t>
            </a:r>
          </a:p>
          <a:p>
            <a:r>
              <a:rPr lang="en-US" sz="2800" dirty="0" smtClean="0"/>
              <a:t>	vii) </a:t>
            </a:r>
            <a:r>
              <a:rPr lang="en-US" sz="3300" dirty="0" smtClean="0">
                <a:solidFill>
                  <a:srgbClr val="002060"/>
                </a:solidFill>
              </a:rPr>
              <a:t>Accountabilities</a:t>
            </a:r>
            <a:r>
              <a:rPr lang="en-US" sz="2800" dirty="0" smtClean="0"/>
              <a:t>: Answerability for standards of performance</a:t>
            </a:r>
          </a:p>
          <a:p>
            <a:r>
              <a:rPr lang="en-US" sz="2800" dirty="0" smtClean="0"/>
              <a:t>	viii) </a:t>
            </a:r>
            <a:r>
              <a:rPr lang="en-US" sz="3300" dirty="0" smtClean="0"/>
              <a:t>Organizational Interactions: </a:t>
            </a:r>
            <a:r>
              <a:rPr lang="en-US" dirty="0" smtClean="0"/>
              <a:t>Both inside and outside the organization.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7830800" cy="7946308"/>
          </a:xfrm>
          <a:prstGeom prst="rect">
            <a:avLst/>
          </a:prstGeom>
        </p:spPr>
        <p:txBody>
          <a:bodyPr wrap="square" lIns="127537" tIns="63769" rIns="127537" bIns="63769">
            <a:spAutoFit/>
          </a:bodyPr>
          <a:lstStyle/>
          <a:p>
            <a:r>
              <a:rPr lang="en-US" sz="3300" b="1" dirty="0" smtClean="0">
                <a:solidFill>
                  <a:srgbClr val="FF0000"/>
                </a:solidFill>
              </a:rPr>
              <a:t>Job Description in Practice </a:t>
            </a:r>
          </a:p>
          <a:p>
            <a:r>
              <a:rPr lang="en-US" dirty="0" smtClean="0"/>
              <a:t>		</a:t>
            </a:r>
            <a:r>
              <a:rPr lang="en-US" b="1" dirty="0" smtClean="0"/>
              <a:t>Nepal Electricity Authority</a:t>
            </a:r>
          </a:p>
          <a:p>
            <a:r>
              <a:rPr lang="en-US" b="1" dirty="0" smtClean="0"/>
              <a:t>		      Job Description</a:t>
            </a:r>
          </a:p>
          <a:p>
            <a:r>
              <a:rPr lang="en-US" b="1" dirty="0" smtClean="0">
                <a:solidFill>
                  <a:srgbClr val="002060"/>
                </a:solidFill>
              </a:rPr>
              <a:t>Position: </a:t>
            </a:r>
            <a:r>
              <a:rPr lang="en-US" dirty="0" smtClean="0"/>
              <a:t>		Manager, Human Resource Division </a:t>
            </a:r>
          </a:p>
          <a:p>
            <a:r>
              <a:rPr lang="en-US" b="1" dirty="0" smtClean="0">
                <a:solidFill>
                  <a:srgbClr val="002060"/>
                </a:solidFill>
              </a:rPr>
              <a:t>Service: 	</a:t>
            </a:r>
            <a:r>
              <a:rPr lang="en-US" dirty="0" smtClean="0"/>
              <a:t>	Administration 			Level: 10</a:t>
            </a:r>
          </a:p>
          <a:p>
            <a:r>
              <a:rPr lang="en-US" b="1" dirty="0" smtClean="0">
                <a:solidFill>
                  <a:srgbClr val="002060"/>
                </a:solidFill>
              </a:rPr>
              <a:t>Location:	</a:t>
            </a:r>
            <a:r>
              <a:rPr lang="en-US" dirty="0" smtClean="0"/>
              <a:t>	Central Office, Kathmandu		Group: Admin</a:t>
            </a:r>
          </a:p>
          <a:p>
            <a:r>
              <a:rPr lang="en-US" b="1" dirty="0" smtClean="0">
                <a:solidFill>
                  <a:srgbClr val="002060"/>
                </a:solidFill>
              </a:rPr>
              <a:t>Responsible to:</a:t>
            </a:r>
            <a:r>
              <a:rPr lang="en-US" dirty="0" smtClean="0"/>
              <a:t>	 Director, Human Resource Department</a:t>
            </a:r>
          </a:p>
          <a:p>
            <a:r>
              <a:rPr lang="en-US" b="1" dirty="0" smtClean="0">
                <a:solidFill>
                  <a:srgbClr val="002060"/>
                </a:solidFill>
              </a:rPr>
              <a:t>Responsible for:</a:t>
            </a:r>
            <a:r>
              <a:rPr lang="en-US" dirty="0" smtClean="0"/>
              <a:t>	Team of professional and administrative human resources in the division.</a:t>
            </a:r>
          </a:p>
          <a:p>
            <a:r>
              <a:rPr lang="en-US" b="1" dirty="0" smtClean="0">
                <a:solidFill>
                  <a:srgbClr val="002060"/>
                </a:solidFill>
              </a:rPr>
              <a:t>Principal Functions:  </a:t>
            </a:r>
            <a:r>
              <a:rPr lang="en-US" dirty="0" smtClean="0"/>
              <a:t>Management of human resource function to a satisfactory standard to ensure effective implementation of policies, procedures, rules and regulations through timely recruitment, promotion, evaluation. and rational utilization, etc.</a:t>
            </a:r>
          </a:p>
          <a:p>
            <a:r>
              <a:rPr lang="en-US" b="1" dirty="0" smtClean="0"/>
              <a:t>Duties and Responsibilities:</a:t>
            </a:r>
          </a:p>
          <a:p>
            <a:pPr marL="478265" indent="-478265">
              <a:buAutoNum type="arabicPeriod"/>
            </a:pPr>
            <a:r>
              <a:rPr lang="en-US" dirty="0" smtClean="0"/>
              <a:t>Implement policies, standards, procedures, rules and regulations for human resources throughout NEA.</a:t>
            </a:r>
          </a:p>
          <a:p>
            <a:pPr marL="478265" indent="-478265">
              <a:buAutoNum type="arabicPeriod"/>
            </a:pPr>
            <a:r>
              <a:rPr lang="en-US" dirty="0" smtClean="0"/>
              <a:t> Implement motivation and people related programs for employees in coordination with related Directorate.</a:t>
            </a:r>
          </a:p>
          <a:p>
            <a:pPr marL="478265" indent="-478265">
              <a:buAutoNum type="arabicPeriod"/>
            </a:pPr>
            <a:r>
              <a:rPr lang="en-US" dirty="0" smtClean="0"/>
              <a:t> Execute human resource related functions consisting of employment, placement, transfer, promotion, evaluation, welfare, departmental disciplinary actions etc. Assist in handling employee appeals. Adjust positions in line with the provisions in the organization structure.</a:t>
            </a:r>
          </a:p>
          <a:p>
            <a:pPr marL="478265" indent="-478265">
              <a:buAutoNum type="arabicPeriod"/>
            </a:pPr>
            <a:r>
              <a:rPr lang="en-US" dirty="0" smtClean="0"/>
              <a:t> Maintain central computerized records of all employees. Monitor employment and transfers, etc. through periodic reports.</a:t>
            </a:r>
          </a:p>
          <a:p>
            <a:pPr marL="478265" indent="-478265">
              <a:buAutoNum type="arabicPeriod"/>
            </a:pPr>
            <a:r>
              <a:rPr lang="en-US" dirty="0" smtClean="0"/>
              <a:t> Administer employee compensation and benefit schemes.</a:t>
            </a:r>
          </a:p>
          <a:p>
            <a:pPr marL="478265" indent="-478265">
              <a:buAutoNum type="arabicPeriod"/>
            </a:pPr>
            <a:r>
              <a:rPr lang="en-US" dirty="0" smtClean="0"/>
              <a:t>Propose and implement employee welfare policies and schemes. such as medical facilities, insurance policies, sports and other extra curricular activities etc.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521"/>
            <a:ext cx="17830800" cy="8515695"/>
          </a:xfrm>
          <a:prstGeom prst="rect">
            <a:avLst/>
          </a:prstGeom>
        </p:spPr>
        <p:txBody>
          <a:bodyPr wrap="square" lIns="127537" tIns="63769" rIns="127537" bIns="63769">
            <a:spAutoFit/>
          </a:bodyPr>
          <a:lstStyle/>
          <a:p>
            <a:r>
              <a:rPr lang="en-US" sz="2800" dirty="0" smtClean="0"/>
              <a:t>8. Provide job description to employees. Carryout job analysis and job evaluation.</a:t>
            </a:r>
          </a:p>
          <a:p>
            <a:r>
              <a:rPr lang="en-US" sz="2800" dirty="0" smtClean="0"/>
              <a:t>9. Prepare annual budget and program for the Division. </a:t>
            </a:r>
          </a:p>
          <a:p>
            <a:r>
              <a:rPr lang="en-US" sz="2800" dirty="0" smtClean="0"/>
              <a:t>10. Monitor human resource related activities throughout NEA through reports, visit, verification, surprise checks etc. Initiate necessary corrective actions.</a:t>
            </a:r>
          </a:p>
          <a:p>
            <a:r>
              <a:rPr lang="en-US" sz="2800" dirty="0" smtClean="0"/>
              <a:t>11. Other duties as may be required from time to time relating to Personnel function.</a:t>
            </a:r>
          </a:p>
          <a:p>
            <a:r>
              <a:rPr lang="en-US" sz="3300" b="1" dirty="0" smtClean="0">
                <a:solidFill>
                  <a:srgbClr val="002060"/>
                </a:solidFill>
              </a:rPr>
              <a:t>Authority</a:t>
            </a:r>
            <a:r>
              <a:rPr lang="en-US" sz="2800" b="1" dirty="0" smtClean="0"/>
              <a:t>:</a:t>
            </a:r>
          </a:p>
          <a:p>
            <a:r>
              <a:rPr lang="en-US" sz="2800" dirty="0" smtClean="0"/>
              <a:t>	The manager shall judiciously exercise the authority as defined by the Board of Directors, as delegated by the Managing Director and those defined in the rules and regulations of NEA.</a:t>
            </a:r>
          </a:p>
          <a:p>
            <a:r>
              <a:rPr lang="en-US" sz="3300" b="1" dirty="0" smtClean="0">
                <a:solidFill>
                  <a:srgbClr val="002060"/>
                </a:solidFill>
              </a:rPr>
              <a:t>Accountability</a:t>
            </a:r>
            <a:r>
              <a:rPr lang="en-US" sz="2800" dirty="0" smtClean="0"/>
              <a:t>:</a:t>
            </a:r>
          </a:p>
          <a:p>
            <a:pPr marL="637686" indent="-637686">
              <a:buAutoNum type="arabicPeriod"/>
            </a:pPr>
            <a:r>
              <a:rPr lang="en-US" dirty="0" smtClean="0"/>
              <a:t>Compliance of human resource policies rules and regulations throughout NEA. Timely corrective actions for deviations.</a:t>
            </a:r>
          </a:p>
          <a:p>
            <a:pPr marL="637686" indent="-637686">
              <a:buAutoNum type="arabicPeriod"/>
            </a:pPr>
            <a:r>
              <a:rPr lang="en-US" dirty="0" smtClean="0"/>
              <a:t>Maintenance of up-to-date computerized central records of employees.</a:t>
            </a:r>
          </a:p>
          <a:p>
            <a:pPr marL="637686" indent="-637686">
              <a:buAutoNum type="arabicPeriod"/>
            </a:pPr>
            <a:r>
              <a:rPr lang="en-US" dirty="0" smtClean="0"/>
              <a:t>Timely recruitment, promotion and transfer of employees. </a:t>
            </a:r>
          </a:p>
          <a:p>
            <a:pPr marL="637686" indent="-637686">
              <a:buAutoNum type="arabicPeriod" startAt="4"/>
            </a:pPr>
            <a:r>
              <a:rPr lang="en-US" dirty="0" smtClean="0"/>
              <a:t>Timely payment of pension/gratuity.</a:t>
            </a:r>
          </a:p>
          <a:p>
            <a:pPr marL="637686" indent="-637686">
              <a:buAutoNum type="arabicPeriod" startAt="4"/>
            </a:pPr>
            <a:r>
              <a:rPr lang="en-US" dirty="0" smtClean="0"/>
              <a:t> Timely departmental disciplinary actions.</a:t>
            </a:r>
          </a:p>
          <a:p>
            <a:pPr marL="637686" indent="-637686">
              <a:buAutoNum type="arabicPeriod" startAt="4"/>
            </a:pPr>
            <a:r>
              <a:rPr lang="en-US" dirty="0" smtClean="0"/>
              <a:t> Confidentiality.</a:t>
            </a:r>
          </a:p>
          <a:p>
            <a:pPr marL="637686" indent="-637686">
              <a:buAutoNum type="arabicPeriod" startAt="4"/>
            </a:pPr>
            <a:r>
              <a:rPr lang="en-US" dirty="0" smtClean="0"/>
              <a:t> Timely inspection and vigilance. </a:t>
            </a:r>
          </a:p>
          <a:p>
            <a:pPr marL="637686" indent="-637686"/>
            <a:r>
              <a:rPr lang="en-US" sz="2800" dirty="0" smtClean="0"/>
              <a:t> </a:t>
            </a:r>
            <a:r>
              <a:rPr lang="en-US" sz="3300" b="1" dirty="0" smtClean="0">
                <a:solidFill>
                  <a:srgbClr val="002060"/>
                </a:solidFill>
              </a:rPr>
              <a:t>Organizational Interactions: </a:t>
            </a:r>
          </a:p>
          <a:p>
            <a:pPr marL="637686" indent="-637686">
              <a:buAutoNum type="arabicPeriod"/>
            </a:pPr>
            <a:r>
              <a:rPr lang="en-US" dirty="0" smtClean="0"/>
              <a:t>Relevant Directorates of NEA 	2. Administration sections of all units of NEA.</a:t>
            </a:r>
          </a:p>
          <a:p>
            <a:pPr marL="637686" indent="-637686"/>
            <a:r>
              <a:rPr lang="en-US" dirty="0" smtClean="0"/>
              <a:t>3.      Relevant agencies of HMG.	4. Public Service Commission, </a:t>
            </a:r>
          </a:p>
          <a:p>
            <a:pPr marL="637686" indent="-637686"/>
            <a:r>
              <a:rPr lang="en-US" dirty="0" smtClean="0"/>
              <a:t>5.      Training Institutes Consultants, NGOs, etc.</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7830800" cy="7915531"/>
          </a:xfrm>
          <a:prstGeom prst="rect">
            <a:avLst/>
          </a:prstGeom>
        </p:spPr>
        <p:txBody>
          <a:bodyPr wrap="square" lIns="127537" tIns="63769" rIns="127537" bIns="63769">
            <a:spAutoFit/>
          </a:bodyPr>
          <a:lstStyle/>
          <a:p>
            <a:r>
              <a:rPr lang="en-US" sz="4500" b="1" dirty="0" smtClean="0"/>
              <a:t>2. Job Specification</a:t>
            </a:r>
          </a:p>
          <a:p>
            <a:r>
              <a:rPr lang="en-US" dirty="0" smtClean="0"/>
              <a:t>	</a:t>
            </a:r>
            <a:endParaRPr lang="en-US" sz="2800" dirty="0" smtClean="0"/>
          </a:p>
          <a:p>
            <a:r>
              <a:rPr lang="en-US" sz="2800" dirty="0" smtClean="0"/>
              <a:t>	</a:t>
            </a:r>
            <a:r>
              <a:rPr lang="en-US" sz="3300" i="1" dirty="0" smtClean="0">
                <a:solidFill>
                  <a:srgbClr val="7030A0"/>
                </a:solidFill>
              </a:rPr>
              <a:t>It is a statement of personal characteristics or qualifications needed to perform the job. It states the minimum acceptable qualifications that the job holder must possess to perform the job. It identifies the knowledge, skills and abilities needed to get the job done effectively.</a:t>
            </a:r>
          </a:p>
          <a:p>
            <a:r>
              <a:rPr lang="en-US" sz="3300" i="1" dirty="0" smtClean="0">
                <a:solidFill>
                  <a:srgbClr val="7030A0"/>
                </a:solidFill>
              </a:rPr>
              <a:t> Job specification contains information about the following:</a:t>
            </a:r>
            <a:endParaRPr lang="en-US" sz="2800" i="1" dirty="0" smtClean="0">
              <a:solidFill>
                <a:srgbClr val="7030A0"/>
              </a:solidFill>
            </a:endParaRPr>
          </a:p>
          <a:p>
            <a:r>
              <a:rPr lang="en-US" sz="3300" b="1" dirty="0" smtClean="0"/>
              <a:t> </a:t>
            </a:r>
            <a:r>
              <a:rPr lang="en-US" sz="3300" b="1" dirty="0" err="1" smtClean="0"/>
              <a:t>i</a:t>
            </a:r>
            <a:r>
              <a:rPr lang="en-US" sz="3300" b="1" dirty="0" smtClean="0"/>
              <a:t>) Education and training: </a:t>
            </a:r>
            <a:r>
              <a:rPr lang="en-US" sz="3300" dirty="0" smtClean="0"/>
              <a:t>Years of schooling, type of training.</a:t>
            </a:r>
          </a:p>
          <a:p>
            <a:r>
              <a:rPr lang="en-US" sz="3300" b="1" dirty="0" smtClean="0"/>
              <a:t>ii) Experience: </a:t>
            </a:r>
            <a:r>
              <a:rPr lang="en-US" sz="3300" dirty="0" smtClean="0"/>
              <a:t>Previous job experience in terms of years and nature of organization.</a:t>
            </a:r>
          </a:p>
          <a:p>
            <a:r>
              <a:rPr lang="en-US" sz="3300" b="1" dirty="0" smtClean="0"/>
              <a:t>iii) Physical health</a:t>
            </a:r>
            <a:r>
              <a:rPr lang="en-US" sz="3300" dirty="0" smtClean="0"/>
              <a:t>: Good health, emotional stability. </a:t>
            </a:r>
          </a:p>
          <a:p>
            <a:r>
              <a:rPr lang="en-US" sz="3300" b="1" dirty="0" smtClean="0"/>
              <a:t>iv) Skills: </a:t>
            </a:r>
            <a:r>
              <a:rPr lang="en-US" sz="3300" dirty="0" smtClean="0"/>
              <a:t>Communication, computer, driving, report writing etc.</a:t>
            </a:r>
          </a:p>
          <a:p>
            <a:r>
              <a:rPr lang="en-US" sz="3300" b="1" dirty="0" smtClean="0"/>
              <a:t>v) Abilities: </a:t>
            </a:r>
            <a:r>
              <a:rPr lang="en-US" sz="3300" dirty="0" smtClean="0"/>
              <a:t>They can be physical and mental.</a:t>
            </a:r>
          </a:p>
          <a:p>
            <a:r>
              <a:rPr lang="en-US" sz="2800" dirty="0" smtClean="0"/>
              <a:t>	Physical: Strength and dexterity, sitting/standing/walking.</a:t>
            </a:r>
          </a:p>
          <a:p>
            <a:r>
              <a:rPr lang="en-US" sz="2800" dirty="0" smtClean="0"/>
              <a:t>	Mental: Judgment and initiative, getting along with others , decision making etc.</a:t>
            </a:r>
          </a:p>
          <a:p>
            <a:r>
              <a:rPr lang="en-US" sz="3300" b="1" dirty="0" smtClean="0"/>
              <a:t>vi) Maturity: </a:t>
            </a:r>
            <a:r>
              <a:rPr lang="en-US" sz="3300" dirty="0" smtClean="0"/>
              <a:t>Capacity to assume increased responsibilities. Job specifications can be based on statistical analysis or judgment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
            <a:ext cx="17830800" cy="7761642"/>
          </a:xfrm>
          <a:prstGeom prst="rect">
            <a:avLst/>
          </a:prstGeom>
        </p:spPr>
        <p:txBody>
          <a:bodyPr wrap="square" lIns="127537" tIns="63769" rIns="127537" bIns="63769">
            <a:spAutoFit/>
          </a:bodyPr>
          <a:lstStyle/>
          <a:p>
            <a:r>
              <a:rPr lang="en-US" sz="3300" dirty="0" smtClean="0"/>
              <a:t>		</a:t>
            </a:r>
            <a:r>
              <a:rPr lang="en-US" sz="3300" b="1" dirty="0" smtClean="0">
                <a:solidFill>
                  <a:srgbClr val="FF0000"/>
                </a:solidFill>
              </a:rPr>
              <a:t>Example of Job Specification</a:t>
            </a:r>
          </a:p>
          <a:p>
            <a:r>
              <a:rPr lang="en-US" sz="3300" dirty="0" smtClean="0"/>
              <a:t>		</a:t>
            </a:r>
          </a:p>
          <a:p>
            <a:r>
              <a:rPr lang="en-US" sz="3300" dirty="0" smtClean="0"/>
              <a:t>			Nepal Electricity Authority</a:t>
            </a:r>
          </a:p>
          <a:p>
            <a:r>
              <a:rPr lang="en-US" sz="3300" dirty="0" smtClean="0"/>
              <a:t> 		  	  Job Specification</a:t>
            </a:r>
          </a:p>
          <a:p>
            <a:r>
              <a:rPr lang="en-US" sz="2800" b="1" dirty="0" smtClean="0">
                <a:solidFill>
                  <a:schemeClr val="tx2"/>
                </a:solidFill>
              </a:rPr>
              <a:t>Position:   	</a:t>
            </a:r>
            <a:r>
              <a:rPr lang="en-US" sz="2800" dirty="0" smtClean="0"/>
              <a:t>Training Officer      </a:t>
            </a:r>
          </a:p>
          <a:p>
            <a:r>
              <a:rPr lang="en-US" sz="2800" dirty="0" smtClean="0"/>
              <a:t> </a:t>
            </a:r>
            <a:r>
              <a:rPr lang="en-US" sz="2800" b="1" dirty="0" smtClean="0">
                <a:solidFill>
                  <a:schemeClr val="tx2"/>
                </a:solidFill>
              </a:rPr>
              <a:t>Level: </a:t>
            </a:r>
            <a:r>
              <a:rPr lang="en-US" sz="2800" dirty="0" smtClean="0"/>
              <a:t>7			</a:t>
            </a:r>
            <a:r>
              <a:rPr lang="en-US" sz="2800" b="1" dirty="0" smtClean="0">
                <a:solidFill>
                  <a:schemeClr val="tx2"/>
                </a:solidFill>
              </a:rPr>
              <a:t>Service: </a:t>
            </a:r>
            <a:r>
              <a:rPr lang="en-US" sz="2800" dirty="0" smtClean="0"/>
              <a:t>Administration 		</a:t>
            </a:r>
            <a:r>
              <a:rPr lang="en-US" sz="2800" b="1" dirty="0" smtClean="0">
                <a:solidFill>
                  <a:schemeClr val="tx2"/>
                </a:solidFill>
              </a:rPr>
              <a:t>Group: </a:t>
            </a:r>
            <a:r>
              <a:rPr lang="en-US" sz="2800" dirty="0" smtClean="0"/>
              <a:t>Adm. </a:t>
            </a:r>
          </a:p>
          <a:p>
            <a:r>
              <a:rPr lang="en-US" sz="2800" b="1" dirty="0" smtClean="0">
                <a:solidFill>
                  <a:schemeClr val="tx2"/>
                </a:solidFill>
              </a:rPr>
              <a:t>Location:	 </a:t>
            </a:r>
            <a:r>
              <a:rPr lang="en-US" sz="2800" dirty="0" smtClean="0"/>
              <a:t>Central office, Human Resource Department</a:t>
            </a:r>
          </a:p>
          <a:p>
            <a:r>
              <a:rPr lang="en-US" sz="2800" b="1" dirty="0" smtClean="0">
                <a:solidFill>
                  <a:schemeClr val="tx2"/>
                </a:solidFill>
              </a:rPr>
              <a:t>Responsible to:	 </a:t>
            </a:r>
            <a:r>
              <a:rPr lang="en-US" sz="2800" dirty="0" smtClean="0"/>
              <a:t>Director, Human Resource Department</a:t>
            </a:r>
          </a:p>
          <a:p>
            <a:r>
              <a:rPr lang="en-US" sz="2800" b="1" dirty="0" smtClean="0">
                <a:solidFill>
                  <a:srgbClr val="002060"/>
                </a:solidFill>
              </a:rPr>
              <a:t>Responsible for: 	</a:t>
            </a:r>
            <a:r>
              <a:rPr lang="en-US" sz="2800" dirty="0" smtClean="0"/>
              <a:t>Training personnel assigned</a:t>
            </a:r>
          </a:p>
          <a:p>
            <a:r>
              <a:rPr lang="en-US" sz="2800" b="1" dirty="0" smtClean="0"/>
              <a:t>Job Specifications </a:t>
            </a:r>
          </a:p>
          <a:p>
            <a:pPr>
              <a:buFont typeface="Wingdings" pitchFamily="2" charset="2"/>
              <a:buChar char="Ø"/>
            </a:pPr>
            <a:r>
              <a:rPr lang="en-US" sz="2800" b="1" dirty="0" smtClean="0">
                <a:solidFill>
                  <a:srgbClr val="002060"/>
                </a:solidFill>
              </a:rPr>
              <a:t>Education: 	</a:t>
            </a:r>
            <a:r>
              <a:rPr lang="en-US" sz="2800" dirty="0" smtClean="0"/>
              <a:t>M.B.A. with specialization in Human Resource Management</a:t>
            </a:r>
          </a:p>
          <a:p>
            <a:pPr>
              <a:buFont typeface="Wingdings" pitchFamily="2" charset="2"/>
              <a:buChar char="Ø"/>
            </a:pPr>
            <a:r>
              <a:rPr lang="en-US" sz="2800" b="1" dirty="0" smtClean="0">
                <a:solidFill>
                  <a:srgbClr val="002060"/>
                </a:solidFill>
              </a:rPr>
              <a:t>Training: 	</a:t>
            </a:r>
            <a:r>
              <a:rPr lang="en-US" sz="2800" dirty="0" smtClean="0"/>
              <a:t>Short-term training in training methodologies and training of trainers</a:t>
            </a:r>
          </a:p>
          <a:p>
            <a:pPr>
              <a:buFont typeface="Wingdings" pitchFamily="2" charset="2"/>
              <a:buChar char="Ø"/>
            </a:pPr>
            <a:r>
              <a:rPr lang="en-US" sz="2800" b="1" dirty="0" smtClean="0">
                <a:solidFill>
                  <a:srgbClr val="002060"/>
                </a:solidFill>
              </a:rPr>
              <a:t>Experience: 	</a:t>
            </a:r>
            <a:r>
              <a:rPr lang="en-US" sz="2800" dirty="0" smtClean="0"/>
              <a:t>3 years experience, preferably in training institutes.</a:t>
            </a:r>
          </a:p>
          <a:p>
            <a:pPr>
              <a:buFont typeface="Wingdings" pitchFamily="2" charset="2"/>
              <a:buChar char="Ø"/>
            </a:pPr>
            <a:r>
              <a:rPr lang="en-US" sz="2800" b="1" dirty="0" smtClean="0">
                <a:solidFill>
                  <a:srgbClr val="002060"/>
                </a:solidFill>
              </a:rPr>
              <a:t>Physical Health: </a:t>
            </a:r>
            <a:r>
              <a:rPr lang="en-US" sz="2800" dirty="0" smtClean="0"/>
              <a:t>Good health; emotional stability; Able to travel in various parts of the country.</a:t>
            </a:r>
          </a:p>
          <a:p>
            <a:pPr>
              <a:buFont typeface="Wingdings" pitchFamily="2" charset="2"/>
              <a:buChar char="Ø"/>
            </a:pPr>
            <a:r>
              <a:rPr lang="en-US" sz="2800" b="1" dirty="0" smtClean="0">
                <a:solidFill>
                  <a:srgbClr val="002060"/>
                </a:solidFill>
              </a:rPr>
              <a:t> Skills: 	</a:t>
            </a:r>
            <a:r>
              <a:rPr lang="en-US" sz="2800" dirty="0" smtClean="0"/>
              <a:t>Excellent oral and written communication skills; computer literate </a:t>
            </a:r>
          </a:p>
          <a:p>
            <a:pPr>
              <a:buFont typeface="Wingdings" pitchFamily="2" charset="2"/>
              <a:buChar char="Ø"/>
            </a:pPr>
            <a:r>
              <a:rPr lang="en-US" sz="2800" b="1" dirty="0" smtClean="0">
                <a:solidFill>
                  <a:srgbClr val="002060"/>
                </a:solidFill>
              </a:rPr>
              <a:t>Abilities: 	</a:t>
            </a:r>
            <a:r>
              <a:rPr lang="en-US" sz="2800" dirty="0" smtClean="0"/>
              <a:t>Judgment and initiative, getting along with people..</a:t>
            </a:r>
          </a:p>
          <a:p>
            <a:pPr>
              <a:buFont typeface="Wingdings" pitchFamily="2" charset="2"/>
              <a:buChar char="Ø"/>
            </a:pPr>
            <a:r>
              <a:rPr lang="en-US" sz="2800" b="1" dirty="0" smtClean="0">
                <a:solidFill>
                  <a:srgbClr val="002060"/>
                </a:solidFill>
              </a:rPr>
              <a:t> Maturity: 	</a:t>
            </a:r>
            <a:r>
              <a:rPr lang="en-US" sz="2800" dirty="0" smtClean="0"/>
              <a:t>Capable of assuming increased responsibility in two years. .</a:t>
            </a:r>
            <a:endParaRPr lang="en-US" sz="2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7830800" cy="7653920"/>
          </a:xfrm>
          <a:prstGeom prst="rect">
            <a:avLst/>
          </a:prstGeom>
        </p:spPr>
        <p:txBody>
          <a:bodyPr wrap="square" lIns="127537" tIns="63769" rIns="127537" bIns="63769">
            <a:spAutoFit/>
          </a:bodyPr>
          <a:lstStyle/>
          <a:p>
            <a:pPr marL="478265" indent="-478265">
              <a:buAutoNum type="arabicPeriod" startAt="3"/>
            </a:pPr>
            <a:r>
              <a:rPr lang="en-US" sz="3900" b="1" dirty="0" smtClean="0">
                <a:solidFill>
                  <a:srgbClr val="002060"/>
                </a:solidFill>
              </a:rPr>
              <a:t>Job Evaluation</a:t>
            </a:r>
          </a:p>
          <a:p>
            <a:pPr marL="478265" indent="-478265"/>
            <a:r>
              <a:rPr lang="en-US" dirty="0" smtClean="0"/>
              <a:t>		</a:t>
            </a:r>
            <a:r>
              <a:rPr lang="en-US" sz="4500" dirty="0" smtClean="0"/>
              <a:t>Job analysis provides valuable information for carrying out job evaluation. It makes comparison of jobs possible. Job evaluation specifies the relative value of each job in the organization. It ranks all jobs in a hierarchy. It rates the jobs. It does not rate the employees. It is based on job description, job specification, and job standards. </a:t>
            </a:r>
          </a:p>
          <a:p>
            <a:pPr marL="478265" indent="-478265"/>
            <a:r>
              <a:rPr lang="en-US" sz="4500" b="1" dirty="0" smtClean="0"/>
              <a:t>Purposes of Job Evaluation</a:t>
            </a:r>
            <a:r>
              <a:rPr lang="en-US" sz="4500" dirty="0" smtClean="0"/>
              <a:t> </a:t>
            </a:r>
          </a:p>
          <a:p>
            <a:pPr marL="478265" indent="-478265">
              <a:buFont typeface="Wingdings" pitchFamily="2" charset="2"/>
              <a:buChar char="v"/>
            </a:pPr>
            <a:r>
              <a:rPr lang="en-US" sz="4500" dirty="0" smtClean="0"/>
              <a:t>	It provides information for developing a compensation package. </a:t>
            </a:r>
          </a:p>
          <a:p>
            <a:pPr marL="478265" indent="-478265">
              <a:buFont typeface="Wingdings" pitchFamily="2" charset="2"/>
              <a:buChar char="v"/>
            </a:pPr>
            <a:r>
              <a:rPr lang="en-US" sz="4500" dirty="0" smtClean="0"/>
              <a:t>It is important for compensation management. </a:t>
            </a:r>
          </a:p>
          <a:p>
            <a:pPr marL="478265" indent="-478265">
              <a:buFont typeface="Wingdings" pitchFamily="2" charset="2"/>
              <a:buChar char="v"/>
            </a:pPr>
            <a:r>
              <a:rPr lang="en-US" sz="4500" dirty="0" smtClean="0"/>
              <a:t>It serves as the basis for fixing a fair and equitable salary and wage structure.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7030A0"/>
            </a:solidFill>
          </a:ln>
        </p:spPr>
        <p:txBody>
          <a:bodyPr>
            <a:normAutofit fontScale="90000"/>
          </a:bodyPr>
          <a:lstStyle/>
          <a:p>
            <a:r>
              <a:rPr lang="en-US" b="1" dirty="0" smtClean="0"/>
              <a:t>Job Requirements</a:t>
            </a:r>
            <a:r>
              <a:rPr lang="en-US" dirty="0" smtClean="0"/>
              <a:t>: </a:t>
            </a:r>
            <a:r>
              <a:rPr lang="en-US" sz="5600" dirty="0" smtClean="0"/>
              <a:t>The Role And Importance of jobs to Employees</a:t>
            </a:r>
            <a:endParaRPr lang="en-US" sz="5600" dirty="0"/>
          </a:p>
        </p:txBody>
      </p:sp>
      <p:sp>
        <p:nvSpPr>
          <p:cNvPr id="3" name="Content Placeholder 2"/>
          <p:cNvSpPr>
            <a:spLocks noGrp="1"/>
          </p:cNvSpPr>
          <p:nvPr>
            <p:ph idx="1"/>
          </p:nvPr>
        </p:nvSpPr>
        <p:spPr>
          <a:ln>
            <a:solidFill>
              <a:schemeClr val="accent4"/>
            </a:solidFill>
          </a:ln>
        </p:spPr>
        <p:txBody>
          <a:bodyPr>
            <a:normAutofit/>
          </a:bodyPr>
          <a:lstStyle/>
          <a:p>
            <a:pPr>
              <a:buNone/>
            </a:pPr>
            <a:r>
              <a:rPr lang="en-US" dirty="0" smtClean="0"/>
              <a:t>		</a:t>
            </a:r>
          </a:p>
          <a:p>
            <a:pPr>
              <a:buNone/>
            </a:pPr>
            <a:r>
              <a:rPr lang="en-US" sz="6700" b="1" dirty="0" smtClean="0">
                <a:solidFill>
                  <a:srgbClr val="7030A0"/>
                </a:solidFill>
              </a:rPr>
              <a:t>		Job requirements </a:t>
            </a:r>
            <a:r>
              <a:rPr lang="en-US" sz="6700" dirty="0" smtClean="0"/>
              <a:t>are the skills, education, experience and traits that an employer expects someone to have to be successful in a job position.</a:t>
            </a:r>
            <a:endParaRPr lang="en-US" sz="67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7830800" cy="6253537"/>
          </a:xfrm>
          <a:prstGeom prst="rect">
            <a:avLst/>
          </a:prstGeom>
        </p:spPr>
        <p:txBody>
          <a:bodyPr wrap="square" lIns="127537" tIns="63769" rIns="127537" bIns="63769">
            <a:spAutoFit/>
          </a:bodyPr>
          <a:lstStyle/>
          <a:p>
            <a:r>
              <a:rPr lang="en-US" sz="5600" b="1" dirty="0" smtClean="0"/>
              <a:t>Job Design</a:t>
            </a:r>
          </a:p>
          <a:p>
            <a:r>
              <a:rPr lang="en-US" sz="3300" dirty="0" smtClean="0"/>
              <a:t>	Job design specifies the content of job and the methods of doing the job. </a:t>
            </a:r>
          </a:p>
          <a:p>
            <a:r>
              <a:rPr lang="en-US" sz="3300" dirty="0" smtClean="0"/>
              <a:t>	It is the process of determining specific tasks to be included in a job and the methods of performing those tasks. It organizes tasks into a job.</a:t>
            </a:r>
          </a:p>
          <a:p>
            <a:r>
              <a:rPr lang="en-US" sz="3300" dirty="0" smtClean="0"/>
              <a:t>Job design integrates job content and the methods of doing the job. </a:t>
            </a:r>
          </a:p>
          <a:p>
            <a:r>
              <a:rPr lang="en-US" sz="4500" b="1" dirty="0" smtClean="0">
                <a:solidFill>
                  <a:srgbClr val="002060"/>
                </a:solidFill>
              </a:rPr>
              <a:t>Definitions</a:t>
            </a:r>
          </a:p>
          <a:p>
            <a:r>
              <a:rPr lang="en-US" sz="3300" dirty="0" smtClean="0"/>
              <a:t>According to </a:t>
            </a:r>
            <a:r>
              <a:rPr lang="en-US" sz="3300" b="1" dirty="0" err="1" smtClean="0">
                <a:solidFill>
                  <a:srgbClr val="C00000"/>
                </a:solidFill>
              </a:rPr>
              <a:t>DeCenzo</a:t>
            </a:r>
            <a:r>
              <a:rPr lang="en-US" sz="3300" b="1" dirty="0" smtClean="0">
                <a:solidFill>
                  <a:srgbClr val="C00000"/>
                </a:solidFill>
              </a:rPr>
              <a:t> and Robbins: </a:t>
            </a:r>
          </a:p>
          <a:p>
            <a:r>
              <a:rPr lang="en-US" sz="3300" dirty="0" smtClean="0"/>
              <a:t>	</a:t>
            </a:r>
            <a:r>
              <a:rPr lang="en-US" sz="3300" dirty="0" smtClean="0">
                <a:solidFill>
                  <a:srgbClr val="002060"/>
                </a:solidFill>
              </a:rPr>
              <a:t>Job design is the way in which job tasks are organized into a unit of work.</a:t>
            </a:r>
          </a:p>
          <a:p>
            <a:r>
              <a:rPr lang="en-US" sz="3300" dirty="0" smtClean="0"/>
              <a:t>According to </a:t>
            </a:r>
            <a:r>
              <a:rPr lang="en-US" sz="3300" b="1" dirty="0" err="1" smtClean="0">
                <a:solidFill>
                  <a:srgbClr val="C00000"/>
                </a:solidFill>
              </a:rPr>
              <a:t>Byars</a:t>
            </a:r>
            <a:r>
              <a:rPr lang="en-US" sz="3300" b="1" dirty="0" smtClean="0">
                <a:solidFill>
                  <a:srgbClr val="C00000"/>
                </a:solidFill>
              </a:rPr>
              <a:t> and Rue: </a:t>
            </a:r>
          </a:p>
          <a:p>
            <a:r>
              <a:rPr lang="en-US" sz="3300" dirty="0" smtClean="0"/>
              <a:t>	</a:t>
            </a:r>
            <a:r>
              <a:rPr lang="en-US" sz="3300" dirty="0" smtClean="0">
                <a:solidFill>
                  <a:srgbClr val="002060"/>
                </a:solidFill>
              </a:rPr>
              <a:t>Job design is the process of structuring work and designating the specific work activities of an individual or group of individuals to achieve certain organizational objectives.</a:t>
            </a:r>
            <a:endParaRPr lang="en-US" sz="3300" dirty="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echniques of job design"/>
          <p:cNvPicPr>
            <a:picLocks noChangeAspect="1" noChangeArrowheads="1"/>
          </p:cNvPicPr>
          <p:nvPr/>
        </p:nvPicPr>
        <p:blipFill>
          <a:blip r:embed="rId2"/>
          <a:srcRect/>
          <a:stretch>
            <a:fillRect/>
          </a:stretch>
        </p:blipFill>
        <p:spPr bwMode="auto">
          <a:xfrm>
            <a:off x="-15313" y="1"/>
            <a:ext cx="17692556" cy="100584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35281"/>
            <a:ext cx="17830800" cy="7423088"/>
          </a:xfrm>
          <a:prstGeom prst="rect">
            <a:avLst/>
          </a:prstGeom>
        </p:spPr>
        <p:txBody>
          <a:bodyPr wrap="square" lIns="127537" tIns="63769" rIns="127537" bIns="63769">
            <a:spAutoFit/>
          </a:bodyPr>
          <a:lstStyle/>
          <a:p>
            <a:pPr marL="717397" indent="-717397">
              <a:buAutoNum type="arabicPeriod"/>
            </a:pPr>
            <a:r>
              <a:rPr lang="en-US" sz="4500" b="1" dirty="0" smtClean="0"/>
              <a:t>Scientific Management Method (F.W. Taylor)</a:t>
            </a:r>
          </a:p>
          <a:p>
            <a:pPr marL="717397" indent="-717397"/>
            <a:r>
              <a:rPr lang="en-US" dirty="0" smtClean="0"/>
              <a:t>		</a:t>
            </a:r>
            <a:r>
              <a:rPr lang="en-US" sz="2800" dirty="0" smtClean="0"/>
              <a:t>This</a:t>
            </a:r>
            <a:r>
              <a:rPr lang="en-US" sz="5000" dirty="0" smtClean="0"/>
              <a:t> </a:t>
            </a:r>
            <a:r>
              <a:rPr lang="en-US" sz="2800" dirty="0" smtClean="0"/>
              <a:t>method is based on the principles of scientific management. It advocates one best method of doing a job. Workers specialize in doing one particular type of job. Specialization, standardization and simplification are used for job design. Time and motion study are used to find one best way of doing each component of the job. Work simplification is done. The job is simplified by breaking down the job into tasks. The tasks contained in one job may be assigned to one person. The outcome of work simplification is more specialization. </a:t>
            </a:r>
            <a:endParaRPr lang="en-US" sz="3300" dirty="0" smtClean="0"/>
          </a:p>
          <a:p>
            <a:pPr marL="717397" indent="-717397"/>
            <a:r>
              <a:rPr lang="en-US" sz="3300" b="1" dirty="0" smtClean="0">
                <a:solidFill>
                  <a:srgbClr val="002060"/>
                </a:solidFill>
              </a:rPr>
              <a:t>Advantages of Scientific Management Method </a:t>
            </a:r>
          </a:p>
          <a:p>
            <a:pPr marL="717397" indent="-717397"/>
            <a:r>
              <a:rPr lang="en-US" sz="3300" dirty="0" smtClean="0">
                <a:solidFill>
                  <a:srgbClr val="002060"/>
                </a:solidFill>
              </a:rPr>
              <a:t>	</a:t>
            </a:r>
            <a:r>
              <a:rPr lang="en-US" sz="2800" dirty="0" err="1" smtClean="0"/>
              <a:t>i</a:t>
            </a:r>
            <a:r>
              <a:rPr lang="en-US" sz="2800" dirty="0" smtClean="0"/>
              <a:t>) Work simplification promotes efficiency through specialization. Productivity increases.</a:t>
            </a:r>
          </a:p>
          <a:p>
            <a:pPr marL="717397" indent="-717397"/>
            <a:r>
              <a:rPr lang="en-US" sz="2800" dirty="0" smtClean="0"/>
              <a:t> 	ii) Less trained and low paid employees can perform the jobs.</a:t>
            </a:r>
          </a:p>
          <a:p>
            <a:pPr marL="717397" indent="-717397"/>
            <a:r>
              <a:rPr lang="en-US" sz="2800" dirty="0" smtClean="0"/>
              <a:t>	iii) It is cost-effective. </a:t>
            </a:r>
          </a:p>
          <a:p>
            <a:pPr marL="717397" indent="-717397"/>
            <a:r>
              <a:rPr lang="en-US" sz="3300" b="1" dirty="0" smtClean="0">
                <a:solidFill>
                  <a:srgbClr val="002060"/>
                </a:solidFill>
              </a:rPr>
              <a:t>Disadvantages of Scientific Management Method</a:t>
            </a:r>
          </a:p>
          <a:p>
            <a:pPr marL="717397" indent="-717397"/>
            <a:r>
              <a:rPr lang="en-US" dirty="0" smtClean="0"/>
              <a:t>	</a:t>
            </a:r>
            <a:r>
              <a:rPr lang="en-US" sz="2800" dirty="0" err="1" smtClean="0"/>
              <a:t>i</a:t>
            </a:r>
            <a:r>
              <a:rPr lang="en-US" sz="2800" dirty="0" smtClean="0"/>
              <a:t>) Overspecialization results in boredom. Boredom results in fatigue and high </a:t>
            </a:r>
            <a:r>
              <a:rPr lang="en-US" sz="2800" dirty="0" err="1" smtClean="0"/>
              <a:t>labour</a:t>
            </a:r>
            <a:r>
              <a:rPr lang="en-US" sz="2800" dirty="0" smtClean="0"/>
              <a:t> turnover. </a:t>
            </a:r>
          </a:p>
          <a:p>
            <a:pPr marL="717397" indent="-717397"/>
            <a:r>
              <a:rPr lang="en-US" sz="2800" dirty="0" smtClean="0"/>
              <a:t>	ii) Employees feel monotony. They feel alienated. Human aspect is neglected.</a:t>
            </a:r>
          </a:p>
          <a:p>
            <a:pPr marL="717397" indent="-717397"/>
            <a:r>
              <a:rPr lang="en-US" sz="2800" dirty="0" smtClean="0"/>
              <a:t>	iii) </a:t>
            </a:r>
            <a:r>
              <a:rPr lang="en-US" sz="2800" dirty="0" err="1" smtClean="0"/>
              <a:t>Routinized</a:t>
            </a:r>
            <a:r>
              <a:rPr lang="en-US" sz="2800" dirty="0" smtClean="0"/>
              <a:t> mechanical pacing provides little opportunity for interaction</a:t>
            </a:r>
          </a:p>
          <a:p>
            <a:pPr marL="717397" indent="-717397"/>
            <a:r>
              <a:rPr lang="en-US" sz="2800" dirty="0" smtClean="0"/>
              <a:t>	iv) It is mainly applicable to </a:t>
            </a:r>
            <a:r>
              <a:rPr lang="en-US" sz="2800" dirty="0" err="1" smtClean="0"/>
              <a:t>labour</a:t>
            </a:r>
            <a:r>
              <a:rPr lang="en-US" sz="2800" dirty="0" smtClean="0"/>
              <a:t>-intensive jobs and assembly line jobs.</a:t>
            </a:r>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
            <a:ext cx="17830800" cy="1011580"/>
          </a:xfrm>
          <a:prstGeom prst="rect">
            <a:avLst/>
          </a:prstGeom>
        </p:spPr>
        <p:txBody>
          <a:bodyPr wrap="square" lIns="127537" tIns="63769" rIns="127537" bIns="63769">
            <a:spAutoFit/>
          </a:bodyPr>
          <a:lstStyle/>
          <a:p>
            <a:pPr marL="478265" indent="-478265">
              <a:buAutoNum type="arabicPeriod" startAt="2"/>
            </a:pPr>
            <a:r>
              <a:rPr lang="en-US" sz="3300" b="1" dirty="0" smtClean="0"/>
              <a:t>Herzberg's Method (Frederick Herzberg)/Job Enrichment Method</a:t>
            </a:r>
          </a:p>
          <a:p>
            <a:pPr marL="478265" indent="-478265"/>
            <a:r>
              <a:rPr lang="en-US" dirty="0" smtClean="0"/>
              <a:t>		</a:t>
            </a:r>
            <a:endParaRPr lang="en-US" dirty="0"/>
          </a:p>
        </p:txBody>
      </p:sp>
      <p:sp>
        <p:nvSpPr>
          <p:cNvPr id="3" name="Rectangle 2"/>
          <p:cNvSpPr/>
          <p:nvPr/>
        </p:nvSpPr>
        <p:spPr>
          <a:xfrm>
            <a:off x="1" y="558801"/>
            <a:ext cx="17830800" cy="6207371"/>
          </a:xfrm>
          <a:prstGeom prst="rect">
            <a:avLst/>
          </a:prstGeom>
        </p:spPr>
        <p:txBody>
          <a:bodyPr wrap="square" lIns="127537" tIns="63769" rIns="127537" bIns="63769">
            <a:spAutoFit/>
          </a:bodyPr>
          <a:lstStyle/>
          <a:p>
            <a:endParaRPr lang="en-US" dirty="0" smtClean="0"/>
          </a:p>
          <a:p>
            <a:endParaRPr lang="en-US" dirty="0" smtClean="0"/>
          </a:p>
          <a:p>
            <a:endParaRPr lang="en-US" dirty="0" smtClean="0"/>
          </a:p>
          <a:p>
            <a:r>
              <a:rPr lang="en-US" dirty="0" smtClean="0"/>
              <a:t> </a:t>
            </a:r>
            <a:r>
              <a:rPr lang="en-US" sz="2800" dirty="0" smtClean="0"/>
              <a:t>This method is suggested by Frederick Herzberg. He and his associates found that people like to work in those organizations where </a:t>
            </a:r>
            <a:r>
              <a:rPr lang="en-US" sz="2800" b="1" dirty="0" smtClean="0">
                <a:solidFill>
                  <a:schemeClr val="tx2"/>
                </a:solidFill>
              </a:rPr>
              <a:t>two factors – hygiene and motivator </a:t>
            </a:r>
            <a:r>
              <a:rPr lang="en-US" sz="2800" dirty="0" smtClean="0"/>
              <a:t>are presents.</a:t>
            </a:r>
          </a:p>
          <a:p>
            <a:r>
              <a:rPr lang="en-US" sz="2800" dirty="0" smtClean="0"/>
              <a:t>	 </a:t>
            </a:r>
            <a:r>
              <a:rPr lang="en-US" sz="3300" b="1" dirty="0" smtClean="0">
                <a:solidFill>
                  <a:srgbClr val="002060"/>
                </a:solidFill>
              </a:rPr>
              <a:t>Hygiene factors are pay, working condition (heating, lighting and ventilation), company policy and quality of supervision.</a:t>
            </a:r>
            <a:r>
              <a:rPr lang="en-US" sz="2800" dirty="0" smtClean="0"/>
              <a:t> </a:t>
            </a:r>
            <a:r>
              <a:rPr lang="en-US" sz="3300" b="1" dirty="0" smtClean="0">
                <a:solidFill>
                  <a:srgbClr val="C00000"/>
                </a:solidFill>
              </a:rPr>
              <a:t>Motivators are the feeling of self improvement, recognition, achievement and a desire for an acceptance of a greater responsibility. </a:t>
            </a:r>
          </a:p>
          <a:p>
            <a:r>
              <a:rPr lang="en-US" sz="3300" b="1" dirty="0" smtClean="0">
                <a:solidFill>
                  <a:srgbClr val="C00000"/>
                </a:solidFill>
              </a:rPr>
              <a:t>	</a:t>
            </a:r>
            <a:r>
              <a:rPr lang="en-US" sz="3300" dirty="0" smtClean="0"/>
              <a:t>Presence of motivator factors motivates the employees and leads to job satisfaction. However, presence of hygiene factors in job not necessarily motivates the employees but absence causes dissatisfaction in the job and lead to low productivity. Since, dissatisfaction can be minimized by providing adequate salary, improving working condition. However, motivate factors are totally related to job itself. </a:t>
            </a:r>
            <a:endParaRPr lang="en-US" sz="33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 y="2"/>
            <a:ext cx="16493490" cy="3775936"/>
          </a:xfrm>
          <a:prstGeom prst="rect">
            <a:avLst/>
          </a:prstGeom>
        </p:spPr>
        <p:txBody>
          <a:bodyPr wrap="square" lIns="127537" tIns="63769" rIns="127537" bIns="63769">
            <a:spAutoFit/>
          </a:bodyPr>
          <a:lstStyle/>
          <a:p>
            <a:r>
              <a:rPr lang="en-US" sz="3300" b="1" dirty="0" smtClean="0">
                <a:solidFill>
                  <a:srgbClr val="002060"/>
                </a:solidFill>
              </a:rPr>
              <a:t>Characteristics</a:t>
            </a:r>
            <a:r>
              <a:rPr lang="en-US" dirty="0" smtClean="0"/>
              <a:t>. </a:t>
            </a:r>
          </a:p>
          <a:p>
            <a:r>
              <a:rPr lang="en-US" sz="2200" dirty="0" smtClean="0">
                <a:latin typeface="Bahnschrift Light" pitchFamily="34" charset="0"/>
              </a:rPr>
              <a:t>a. </a:t>
            </a:r>
            <a:r>
              <a:rPr lang="en-US" sz="2200" b="1" dirty="0" smtClean="0">
                <a:latin typeface="Bahnschrift Light" pitchFamily="34" charset="0"/>
              </a:rPr>
              <a:t> Employees should be made more accountable for his/her job by delegating some authority.</a:t>
            </a:r>
          </a:p>
          <a:p>
            <a:r>
              <a:rPr lang="en-US" sz="2200" b="1" dirty="0" smtClean="0">
                <a:latin typeface="Bahnschrift Light" pitchFamily="34" charset="0"/>
              </a:rPr>
              <a:t>b. Individual are given opportunity to plan and schedule their own jobs.</a:t>
            </a:r>
          </a:p>
          <a:p>
            <a:r>
              <a:rPr lang="en-US" sz="2200" b="1" dirty="0" smtClean="0">
                <a:latin typeface="Bahnschrift Light" pitchFamily="34" charset="0"/>
              </a:rPr>
              <a:t>c. There should be as far as possible direct or face to face communication while working on that job.</a:t>
            </a:r>
          </a:p>
          <a:p>
            <a:r>
              <a:rPr lang="en-US" sz="2200" b="1" dirty="0" smtClean="0">
                <a:latin typeface="Bahnschrift Light" pitchFamily="34" charset="0"/>
              </a:rPr>
              <a:t>d. Work should design in such that the worker can consider doing his/her own things.</a:t>
            </a:r>
          </a:p>
          <a:p>
            <a:r>
              <a:rPr lang="en-US" sz="2200" b="1" dirty="0" smtClean="0">
                <a:latin typeface="Bahnschrift Light" pitchFamily="34" charset="0"/>
              </a:rPr>
              <a:t>e. Reward system should match the work performance.</a:t>
            </a:r>
          </a:p>
          <a:p>
            <a:r>
              <a:rPr lang="en-US" sz="2200" b="1" dirty="0" smtClean="0">
                <a:latin typeface="Bahnschrift Light" pitchFamily="34" charset="0"/>
              </a:rPr>
              <a:t>f. Employees have control over resources and expenses.</a:t>
            </a:r>
          </a:p>
          <a:p>
            <a:r>
              <a:rPr lang="en-US" sz="2200" b="1" dirty="0" smtClean="0">
                <a:latin typeface="Bahnschrift Light" pitchFamily="34" charset="0"/>
              </a:rPr>
              <a:t>g. An enriched job has some unique qualities or features.</a:t>
            </a:r>
          </a:p>
          <a:p>
            <a:endParaRPr lang="en-US" dirty="0" smtClean="0">
              <a:latin typeface="Bahnschrift Light" pitchFamily="34" charset="0"/>
            </a:endParaRPr>
          </a:p>
          <a:p>
            <a:endParaRPr lang="en-US" dirty="0">
              <a:latin typeface="Bahnschrift Light" pitchFamily="34" charset="0"/>
            </a:endParaRPr>
          </a:p>
        </p:txBody>
      </p:sp>
      <p:sp>
        <p:nvSpPr>
          <p:cNvPr id="3" name="Rectangle 2"/>
          <p:cNvSpPr/>
          <p:nvPr/>
        </p:nvSpPr>
        <p:spPr>
          <a:xfrm>
            <a:off x="1" y="4023361"/>
            <a:ext cx="17830800" cy="4083712"/>
          </a:xfrm>
          <a:prstGeom prst="rect">
            <a:avLst/>
          </a:prstGeom>
        </p:spPr>
        <p:txBody>
          <a:bodyPr wrap="square" lIns="127537" tIns="63769" rIns="127537" bIns="63769">
            <a:spAutoFit/>
          </a:bodyPr>
          <a:lstStyle/>
          <a:p>
            <a:r>
              <a:rPr lang="en-US" sz="2800" b="1" dirty="0" smtClean="0"/>
              <a:t>Advantages of Herzberg's Method </a:t>
            </a:r>
          </a:p>
          <a:p>
            <a:pPr marL="557976" indent="-557976">
              <a:buAutoNum type="romanLcParenR"/>
            </a:pPr>
            <a:r>
              <a:rPr lang="en-US" sz="2800" dirty="0" smtClean="0"/>
              <a:t>It leads to increased motivation and job satisfaction. </a:t>
            </a:r>
          </a:p>
          <a:p>
            <a:pPr marL="557976" indent="-557976">
              <a:buAutoNum type="romanLcParenR"/>
            </a:pPr>
            <a:r>
              <a:rPr lang="en-US" sz="2800" dirty="0" smtClean="0"/>
              <a:t> It satisfies higher level needs of the employees. Job outcomes  improve. </a:t>
            </a:r>
          </a:p>
          <a:p>
            <a:pPr marL="557976" indent="-557976">
              <a:buAutoNum type="romanLcParenR"/>
            </a:pPr>
            <a:r>
              <a:rPr lang="en-US" sz="2800" dirty="0" smtClean="0"/>
              <a:t> It stimulates improvements in other areas of the organization. </a:t>
            </a:r>
          </a:p>
          <a:p>
            <a:r>
              <a:rPr lang="en-US" sz="3300" b="1" dirty="0" smtClean="0"/>
              <a:t>Disadvantages of Herzberg's Method</a:t>
            </a:r>
          </a:p>
          <a:p>
            <a:r>
              <a:rPr lang="en-US" dirty="0" smtClean="0"/>
              <a:t> </a:t>
            </a:r>
            <a:r>
              <a:rPr lang="en-US" dirty="0" err="1" smtClean="0"/>
              <a:t>i</a:t>
            </a:r>
            <a:r>
              <a:rPr lang="en-US" sz="2800" dirty="0" smtClean="0"/>
              <a:t>) Unions resist job enrichment. Employees may refuse to accept enriched jobs with new responsibilities. </a:t>
            </a:r>
          </a:p>
          <a:p>
            <a:r>
              <a:rPr lang="en-US" sz="2800" dirty="0" smtClean="0"/>
              <a:t>ii) The costs of design and implementation are high for job enrichment. Training costs can be high. </a:t>
            </a:r>
          </a:p>
          <a:p>
            <a:r>
              <a:rPr lang="en-US" sz="2800" dirty="0" smtClean="0"/>
              <a:t>iii) It only focuses on the job and ignores other variables that contribute to quality of work life.</a:t>
            </a:r>
          </a:p>
          <a:p>
            <a:r>
              <a:rPr lang="en-US" sz="2800" dirty="0" smtClean="0"/>
              <a:t>iv) Managers may be unwilling to delegate authority. Supportive work environment may be lacking.</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16 Management: Principles and Practices Griffin - ppt download"/>
          <p:cNvPicPr>
            <a:picLocks noChangeAspect="1" noChangeArrowheads="1"/>
          </p:cNvPicPr>
          <p:nvPr/>
        </p:nvPicPr>
        <p:blipFill>
          <a:blip r:embed="rId2"/>
          <a:srcRect/>
          <a:stretch>
            <a:fillRect/>
          </a:stretch>
        </p:blipFill>
        <p:spPr bwMode="auto">
          <a:xfrm>
            <a:off x="9212581" y="4693921"/>
            <a:ext cx="8172450" cy="5364480"/>
          </a:xfrm>
          <a:prstGeom prst="rect">
            <a:avLst/>
          </a:prstGeom>
          <a:noFill/>
        </p:spPr>
      </p:pic>
      <p:sp>
        <p:nvSpPr>
          <p:cNvPr id="3" name="Rectangle 2"/>
          <p:cNvSpPr/>
          <p:nvPr/>
        </p:nvSpPr>
        <p:spPr>
          <a:xfrm>
            <a:off x="1" y="2"/>
            <a:ext cx="17830800" cy="1883110"/>
          </a:xfrm>
          <a:prstGeom prst="rect">
            <a:avLst/>
          </a:prstGeom>
        </p:spPr>
        <p:txBody>
          <a:bodyPr wrap="square" lIns="127537" tIns="63769" rIns="127537" bIns="63769">
            <a:spAutoFit/>
          </a:bodyPr>
          <a:lstStyle/>
          <a:p>
            <a:r>
              <a:rPr lang="en-US" sz="3900" b="1" dirty="0" smtClean="0"/>
              <a:t>3.  Alternatives to Job Specialization Approach</a:t>
            </a:r>
          </a:p>
          <a:p>
            <a:r>
              <a:rPr lang="en-US" dirty="0" smtClean="0"/>
              <a:t>	Taylor's Scientific Management and job specialization produced a lot of worker problems. Thus, HR managers began to recognize alternatives to job specialization. They are :</a:t>
            </a:r>
          </a:p>
          <a:p>
            <a:endParaRPr lang="en-US" dirty="0"/>
          </a:p>
        </p:txBody>
      </p:sp>
      <p:sp>
        <p:nvSpPr>
          <p:cNvPr id="4" name="Rectangle 3"/>
          <p:cNvSpPr/>
          <p:nvPr/>
        </p:nvSpPr>
        <p:spPr>
          <a:xfrm>
            <a:off x="445771" y="1788161"/>
            <a:ext cx="17385030" cy="2437108"/>
          </a:xfrm>
          <a:prstGeom prst="rect">
            <a:avLst/>
          </a:prstGeom>
        </p:spPr>
        <p:txBody>
          <a:bodyPr wrap="square" lIns="127537" tIns="63769" rIns="127537" bIns="63769">
            <a:spAutoFit/>
          </a:bodyPr>
          <a:lstStyle/>
          <a:p>
            <a:pPr marL="478265" indent="-478265">
              <a:buAutoNum type="alphaLcPeriod"/>
            </a:pPr>
            <a:r>
              <a:rPr lang="en-US" b="1" dirty="0" smtClean="0"/>
              <a:t>Job rotation</a:t>
            </a:r>
            <a:r>
              <a:rPr lang="en-US" dirty="0" smtClean="0"/>
              <a:t> involves moving employees from job to job at regular intervals. When employees periodically move to different jobs, the monotonous aspects of job specialization can be relieved. </a:t>
            </a:r>
          </a:p>
          <a:p>
            <a:pPr marL="478265" indent="-478265"/>
            <a:r>
              <a:rPr lang="en-US" b="1" dirty="0" smtClean="0"/>
              <a:t>Advantages: </a:t>
            </a:r>
            <a:r>
              <a:rPr lang="en-US" dirty="0" smtClean="0"/>
              <a:t>(</a:t>
            </a:r>
            <a:r>
              <a:rPr lang="en-US" dirty="0" err="1" smtClean="0"/>
              <a:t>i</a:t>
            </a:r>
            <a:r>
              <a:rPr lang="en-US" dirty="0" smtClean="0"/>
              <a:t>) Increased motivation due to changed job,</a:t>
            </a:r>
          </a:p>
          <a:p>
            <a:pPr marL="478265" indent="-478265"/>
            <a:r>
              <a:rPr lang="en-US" dirty="0" smtClean="0"/>
              <a:t> (ii) Opportunity for learning new job skills, </a:t>
            </a:r>
          </a:p>
          <a:p>
            <a:pPr marL="478265" indent="-478265"/>
            <a:r>
              <a:rPr lang="en-US" dirty="0" smtClean="0"/>
              <a:t>(iii) Work responsibility remains at the some level,</a:t>
            </a:r>
          </a:p>
          <a:p>
            <a:pPr marL="478265" indent="-478265"/>
            <a:r>
              <a:rPr lang="en-US" dirty="0" smtClean="0"/>
              <a:t> (iv) Offers more chances for promotion.</a:t>
            </a:r>
          </a:p>
        </p:txBody>
      </p:sp>
      <p:sp>
        <p:nvSpPr>
          <p:cNvPr id="5" name="Rectangle 4"/>
          <p:cNvSpPr/>
          <p:nvPr/>
        </p:nvSpPr>
        <p:spPr>
          <a:xfrm>
            <a:off x="1" y="4805682"/>
            <a:ext cx="9063990" cy="3206549"/>
          </a:xfrm>
          <a:prstGeom prst="rect">
            <a:avLst/>
          </a:prstGeom>
        </p:spPr>
        <p:txBody>
          <a:bodyPr wrap="square" lIns="127537" tIns="63769" rIns="127537" bIns="63769">
            <a:spAutoFit/>
          </a:bodyPr>
          <a:lstStyle/>
          <a:p>
            <a:pPr marL="478265" indent="-478265"/>
            <a:r>
              <a:rPr lang="en-US" b="1" dirty="0" smtClean="0"/>
              <a:t>Disadvantages</a:t>
            </a:r>
            <a:r>
              <a:rPr lang="en-US" dirty="0" smtClean="0"/>
              <a:t>: </a:t>
            </a:r>
          </a:p>
          <a:p>
            <a:pPr marL="557976" indent="-557976">
              <a:buAutoNum type="romanLcParenBoth"/>
            </a:pPr>
            <a:r>
              <a:rPr lang="en-US" dirty="0" smtClean="0"/>
              <a:t>Training costs are increased.</a:t>
            </a:r>
          </a:p>
          <a:p>
            <a:pPr marL="557976" indent="-557976">
              <a:buAutoNum type="romanLcParenBoth"/>
            </a:pPr>
            <a:r>
              <a:rPr lang="en-US" dirty="0" smtClean="0"/>
              <a:t> Work is disrupted as rotated employees take time to adjust to a new set up.</a:t>
            </a:r>
          </a:p>
          <a:p>
            <a:pPr marL="557976" indent="-557976">
              <a:buAutoNum type="romanLcParenBoth"/>
            </a:pPr>
            <a:r>
              <a:rPr lang="en-US" dirty="0" smtClean="0"/>
              <a:t> It may also decrease efficiency if rotated jobs are not further challenging.</a:t>
            </a:r>
          </a:p>
          <a:p>
            <a:pPr marL="557976" indent="-557976">
              <a:buAutoNum type="romanLcParenBoth"/>
            </a:pPr>
            <a:r>
              <a:rPr lang="en-US" dirty="0" smtClean="0"/>
              <a:t> According to Herzberg, job rotation is merely "replacing one zero for another zero if not implemented properly.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
            <a:ext cx="17830800" cy="7730865"/>
          </a:xfrm>
          <a:prstGeom prst="rect">
            <a:avLst/>
          </a:prstGeom>
        </p:spPr>
        <p:txBody>
          <a:bodyPr wrap="square" lIns="127537" tIns="63769" rIns="127537" bIns="63769">
            <a:spAutoFit/>
          </a:bodyPr>
          <a:lstStyle/>
          <a:p>
            <a:r>
              <a:rPr lang="en-US" b="1" dirty="0" smtClean="0"/>
              <a:t>b. </a:t>
            </a:r>
            <a:r>
              <a:rPr lang="en-US" sz="3300" b="1" dirty="0" smtClean="0">
                <a:solidFill>
                  <a:srgbClr val="002060"/>
                </a:solidFill>
              </a:rPr>
              <a:t>Job enlargement</a:t>
            </a:r>
            <a:r>
              <a:rPr lang="en-US" sz="4500" dirty="0" smtClean="0">
                <a:solidFill>
                  <a:srgbClr val="002060"/>
                </a:solidFill>
              </a:rPr>
              <a:t> </a:t>
            </a:r>
            <a:r>
              <a:rPr lang="en-US" sz="3300" dirty="0" smtClean="0"/>
              <a:t>refers to expanding the tasks performed by employees to add more variety. By giving employees several different tasks to be performed, as opposed to limiting their activities to a small number of tasks, organizations hope to reduce boredom and monotony as well as utilize human resources more effectively. Job enlargement may have similar benefits to job rotation, because it may also involve teaching employees multiple tasks. Research indicates that when jobs are enlarged, employees view themselves as being capable of performing a broader set of tasks. </a:t>
            </a:r>
            <a:endParaRPr lang="en-US" dirty="0" smtClean="0"/>
          </a:p>
          <a:p>
            <a:r>
              <a:rPr lang="en-US" sz="3300" dirty="0" smtClean="0">
                <a:solidFill>
                  <a:srgbClr val="002060"/>
                </a:solidFill>
              </a:rPr>
              <a:t>Advantages</a:t>
            </a:r>
          </a:p>
          <a:p>
            <a:pPr marL="557976" indent="-557976">
              <a:buAutoNum type="romanLcParenBoth"/>
            </a:pPr>
            <a:r>
              <a:rPr lang="en-US" sz="2800" dirty="0" smtClean="0"/>
              <a:t>Increased number of tasks reduces monotony and boredom. </a:t>
            </a:r>
          </a:p>
          <a:p>
            <a:pPr marL="557976" indent="-557976">
              <a:buAutoNum type="romanLcParenBoth"/>
            </a:pPr>
            <a:r>
              <a:rPr lang="en-US" sz="2800" dirty="0" smtClean="0"/>
              <a:t>It has more variety and be more interesting. </a:t>
            </a:r>
          </a:p>
          <a:p>
            <a:pPr marL="557976" indent="-557976">
              <a:buAutoNum type="romanLcParenBoth"/>
            </a:pPr>
            <a:r>
              <a:rPr lang="en-US" sz="2800" dirty="0" smtClean="0"/>
              <a:t> Better utilization of employees' abilities.</a:t>
            </a:r>
          </a:p>
          <a:p>
            <a:pPr marL="557976" indent="-557976"/>
            <a:endParaRPr lang="en-US" dirty="0" smtClean="0"/>
          </a:p>
          <a:p>
            <a:pPr marL="557976" indent="-557976"/>
            <a:r>
              <a:rPr lang="en-US" dirty="0" smtClean="0"/>
              <a:t> </a:t>
            </a:r>
            <a:r>
              <a:rPr lang="en-US" sz="3300" dirty="0" smtClean="0">
                <a:solidFill>
                  <a:srgbClr val="002060"/>
                </a:solidFill>
              </a:rPr>
              <a:t>Disadvantages: </a:t>
            </a:r>
            <a:endParaRPr lang="en-US" dirty="0" smtClean="0">
              <a:solidFill>
                <a:srgbClr val="002060"/>
              </a:solidFill>
            </a:endParaRPr>
          </a:p>
          <a:p>
            <a:pPr marL="557976" indent="-557976">
              <a:buAutoNum type="romanLcParenR"/>
            </a:pPr>
            <a:r>
              <a:rPr lang="en-US" sz="2800" dirty="0" smtClean="0"/>
              <a:t>Training costs may increase. </a:t>
            </a:r>
          </a:p>
          <a:p>
            <a:pPr marL="557976" indent="-557976">
              <a:buAutoNum type="romanLcParenR"/>
            </a:pPr>
            <a:r>
              <a:rPr lang="en-US" sz="2800" dirty="0" smtClean="0"/>
              <a:t> Output may go down during the introduction of a new system. </a:t>
            </a:r>
          </a:p>
          <a:p>
            <a:pPr marL="557976" indent="-557976">
              <a:buAutoNum type="romanLcParenR"/>
            </a:pPr>
            <a:r>
              <a:rPr lang="en-US" sz="2800" dirty="0" smtClean="0"/>
              <a:t> Employees may ask higher pay.</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283"/>
            <a:ext cx="17533620" cy="6222759"/>
          </a:xfrm>
          <a:prstGeom prst="rect">
            <a:avLst/>
          </a:prstGeom>
        </p:spPr>
        <p:txBody>
          <a:bodyPr wrap="square" lIns="127537" tIns="63769" rIns="127537" bIns="63769">
            <a:spAutoFit/>
          </a:bodyPr>
          <a:lstStyle/>
          <a:p>
            <a:r>
              <a:rPr lang="en-US" sz="3300" b="1" dirty="0" smtClean="0"/>
              <a:t>c. Job enrichment</a:t>
            </a:r>
            <a:r>
              <a:rPr lang="en-US" sz="3300" dirty="0" smtClean="0"/>
              <a:t> is a job redesign technique that allows workers more control over how they perform their own tasks. This approach allows employees to take on more responsibility. As an alternative to job specialization, companies using job enrichment may experience positive outcomes, such as reduced turnover, increased productivity, and reduced absences. </a:t>
            </a:r>
          </a:p>
          <a:p>
            <a:endParaRPr lang="en-US" sz="3300" b="1" dirty="0" smtClean="0">
              <a:solidFill>
                <a:srgbClr val="002060"/>
              </a:solidFill>
            </a:endParaRPr>
          </a:p>
          <a:p>
            <a:r>
              <a:rPr lang="en-US" sz="3300" b="1" dirty="0" smtClean="0">
                <a:solidFill>
                  <a:srgbClr val="002060"/>
                </a:solidFill>
              </a:rPr>
              <a:t>Contributions: </a:t>
            </a:r>
            <a:r>
              <a:rPr lang="en-US" sz="3300" dirty="0" smtClean="0"/>
              <a:t>(</a:t>
            </a:r>
            <a:r>
              <a:rPr lang="en-US" sz="3300" dirty="0" err="1" smtClean="0"/>
              <a:t>i</a:t>
            </a:r>
            <a:r>
              <a:rPr lang="en-US" sz="3300" dirty="0" smtClean="0"/>
              <a:t>) Employees get chance to learn new skills, (ii) It helps to reduce employee monotony and boredom, (iii) Increased chances for promotion/career development, and (iv) Higher productivity and motivation. </a:t>
            </a:r>
          </a:p>
          <a:p>
            <a:endParaRPr lang="en-US" sz="3300" b="1" dirty="0" smtClean="0">
              <a:solidFill>
                <a:srgbClr val="002060"/>
              </a:solidFill>
            </a:endParaRPr>
          </a:p>
          <a:p>
            <a:r>
              <a:rPr lang="en-US" sz="3300" b="1" dirty="0" smtClean="0">
                <a:solidFill>
                  <a:srgbClr val="002060"/>
                </a:solidFill>
              </a:rPr>
              <a:t>Limitations: </a:t>
            </a:r>
            <a:r>
              <a:rPr lang="en-US" sz="3300" dirty="0" smtClean="0"/>
              <a:t>(</a:t>
            </a:r>
            <a:r>
              <a:rPr lang="en-US" sz="3300" dirty="0" err="1" smtClean="0"/>
              <a:t>i</a:t>
            </a:r>
            <a:r>
              <a:rPr lang="en-US" sz="3300" dirty="0" smtClean="0"/>
              <a:t>) Demands extensive training to employees. (ii) Increase the workload and responsibility to the employees, (iii) Possibility of conflicts with non-enriched job holder employees, (iv) Not suitable for routine/ repetitive type of jobs.</a:t>
            </a:r>
            <a:endParaRPr lang="en-US" sz="33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35790" cy="3421993"/>
          </a:xfrm>
          <a:prstGeom prst="rect">
            <a:avLst/>
          </a:prstGeom>
        </p:spPr>
        <p:txBody>
          <a:bodyPr wrap="square" lIns="127537" tIns="63769" rIns="127537" bIns="63769">
            <a:spAutoFit/>
          </a:bodyPr>
          <a:lstStyle/>
          <a:p>
            <a:r>
              <a:rPr lang="en-US" sz="3900" b="1" dirty="0" smtClean="0"/>
              <a:t>4. Self-managed work team ( Autonomous work Group)</a:t>
            </a:r>
          </a:p>
          <a:p>
            <a:pPr algn="just"/>
            <a:r>
              <a:rPr lang="en-US" b="1" dirty="0" smtClean="0"/>
              <a:t>	 </a:t>
            </a:r>
            <a:r>
              <a:rPr lang="en-US" dirty="0" smtClean="0"/>
              <a:t>A </a:t>
            </a:r>
            <a:r>
              <a:rPr lang="en-US" b="1" dirty="0" smtClean="0"/>
              <a:t>self-managed work team</a:t>
            </a:r>
            <a:r>
              <a:rPr lang="en-US" dirty="0" smtClean="0"/>
              <a:t> is a team in which the members take collective responsibility for ensuring that the team operates effectively and meets its targets. Typically, members of self-managed teams are employees within an organization who work together, within a broad framework of aims and objectives, to reach a common goal. When setting up the team, two of the parameters that have to be defined are the levels of </a:t>
            </a:r>
            <a:r>
              <a:rPr lang="en-US" b="1" dirty="0" smtClean="0"/>
              <a:t>responsibility</a:t>
            </a:r>
            <a:r>
              <a:rPr lang="en-US" dirty="0" smtClean="0"/>
              <a:t> and </a:t>
            </a:r>
            <a:r>
              <a:rPr lang="en-US" b="1" dirty="0" smtClean="0"/>
              <a:t>autonomy</a:t>
            </a:r>
            <a:r>
              <a:rPr lang="en-US" dirty="0" smtClean="0"/>
              <a:t> that are given to the self-managed team. </a:t>
            </a:r>
          </a:p>
          <a:p>
            <a:pPr algn="just"/>
            <a:endParaRPr lang="en-US" dirty="0"/>
          </a:p>
        </p:txBody>
      </p:sp>
      <p:pic>
        <p:nvPicPr>
          <p:cNvPr id="45058" name="Picture 2" descr="Future of Work Strategy - Self Managed Teams"/>
          <p:cNvPicPr>
            <a:picLocks noChangeAspect="1" noChangeArrowheads="1"/>
          </p:cNvPicPr>
          <p:nvPr/>
        </p:nvPicPr>
        <p:blipFill>
          <a:blip r:embed="rId2"/>
          <a:srcRect/>
          <a:stretch>
            <a:fillRect/>
          </a:stretch>
        </p:blipFill>
        <p:spPr bwMode="auto">
          <a:xfrm>
            <a:off x="12351545" y="335280"/>
            <a:ext cx="5479257" cy="4288792"/>
          </a:xfrm>
          <a:prstGeom prst="rect">
            <a:avLst/>
          </a:prstGeom>
          <a:noFill/>
        </p:spPr>
      </p:pic>
      <p:pic>
        <p:nvPicPr>
          <p:cNvPr id="45060" name="Picture 4" descr="Team Leadership and Self-Managed Teams - ppt download"/>
          <p:cNvPicPr>
            <a:picLocks noChangeAspect="1" noChangeArrowheads="1"/>
          </p:cNvPicPr>
          <p:nvPr/>
        </p:nvPicPr>
        <p:blipFill>
          <a:blip r:embed="rId3"/>
          <a:srcRect/>
          <a:stretch>
            <a:fillRect/>
          </a:stretch>
        </p:blipFill>
        <p:spPr bwMode="auto">
          <a:xfrm>
            <a:off x="0" y="4917441"/>
            <a:ext cx="8915401" cy="5140960"/>
          </a:xfrm>
          <a:prstGeom prst="rect">
            <a:avLst/>
          </a:prstGeom>
          <a:noFill/>
          <a:ln>
            <a:solidFill>
              <a:schemeClr val="tx1"/>
            </a:solidFill>
          </a:ln>
        </p:spPr>
      </p:pic>
      <p:pic>
        <p:nvPicPr>
          <p:cNvPr id="45062" name="Picture 6" descr="PPT - Self-Managed Team (SMT) PowerPoint Presentation, free download -  ID:1570536"/>
          <p:cNvPicPr>
            <a:picLocks noChangeAspect="1" noChangeArrowheads="1"/>
          </p:cNvPicPr>
          <p:nvPr/>
        </p:nvPicPr>
        <p:blipFill>
          <a:blip r:embed="rId4"/>
          <a:srcRect/>
          <a:stretch>
            <a:fillRect/>
          </a:stretch>
        </p:blipFill>
        <p:spPr bwMode="auto">
          <a:xfrm>
            <a:off x="9063990" y="4805680"/>
            <a:ext cx="8766810" cy="525272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1-1 Human Resource Management Gaining a Competitive Advantage Chapter 4 The  Analysis and Design of Work McGraw-Hill/Irwin Copyright © 2008 by The  McGraw-Hill. - ppt download"/>
          <p:cNvPicPr>
            <a:picLocks noChangeAspect="1" noChangeArrowheads="1"/>
          </p:cNvPicPr>
          <p:nvPr/>
        </p:nvPicPr>
        <p:blipFill>
          <a:blip r:embed="rId2"/>
          <a:srcRect/>
          <a:stretch>
            <a:fillRect/>
          </a:stretch>
        </p:blipFill>
        <p:spPr bwMode="auto">
          <a:xfrm>
            <a:off x="1" y="1"/>
            <a:ext cx="17830800" cy="10058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95707"/>
            <a:ext cx="17830800" cy="6776757"/>
          </a:xfrm>
          <a:prstGeom prst="rect">
            <a:avLst/>
          </a:prstGeom>
        </p:spPr>
        <p:txBody>
          <a:bodyPr wrap="square" lIns="127537" tIns="63769" rIns="127537" bIns="63769">
            <a:spAutoFit/>
          </a:bodyPr>
          <a:lstStyle/>
          <a:p>
            <a:r>
              <a:rPr lang="en-US" sz="4500" b="1" dirty="0" smtClean="0"/>
              <a:t>The Role and Importance of Jobs to the employees</a:t>
            </a:r>
          </a:p>
          <a:p>
            <a:r>
              <a:rPr lang="en-US" dirty="0" smtClean="0"/>
              <a:t>	</a:t>
            </a:r>
            <a:r>
              <a:rPr lang="en-US" sz="2800" dirty="0" smtClean="0"/>
              <a:t> </a:t>
            </a:r>
            <a:r>
              <a:rPr lang="en-US" sz="2800" b="1" dirty="0" smtClean="0"/>
              <a:t>The role of a job (which creates importance to the employees) in an organization incorporates the following major aspects:</a:t>
            </a:r>
            <a:endParaRPr lang="en-US" b="1" dirty="0" smtClean="0"/>
          </a:p>
          <a:p>
            <a:pPr marL="478265" indent="-478265">
              <a:buAutoNum type="arabicPeriod"/>
            </a:pPr>
            <a:r>
              <a:rPr lang="en-US" sz="3300" b="1" dirty="0" smtClean="0">
                <a:solidFill>
                  <a:srgbClr val="7030A0"/>
                </a:solidFill>
              </a:rPr>
              <a:t>New learning:</a:t>
            </a:r>
          </a:p>
          <a:p>
            <a:pPr marL="478265" indent="-478265"/>
            <a:r>
              <a:rPr lang="en-US" dirty="0" smtClean="0"/>
              <a:t>		</a:t>
            </a:r>
            <a:r>
              <a:rPr lang="en-US" sz="3300" dirty="0" smtClean="0"/>
              <a:t> A well designed job permits its employees to feel that they are growing intellectually. </a:t>
            </a:r>
          </a:p>
          <a:p>
            <a:pPr marL="478265" indent="-478265"/>
            <a:endParaRPr lang="en-US" dirty="0" smtClean="0"/>
          </a:p>
          <a:p>
            <a:pPr marL="478265" indent="-478265" algn="just"/>
            <a:r>
              <a:rPr lang="en-US" sz="3300" b="1" dirty="0" smtClean="0">
                <a:solidFill>
                  <a:srgbClr val="7030A0"/>
                </a:solidFill>
              </a:rPr>
              <a:t>2 . Direct communication: </a:t>
            </a:r>
            <a:r>
              <a:rPr lang="en-US" sz="3300" dirty="0" smtClean="0"/>
              <a:t>An enriched job allows the worker to communicate directly with people who use his or her service. </a:t>
            </a:r>
          </a:p>
          <a:p>
            <a:pPr marL="478265" indent="-478265" algn="just"/>
            <a:r>
              <a:rPr lang="en-US" sz="3300" dirty="0" smtClean="0"/>
              <a:t>	</a:t>
            </a:r>
            <a:r>
              <a:rPr lang="en-US" sz="2800" dirty="0" smtClean="0"/>
              <a:t>For example, a HR teacher handling a student's complaints about poor internal assessment marks in MBS program.</a:t>
            </a:r>
            <a:endParaRPr lang="en-US" dirty="0" smtClean="0"/>
          </a:p>
          <a:p>
            <a:pPr marL="478265" indent="-478265"/>
            <a:endParaRPr lang="en-US" dirty="0" smtClean="0"/>
          </a:p>
          <a:p>
            <a:pPr marL="478265" indent="-478265"/>
            <a:r>
              <a:rPr lang="en-US" sz="3900" b="1" dirty="0" smtClean="0">
                <a:solidFill>
                  <a:srgbClr val="7030A0"/>
                </a:solidFill>
              </a:rPr>
              <a:t>3. Direct feedback</a:t>
            </a:r>
            <a:r>
              <a:rPr lang="en-US" sz="5000" b="1" dirty="0" smtClean="0">
                <a:solidFill>
                  <a:srgbClr val="7030A0"/>
                </a:solidFill>
              </a:rPr>
              <a:t>: </a:t>
            </a:r>
            <a:r>
              <a:rPr lang="en-US" sz="3300" dirty="0" smtClean="0"/>
              <a:t>Individuals should be able to get immediate knowledge of the performance results they have achieved. Performance evaluation can be designed into the job or it can be provided by a supervisor. Indirect feedback may distort the communication.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uman Resource Planning - Definition and Meaning - BBALectures"/>
          <p:cNvPicPr>
            <a:picLocks noChangeAspect="1" noChangeArrowheads="1"/>
          </p:cNvPicPr>
          <p:nvPr/>
        </p:nvPicPr>
        <p:blipFill>
          <a:blip r:embed="rId2"/>
          <a:srcRect/>
          <a:stretch>
            <a:fillRect/>
          </a:stretch>
        </p:blipFill>
        <p:spPr bwMode="auto">
          <a:xfrm>
            <a:off x="1" y="1"/>
            <a:ext cx="17830800" cy="100584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521"/>
            <a:ext cx="17830800" cy="3591270"/>
          </a:xfrm>
          <a:prstGeom prst="rect">
            <a:avLst/>
          </a:prstGeom>
        </p:spPr>
        <p:txBody>
          <a:bodyPr wrap="square" lIns="127537" tIns="63769" rIns="127537" bIns="63769">
            <a:spAutoFit/>
          </a:bodyPr>
          <a:lstStyle/>
          <a:p>
            <a:r>
              <a:rPr lang="en-US" sz="4500" b="1" dirty="0" err="1" smtClean="0"/>
              <a:t>DeCenzo</a:t>
            </a:r>
            <a:r>
              <a:rPr lang="en-US" sz="4500" b="1" dirty="0" smtClean="0"/>
              <a:t> &amp; Robbins: </a:t>
            </a:r>
          </a:p>
          <a:p>
            <a:r>
              <a:rPr lang="en-US" sz="4500" dirty="0" smtClean="0"/>
              <a:t>		</a:t>
            </a:r>
            <a:r>
              <a:rPr lang="en-US" sz="4500" dirty="0" smtClean="0">
                <a:solidFill>
                  <a:srgbClr val="002060"/>
                </a:solidFill>
              </a:rPr>
              <a:t>"HRP is the process by which an organization ensures that it has the right number and kind of people, at right place, at right time, capable of effectively and efficiently completing those task that will help the organization achieve its overall objectives."</a:t>
            </a:r>
            <a:endParaRPr lang="en-US" sz="3900" dirty="0">
              <a:solidFill>
                <a:srgbClr val="002060"/>
              </a:solidFill>
            </a:endParaRPr>
          </a:p>
        </p:txBody>
      </p:sp>
      <p:sp>
        <p:nvSpPr>
          <p:cNvPr id="3" name="Rectangle 2"/>
          <p:cNvSpPr/>
          <p:nvPr/>
        </p:nvSpPr>
        <p:spPr>
          <a:xfrm>
            <a:off x="1" y="5029201"/>
            <a:ext cx="17830800" cy="3206549"/>
          </a:xfrm>
          <a:prstGeom prst="rect">
            <a:avLst/>
          </a:prstGeom>
        </p:spPr>
        <p:txBody>
          <a:bodyPr wrap="square" lIns="127537" tIns="63769" rIns="127537" bIns="63769">
            <a:spAutoFit/>
          </a:bodyPr>
          <a:lstStyle/>
          <a:p>
            <a:endParaRPr lang="en-US" sz="5000" b="1" dirty="0" smtClean="0"/>
          </a:p>
          <a:p>
            <a:r>
              <a:rPr lang="en-US" sz="5000" b="1" dirty="0" smtClean="0"/>
              <a:t>According to Gary </a:t>
            </a:r>
            <a:r>
              <a:rPr lang="en-US" sz="5000" b="1" dirty="0" err="1" smtClean="0"/>
              <a:t>Dessler</a:t>
            </a:r>
            <a:endParaRPr lang="en-US" sz="5000" b="1" dirty="0" smtClean="0"/>
          </a:p>
          <a:p>
            <a:r>
              <a:rPr lang="en-US" dirty="0" smtClean="0"/>
              <a:t> </a:t>
            </a:r>
            <a:r>
              <a:rPr lang="en-US" sz="5000" dirty="0" smtClean="0">
                <a:solidFill>
                  <a:srgbClr val="002060"/>
                </a:solidFill>
              </a:rPr>
              <a:t>Human resource planning is the process of deciding what positions the firm will have to fill and how to fill them.</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04" name="AutoShape 4"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06" name="AutoShape 6"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08" name="AutoShape 8"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10" name="AutoShape 10"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12" name="AutoShape 12"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8" name="Rectangle 7"/>
          <p:cNvSpPr/>
          <p:nvPr/>
        </p:nvSpPr>
        <p:spPr>
          <a:xfrm>
            <a:off x="1" y="1"/>
            <a:ext cx="17830800" cy="1005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endParaRPr lang="en-US"/>
          </a:p>
        </p:txBody>
      </p:sp>
      <p:sp>
        <p:nvSpPr>
          <p:cNvPr id="51214" name="AutoShape 14"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16" name="AutoShape 16"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18" name="AutoShape 18"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20" name="AutoShape 20"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22" name="AutoShape 22"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1224" name="AutoShape 24" descr="Chapter 2 strategic human resource planning"/>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pic>
        <p:nvPicPr>
          <p:cNvPr id="51226" name="Picture 26" descr="Chapter 2 strategic human resource planning"/>
          <p:cNvPicPr>
            <a:picLocks noChangeAspect="1" noChangeArrowheads="1"/>
          </p:cNvPicPr>
          <p:nvPr/>
        </p:nvPicPr>
        <p:blipFill>
          <a:blip r:embed="rId2"/>
          <a:srcRect/>
          <a:stretch>
            <a:fillRect/>
          </a:stretch>
        </p:blipFill>
        <p:spPr bwMode="auto">
          <a:xfrm>
            <a:off x="1" y="1"/>
            <a:ext cx="17830800" cy="100584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4" name="Picture 6" descr="Human Resource Planning: Definition, Importance, Characteristics and Process  or Strategy"/>
          <p:cNvPicPr>
            <a:picLocks noChangeAspect="1" noChangeArrowheads="1"/>
          </p:cNvPicPr>
          <p:nvPr/>
        </p:nvPicPr>
        <p:blipFill>
          <a:blip r:embed="rId2"/>
          <a:srcRect/>
          <a:stretch>
            <a:fillRect/>
          </a:stretch>
        </p:blipFill>
        <p:spPr bwMode="auto">
          <a:xfrm>
            <a:off x="2971800" y="0"/>
            <a:ext cx="12035790" cy="1039368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UMAN RESOURCE MANAGEMENT - ppt download"/>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1" y="0"/>
            <a:ext cx="17830800" cy="10058401"/>
          </a:xfrm>
          <a:prstGeom prst="rect">
            <a:avLst/>
          </a:prstGeom>
          <a:noFill/>
          <a:effectLst>
            <a:outerShdw blurRad="50800" dist="50800" dir="5400000" algn="ctr" rotWithShape="0">
              <a:schemeClr val="bg1"/>
            </a:outerShd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6310"/>
            <a:ext cx="17830800" cy="8069419"/>
          </a:xfrm>
          <a:prstGeom prst="rect">
            <a:avLst/>
          </a:prstGeom>
        </p:spPr>
        <p:txBody>
          <a:bodyPr wrap="square" lIns="127537" tIns="63769" rIns="127537" bIns="63769">
            <a:spAutoFit/>
          </a:bodyPr>
          <a:lstStyle/>
          <a:p>
            <a:r>
              <a:rPr lang="en-US" sz="5600" dirty="0" smtClean="0"/>
              <a:t>Replacement planning</a:t>
            </a:r>
            <a:r>
              <a:rPr lang="en-US" sz="6700" dirty="0" smtClean="0"/>
              <a:t>:</a:t>
            </a:r>
          </a:p>
          <a:p>
            <a:endParaRPr lang="en-US" sz="6700" dirty="0" smtClean="0"/>
          </a:p>
          <a:p>
            <a:r>
              <a:rPr lang="en-US" sz="6700" dirty="0" smtClean="0"/>
              <a:t>	</a:t>
            </a:r>
            <a:r>
              <a:rPr lang="en-US" sz="4500" dirty="0" smtClean="0"/>
              <a:t>It uses replacement charts. They are developed to show the names of the current occupants. It gives information about the candidate's position in the organization and the names of likely replacements. Replacement charts make it readily visible where potential vacancies are. They also show what types of positions most urgently need to be filled. Potential vacancies can be estimated by the present performance levels of employees currently in jobs.</a:t>
            </a:r>
          </a:p>
          <a:p>
            <a:r>
              <a:rPr lang="en-US" sz="4500" dirty="0" smtClean="0"/>
              <a:t>	</a:t>
            </a:r>
            <a:endParaRPr lang="en-US" sz="45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35281"/>
            <a:ext cx="17830800" cy="7407699"/>
          </a:xfrm>
          <a:prstGeom prst="rect">
            <a:avLst/>
          </a:prstGeom>
        </p:spPr>
        <p:txBody>
          <a:bodyPr wrap="square" lIns="127537" tIns="63769" rIns="127537" bIns="63769">
            <a:spAutoFit/>
          </a:bodyPr>
          <a:lstStyle/>
          <a:p>
            <a:r>
              <a:rPr lang="en-US" dirty="0" smtClean="0"/>
              <a:t> </a:t>
            </a:r>
            <a:r>
              <a:rPr lang="en-US" sz="5000" dirty="0" smtClean="0"/>
              <a:t>Succession planning</a:t>
            </a:r>
            <a:r>
              <a:rPr lang="en-US" dirty="0" smtClean="0"/>
              <a:t>: 	</a:t>
            </a:r>
          </a:p>
          <a:p>
            <a:endParaRPr lang="en-US" sz="3300" dirty="0" smtClean="0"/>
          </a:p>
          <a:p>
            <a:r>
              <a:rPr lang="en-US" sz="3300" dirty="0" smtClean="0"/>
              <a:t>	</a:t>
            </a:r>
            <a:r>
              <a:rPr lang="en-US" sz="3900" dirty="0" smtClean="0"/>
              <a:t>A succession plans is the process of anticipating future staff needs. It also covers preparing plans for meeting these manpower needs internally (a HRIS can help in preparing succession plans). With the help of succession plans, the positions likely to be vacant in future can be estimated before-hand. Succession planning also helps to take timely actions which can be taken to prepare lower level managers for succession . Vacancies in organizations occur due to retirements, resignations, promotions, transfers, and deaths. Some of these vacancies are anticipated while others are unexpected. In the absence of succession plans, the management may find it difficult to immediately search for appropriate talent within the organization. </a:t>
            </a:r>
          </a:p>
          <a:p>
            <a:r>
              <a:rPr lang="en-US" sz="3900" dirty="0" smtClean="0"/>
              <a:t>	</a:t>
            </a:r>
            <a:endParaRPr lang="en-US" sz="33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3211" y="402803"/>
            <a:ext cx="11292840" cy="1050078"/>
          </a:xfrm>
        </p:spPr>
        <p:txBody>
          <a:bodyPr>
            <a:normAutofit fontScale="90000"/>
          </a:bodyPr>
          <a:lstStyle/>
          <a:p>
            <a:r>
              <a:rPr lang="en-US" b="1" dirty="0" smtClean="0"/>
              <a:t>Recruitment (Concept)</a:t>
            </a:r>
            <a:endParaRPr lang="en-US" b="1" dirty="0"/>
          </a:p>
        </p:txBody>
      </p:sp>
      <p:sp>
        <p:nvSpPr>
          <p:cNvPr id="3" name="Content Placeholder 2"/>
          <p:cNvSpPr>
            <a:spLocks noGrp="1"/>
          </p:cNvSpPr>
          <p:nvPr>
            <p:ph idx="1"/>
          </p:nvPr>
        </p:nvSpPr>
        <p:spPr>
          <a:xfrm>
            <a:off x="891541" y="1676401"/>
            <a:ext cx="16047720" cy="8382000"/>
          </a:xfrm>
        </p:spPr>
        <p:txBody>
          <a:bodyPr>
            <a:normAutofit/>
          </a:bodyPr>
          <a:lstStyle/>
          <a:p>
            <a:pPr>
              <a:buNone/>
            </a:pPr>
            <a:r>
              <a:rPr lang="en-US" dirty="0" smtClean="0"/>
              <a:t>		Recruitment is the process of finding right people for right positions at the right time. It is concerned with identifying and attracting a pool of qualified candidates to fulfill human resource needs of an organization. </a:t>
            </a:r>
          </a:p>
          <a:p>
            <a:pPr>
              <a:buNone/>
            </a:pPr>
            <a:r>
              <a:rPr lang="en-US" dirty="0" smtClean="0"/>
              <a:t>	</a:t>
            </a:r>
            <a:r>
              <a:rPr lang="en-US" b="1" dirty="0" smtClean="0"/>
              <a:t>Edwin B. </a:t>
            </a:r>
            <a:r>
              <a:rPr lang="en-US" b="1" dirty="0" err="1" smtClean="0"/>
              <a:t>Flippo</a:t>
            </a:r>
            <a:r>
              <a:rPr lang="en-US" b="1" dirty="0" smtClean="0"/>
              <a:t>: </a:t>
            </a:r>
            <a:r>
              <a:rPr lang="en-US" dirty="0" smtClean="0"/>
              <a:t>“</a:t>
            </a:r>
            <a:r>
              <a:rPr lang="en-US" dirty="0" smtClean="0">
                <a:solidFill>
                  <a:schemeClr val="tx2"/>
                </a:solidFill>
              </a:rPr>
              <a:t>Recruitment is a process of searching for prospective employees and stimulating them to apply for jobs.”</a:t>
            </a:r>
          </a:p>
          <a:p>
            <a:pPr>
              <a:buNone/>
            </a:pPr>
            <a:r>
              <a:rPr lang="en-US" dirty="0" smtClean="0"/>
              <a:t>	</a:t>
            </a:r>
            <a:r>
              <a:rPr lang="en-US" b="1" dirty="0" err="1" smtClean="0"/>
              <a:t>DeCenzo</a:t>
            </a:r>
            <a:r>
              <a:rPr lang="en-US" b="1" dirty="0" smtClean="0"/>
              <a:t> and Robbins</a:t>
            </a:r>
            <a:r>
              <a:rPr lang="en-US" dirty="0" smtClean="0"/>
              <a:t>: </a:t>
            </a:r>
            <a:r>
              <a:rPr lang="en-US" dirty="0" smtClean="0">
                <a:solidFill>
                  <a:srgbClr val="7030A0"/>
                </a:solidFill>
              </a:rPr>
              <a:t>“Recruiting is the process of discovering potential job candidates.”</a:t>
            </a:r>
          </a:p>
          <a:p>
            <a:pPr>
              <a:buNone/>
            </a:pPr>
            <a:r>
              <a:rPr lang="en-US" dirty="0" smtClean="0"/>
              <a:t>	</a:t>
            </a:r>
            <a:r>
              <a:rPr lang="en-US" b="1" dirty="0" smtClean="0"/>
              <a:t>Gary </a:t>
            </a:r>
            <a:r>
              <a:rPr lang="en-US" b="1" dirty="0" err="1" smtClean="0"/>
              <a:t>Dessler</a:t>
            </a:r>
            <a:r>
              <a:rPr lang="en-US" b="1" dirty="0" smtClean="0"/>
              <a:t>: </a:t>
            </a:r>
            <a:r>
              <a:rPr lang="en-US" dirty="0" smtClean="0"/>
              <a:t>“</a:t>
            </a:r>
            <a:r>
              <a:rPr lang="en-US" dirty="0" smtClean="0">
                <a:solidFill>
                  <a:srgbClr val="002060"/>
                </a:solidFill>
              </a:rPr>
              <a:t>Recruiting is to build up a pool of qualified applicants.”</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770" y="894082"/>
            <a:ext cx="10847070" cy="5776483"/>
          </a:xfrm>
          <a:prstGeom prst="rect">
            <a:avLst/>
          </a:prstGeom>
        </p:spPr>
        <p:txBody>
          <a:bodyPr wrap="square" lIns="127537" tIns="63769" rIns="127537" bIns="63769">
            <a:spAutoFit/>
          </a:bodyPr>
          <a:lstStyle/>
          <a:p>
            <a:r>
              <a:rPr lang="en-US" sz="6700" b="1" dirty="0" smtClean="0"/>
              <a:t>2. Sources of Recruitment</a:t>
            </a:r>
          </a:p>
          <a:p>
            <a:r>
              <a:rPr lang="en-US" dirty="0" smtClean="0"/>
              <a:t>	</a:t>
            </a:r>
            <a:r>
              <a:rPr lang="en-US" sz="5000" dirty="0" smtClean="0"/>
              <a:t>Sources are the pools for locating prospective candidates. The sources of recruitment can be:</a:t>
            </a:r>
          </a:p>
          <a:p>
            <a:r>
              <a:rPr lang="en-US" sz="5000" dirty="0" smtClean="0">
                <a:solidFill>
                  <a:srgbClr val="002060"/>
                </a:solidFill>
              </a:rPr>
              <a:t>Internal sources: </a:t>
            </a:r>
            <a:r>
              <a:rPr lang="en-US" sz="5000" dirty="0" smtClean="0">
                <a:solidFill>
                  <a:srgbClr val="7030A0"/>
                </a:solidFill>
              </a:rPr>
              <a:t>within the organization</a:t>
            </a:r>
          </a:p>
          <a:p>
            <a:r>
              <a:rPr lang="en-US" sz="5000" b="1" dirty="0" smtClean="0">
                <a:solidFill>
                  <a:srgbClr val="002060"/>
                </a:solidFill>
              </a:rPr>
              <a:t>External sources: </a:t>
            </a:r>
            <a:r>
              <a:rPr lang="en-US" sz="5000" dirty="0" smtClean="0">
                <a:solidFill>
                  <a:srgbClr val="7030A0"/>
                </a:solidFill>
              </a:rPr>
              <a:t>outside the organization</a:t>
            </a:r>
            <a:endParaRPr lang="en-US" sz="5000" dirty="0">
              <a:solidFill>
                <a:srgbClr val="7030A0"/>
              </a:solidFill>
            </a:endParaRPr>
          </a:p>
        </p:txBody>
      </p:sp>
      <p:pic>
        <p:nvPicPr>
          <p:cNvPr id="61442" name="Picture 2" descr="RECRUITMENT CREDENTIALING SELECTION PLACEMENT AND PROMOTION INTRODUCTION  TERMINOLOGIES"/>
          <p:cNvPicPr>
            <a:picLocks noChangeAspect="1" noChangeArrowheads="1"/>
          </p:cNvPicPr>
          <p:nvPr/>
        </p:nvPicPr>
        <p:blipFill>
          <a:blip r:embed="rId2"/>
          <a:srcRect/>
          <a:stretch>
            <a:fillRect/>
          </a:stretch>
        </p:blipFill>
        <p:spPr bwMode="auto">
          <a:xfrm>
            <a:off x="10698481" y="1676401"/>
            <a:ext cx="7132320" cy="648208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descr="Human Resource Management Course No MBA 609 Part4"/>
          <p:cNvPicPr>
            <a:picLocks noChangeAspect="1" noChangeArrowheads="1"/>
          </p:cNvPicPr>
          <p:nvPr/>
        </p:nvPicPr>
        <p:blipFill>
          <a:blip r:embed="rId2"/>
          <a:srcRect/>
          <a:stretch>
            <a:fillRect/>
          </a:stretch>
        </p:blipFill>
        <p:spPr bwMode="auto">
          <a:xfrm>
            <a:off x="1" y="1"/>
            <a:ext cx="17830800" cy="1028192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8721" y="1005841"/>
            <a:ext cx="15453360" cy="5207097"/>
          </a:xfrm>
          <a:prstGeom prst="rect">
            <a:avLst/>
          </a:prstGeom>
          <a:ln>
            <a:solidFill>
              <a:schemeClr val="tx2"/>
            </a:solidFill>
          </a:ln>
        </p:spPr>
        <p:txBody>
          <a:bodyPr wrap="square" lIns="127537" tIns="63769" rIns="127537" bIns="63769">
            <a:spAutoFit/>
          </a:bodyPr>
          <a:lstStyle/>
          <a:p>
            <a:r>
              <a:rPr lang="en-US" sz="3300" dirty="0" smtClean="0"/>
              <a:t>4. </a:t>
            </a:r>
            <a:r>
              <a:rPr lang="en-US" sz="3900" dirty="0" smtClean="0">
                <a:solidFill>
                  <a:srgbClr val="7030A0"/>
                </a:solidFill>
              </a:rPr>
              <a:t>Establishing client relationship</a:t>
            </a:r>
            <a:r>
              <a:rPr lang="en-US" sz="2800" dirty="0" smtClean="0"/>
              <a:t>: </a:t>
            </a:r>
            <a:endParaRPr lang="en-US" dirty="0" smtClean="0"/>
          </a:p>
          <a:p>
            <a:r>
              <a:rPr lang="en-US" dirty="0" smtClean="0"/>
              <a:t>	</a:t>
            </a:r>
            <a:r>
              <a:rPr lang="en-US" sz="3300" dirty="0" smtClean="0"/>
              <a:t>A well designed job offers an employee to contact his/her client (service user) directly.</a:t>
            </a:r>
            <a:r>
              <a:rPr lang="en-US" sz="2800" dirty="0" smtClean="0"/>
              <a:t> </a:t>
            </a:r>
            <a:r>
              <a:rPr lang="en-US" dirty="0" smtClean="0"/>
              <a:t>The client can be inside the enterprise (such as a hardware engineer repairing a computer for HR department) or outside the enterprise (such as a software officer dealing with a banker).</a:t>
            </a:r>
          </a:p>
          <a:p>
            <a:endParaRPr lang="en-US" sz="3900" dirty="0" smtClean="0">
              <a:solidFill>
                <a:srgbClr val="7030A0"/>
              </a:solidFill>
            </a:endParaRPr>
          </a:p>
          <a:p>
            <a:r>
              <a:rPr lang="en-US" sz="3900" dirty="0" smtClean="0">
                <a:solidFill>
                  <a:srgbClr val="7030A0"/>
                </a:solidFill>
              </a:rPr>
              <a:t>5. Access to resources:</a:t>
            </a:r>
          </a:p>
          <a:p>
            <a:r>
              <a:rPr lang="en-US" sz="3900" dirty="0" smtClean="0">
                <a:solidFill>
                  <a:srgbClr val="7030A0"/>
                </a:solidFill>
              </a:rPr>
              <a:t>	 </a:t>
            </a:r>
            <a:r>
              <a:rPr lang="en-US" sz="3300" dirty="0" smtClean="0"/>
              <a:t>A job should allow an employee to access and control over resources and expenses that is required to perform that job. </a:t>
            </a:r>
          </a:p>
          <a:p>
            <a:r>
              <a:rPr lang="en-US" dirty="0" smtClean="0"/>
              <a:t>For example, a HR professor must have the authority to order an overhead projector necessary for teaching his MBS/MBA students.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47042"/>
            <a:ext cx="10549889" cy="6638258"/>
          </a:xfrm>
          <a:prstGeom prst="rect">
            <a:avLst/>
          </a:prstGeom>
        </p:spPr>
        <p:txBody>
          <a:bodyPr wrap="square" lIns="127537" tIns="63769" rIns="127537" bIns="63769">
            <a:spAutoFit/>
          </a:bodyPr>
          <a:lstStyle/>
          <a:p>
            <a:r>
              <a:rPr lang="en-US" sz="6100" dirty="0" smtClean="0"/>
              <a:t>Internal Sources of Recruitment</a:t>
            </a:r>
          </a:p>
          <a:p>
            <a:pPr marL="637686" indent="-637686">
              <a:buAutoNum type="arabicPeriod"/>
            </a:pPr>
            <a:r>
              <a:rPr lang="en-US" sz="3300" dirty="0" smtClean="0"/>
              <a:t>.</a:t>
            </a:r>
            <a:r>
              <a:rPr lang="en-US" sz="5000" b="1" dirty="0" smtClean="0"/>
              <a:t>Promotion from within</a:t>
            </a:r>
            <a:r>
              <a:rPr lang="en-US" sz="3300" dirty="0" smtClean="0"/>
              <a:t>: </a:t>
            </a:r>
          </a:p>
          <a:p>
            <a:pPr marL="717397" indent="-717397"/>
            <a:r>
              <a:rPr lang="en-US" sz="3300" dirty="0" smtClean="0">
                <a:solidFill>
                  <a:srgbClr val="7030A0"/>
                </a:solidFill>
              </a:rPr>
              <a:t>		</a:t>
            </a:r>
            <a:r>
              <a:rPr lang="en-US" sz="3900" dirty="0" smtClean="0">
                <a:solidFill>
                  <a:srgbClr val="7030A0"/>
                </a:solidFill>
              </a:rPr>
              <a:t>Promotion is vertical movement upward. It is an upward advancement in the organizational hierarchy. Internal search of human resource inventory is done to identify current employees who are eligible and competent for promotion. Succession plan identifies employees for promotion managerial positions</a:t>
            </a:r>
            <a:endParaRPr lang="en-US" sz="2200" dirty="0"/>
          </a:p>
        </p:txBody>
      </p:sp>
      <p:pic>
        <p:nvPicPr>
          <p:cNvPr id="68610" name="Picture 2" descr="Getting Promoted from Within - Emerging Nurse Leader"/>
          <p:cNvPicPr>
            <a:picLocks noChangeAspect="1" noChangeArrowheads="1"/>
          </p:cNvPicPr>
          <p:nvPr/>
        </p:nvPicPr>
        <p:blipFill>
          <a:blip r:embed="rId2"/>
          <a:srcRect/>
          <a:stretch>
            <a:fillRect/>
          </a:stretch>
        </p:blipFill>
        <p:spPr bwMode="auto">
          <a:xfrm>
            <a:off x="10252711" y="2570481"/>
            <a:ext cx="7578090" cy="6286500"/>
          </a:xfrm>
          <a:prstGeom prst="rect">
            <a:avLst/>
          </a:prstGeom>
          <a:noFill/>
          <a:ln>
            <a:solidFill>
              <a:schemeClr val="accent2"/>
            </a:solid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0549889" cy="5699539"/>
          </a:xfrm>
          <a:prstGeom prst="rect">
            <a:avLst/>
          </a:prstGeom>
        </p:spPr>
        <p:txBody>
          <a:bodyPr wrap="square" lIns="127537" tIns="63769" rIns="127537" bIns="63769">
            <a:spAutoFit/>
          </a:bodyPr>
          <a:lstStyle/>
          <a:p>
            <a:r>
              <a:rPr lang="en-US" sz="10000" b="1" dirty="0" smtClean="0">
                <a:solidFill>
                  <a:srgbClr val="7030A0"/>
                </a:solidFill>
              </a:rPr>
              <a:t>    </a:t>
            </a:r>
            <a:r>
              <a:rPr lang="en-US" sz="8400" b="1" dirty="0" smtClean="0">
                <a:solidFill>
                  <a:srgbClr val="7030A0"/>
                </a:solidFill>
              </a:rPr>
              <a:t>2. Transfer: </a:t>
            </a:r>
            <a:endParaRPr lang="en-US" sz="6700" b="1" dirty="0" smtClean="0">
              <a:solidFill>
                <a:srgbClr val="7030A0"/>
              </a:solidFill>
            </a:endParaRPr>
          </a:p>
          <a:p>
            <a:r>
              <a:rPr lang="en-US" sz="6700" b="1" dirty="0" smtClean="0"/>
              <a:t>	</a:t>
            </a:r>
            <a:r>
              <a:rPr lang="en-US" sz="3900" dirty="0" smtClean="0"/>
              <a:t>Transfer is horizontal movement in the organization. It involves moving an employee from one job to another job of the same level. It provides opportunities for current employees to broaden their knowledge about various jobs. It may involve relocation of the employee. </a:t>
            </a:r>
            <a:endParaRPr lang="en-US" dirty="0"/>
          </a:p>
        </p:txBody>
      </p:sp>
      <p:pic>
        <p:nvPicPr>
          <p:cNvPr id="67586" name="Picture 2" descr="Transfer | Meaning | Types | Elements of Sound Transfer Policy"/>
          <p:cNvPicPr>
            <a:picLocks noChangeAspect="1" noChangeArrowheads="1"/>
          </p:cNvPicPr>
          <p:nvPr/>
        </p:nvPicPr>
        <p:blipFill>
          <a:blip r:embed="rId2"/>
          <a:srcRect/>
          <a:stretch>
            <a:fillRect/>
          </a:stretch>
        </p:blipFill>
        <p:spPr bwMode="auto">
          <a:xfrm>
            <a:off x="10401300" y="2123440"/>
            <a:ext cx="7429502" cy="564388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771" y="335282"/>
            <a:ext cx="9361171" cy="6638258"/>
          </a:xfrm>
          <a:prstGeom prst="rect">
            <a:avLst/>
          </a:prstGeom>
        </p:spPr>
        <p:txBody>
          <a:bodyPr wrap="square" lIns="127537" tIns="63769" rIns="127537" bIns="63769">
            <a:spAutoFit/>
          </a:bodyPr>
          <a:lstStyle/>
          <a:p>
            <a:r>
              <a:rPr lang="en-US" sz="7500" b="1" dirty="0" smtClean="0">
                <a:solidFill>
                  <a:srgbClr val="7030A0"/>
                </a:solidFill>
              </a:rPr>
              <a:t>3. Rehires: </a:t>
            </a:r>
          </a:p>
          <a:p>
            <a:r>
              <a:rPr lang="en-US" sz="7500" b="1" dirty="0" smtClean="0"/>
              <a:t>	</a:t>
            </a:r>
            <a:r>
              <a:rPr lang="en-US" sz="3900" dirty="0" smtClean="0"/>
              <a:t>It involves rehiring employees who had left the organization or were laid off temporarily or permanently. Generally, downsizing and reengineering leads to employee lay-offs. Rehires are old employees possessing skills and experience. They are familiar with the organization's culture, style and ways of doing jobs. </a:t>
            </a:r>
            <a:endParaRPr lang="en-US" sz="1900" dirty="0"/>
          </a:p>
        </p:txBody>
      </p:sp>
      <p:pic>
        <p:nvPicPr>
          <p:cNvPr id="66562" name="Picture 2" descr="Wouldn't it be great to rehire departed stars? Here's a plan | HR Morning"/>
          <p:cNvPicPr>
            <a:picLocks noChangeAspect="1" noChangeArrowheads="1"/>
          </p:cNvPicPr>
          <p:nvPr/>
        </p:nvPicPr>
        <p:blipFill>
          <a:blip r:embed="rId2"/>
          <a:srcRect/>
          <a:stretch>
            <a:fillRect/>
          </a:stretch>
        </p:blipFill>
        <p:spPr bwMode="auto">
          <a:xfrm>
            <a:off x="9509760" y="782322"/>
            <a:ext cx="8321040" cy="6510021"/>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0401300" cy="7192256"/>
          </a:xfrm>
          <a:prstGeom prst="rect">
            <a:avLst/>
          </a:prstGeom>
        </p:spPr>
        <p:txBody>
          <a:bodyPr wrap="square" lIns="127537" tIns="63769" rIns="127537" bIns="63769">
            <a:spAutoFit/>
          </a:bodyPr>
          <a:lstStyle/>
          <a:p>
            <a:r>
              <a:rPr lang="en-US" sz="6700" b="1" dirty="0" smtClean="0">
                <a:solidFill>
                  <a:srgbClr val="7030A0"/>
                </a:solidFill>
              </a:rPr>
              <a:t>4. Job Rotation</a:t>
            </a:r>
            <a:r>
              <a:rPr lang="en-US" b="1" dirty="0" smtClean="0">
                <a:solidFill>
                  <a:srgbClr val="7030A0"/>
                </a:solidFill>
              </a:rPr>
              <a:t>: </a:t>
            </a:r>
          </a:p>
          <a:p>
            <a:r>
              <a:rPr lang="en-US" dirty="0" smtClean="0"/>
              <a:t>	</a:t>
            </a:r>
            <a:r>
              <a:rPr lang="en-US" sz="5600" dirty="0" smtClean="0"/>
              <a:t>It involves moving employees from job-to job. Job rotation helps employees to acquire different skills and abilities. It is a source of internal recruitment through temporary assignment of current employees.</a:t>
            </a:r>
            <a:endParaRPr lang="en-US" dirty="0" smtClean="0"/>
          </a:p>
        </p:txBody>
      </p:sp>
      <p:pic>
        <p:nvPicPr>
          <p:cNvPr id="65538" name="Picture 2" descr="How Job Rotation Motivate Employees - MyVenturePad.com"/>
          <p:cNvPicPr>
            <a:picLocks noChangeAspect="1" noChangeArrowheads="1"/>
          </p:cNvPicPr>
          <p:nvPr/>
        </p:nvPicPr>
        <p:blipFill>
          <a:blip r:embed="rId2"/>
          <a:srcRect/>
          <a:stretch>
            <a:fillRect/>
          </a:stretch>
        </p:blipFill>
        <p:spPr bwMode="auto">
          <a:xfrm>
            <a:off x="10549891" y="1341122"/>
            <a:ext cx="7280911" cy="502920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6047720" cy="1117600"/>
          </a:xfrm>
        </p:spPr>
        <p:txBody>
          <a:bodyPr>
            <a:normAutofit fontScale="90000"/>
          </a:bodyPr>
          <a:lstStyle/>
          <a:p>
            <a:r>
              <a:rPr lang="en-US" dirty="0" smtClean="0"/>
              <a:t/>
            </a:r>
            <a:br>
              <a:rPr lang="en-US" dirty="0" smtClean="0"/>
            </a:br>
            <a:r>
              <a:rPr lang="en-US" b="1" dirty="0" smtClean="0">
                <a:solidFill>
                  <a:srgbClr val="7030A0"/>
                </a:solidFill>
              </a:rPr>
              <a:t>External Sources of Recruitment</a:t>
            </a:r>
            <a:r>
              <a:rPr lang="en-US" dirty="0" smtClean="0"/>
              <a:t/>
            </a:r>
            <a:br>
              <a:rPr lang="en-US" dirty="0" smtClean="0"/>
            </a:br>
            <a:endParaRPr lang="en-US" dirty="0"/>
          </a:p>
        </p:txBody>
      </p:sp>
      <p:sp>
        <p:nvSpPr>
          <p:cNvPr id="3" name="Content Placeholder 2"/>
          <p:cNvSpPr>
            <a:spLocks noGrp="1"/>
          </p:cNvSpPr>
          <p:nvPr>
            <p:ph idx="1"/>
          </p:nvPr>
        </p:nvSpPr>
        <p:spPr>
          <a:xfrm>
            <a:off x="0" y="1117600"/>
            <a:ext cx="10104120" cy="8940800"/>
          </a:xfrm>
          <a:ln>
            <a:solidFill>
              <a:schemeClr val="bg1"/>
            </a:solidFill>
          </a:ln>
        </p:spPr>
        <p:txBody>
          <a:bodyPr>
            <a:normAutofit lnSpcReduction="10000"/>
          </a:bodyPr>
          <a:lstStyle/>
          <a:p>
            <a:pPr>
              <a:buNone/>
            </a:pPr>
            <a:r>
              <a:rPr lang="en-US" dirty="0" smtClean="0"/>
              <a:t>		They involve recruiting the prospective candidates found through external search. The external sources are:</a:t>
            </a:r>
          </a:p>
          <a:p>
            <a:pPr>
              <a:buNone/>
            </a:pPr>
            <a:r>
              <a:rPr lang="en-US" dirty="0" smtClean="0">
                <a:solidFill>
                  <a:srgbClr val="002060"/>
                </a:solidFill>
              </a:rPr>
              <a:t>1 Poaching/ raiding</a:t>
            </a:r>
          </a:p>
          <a:p>
            <a:pPr>
              <a:buNone/>
            </a:pPr>
            <a:r>
              <a:rPr lang="en-US" dirty="0" smtClean="0">
                <a:solidFill>
                  <a:srgbClr val="002060"/>
                </a:solidFill>
              </a:rPr>
              <a:t>2. Executive searching/Headhunting</a:t>
            </a:r>
          </a:p>
          <a:p>
            <a:pPr>
              <a:buNone/>
            </a:pPr>
            <a:r>
              <a:rPr lang="en-US" dirty="0" smtClean="0">
                <a:solidFill>
                  <a:srgbClr val="002060"/>
                </a:solidFill>
              </a:rPr>
              <a:t>3. Casual applications</a:t>
            </a:r>
          </a:p>
          <a:p>
            <a:pPr>
              <a:buNone/>
            </a:pPr>
            <a:r>
              <a:rPr lang="en-US" dirty="0" smtClean="0">
                <a:solidFill>
                  <a:srgbClr val="002060"/>
                </a:solidFill>
              </a:rPr>
              <a:t>4. Educational institutes</a:t>
            </a:r>
          </a:p>
          <a:p>
            <a:pPr>
              <a:buNone/>
            </a:pPr>
            <a:r>
              <a:rPr lang="en-US" dirty="0" smtClean="0">
                <a:solidFill>
                  <a:srgbClr val="002060"/>
                </a:solidFill>
              </a:rPr>
              <a:t>5. Candidates of present employees</a:t>
            </a:r>
          </a:p>
          <a:p>
            <a:pPr>
              <a:buNone/>
            </a:pPr>
            <a:r>
              <a:rPr lang="en-US" dirty="0" smtClean="0">
                <a:solidFill>
                  <a:srgbClr val="002060"/>
                </a:solidFill>
              </a:rPr>
              <a:t>6. Employment agencies</a:t>
            </a:r>
          </a:p>
          <a:p>
            <a:pPr>
              <a:buNone/>
            </a:pPr>
            <a:r>
              <a:rPr lang="en-US" dirty="0" smtClean="0">
                <a:solidFill>
                  <a:srgbClr val="002060"/>
                </a:solidFill>
              </a:rPr>
              <a:t>7.  </a:t>
            </a:r>
            <a:r>
              <a:rPr lang="en-US" dirty="0" err="1" smtClean="0">
                <a:solidFill>
                  <a:srgbClr val="002060"/>
                </a:solidFill>
              </a:rPr>
              <a:t>Labour</a:t>
            </a:r>
            <a:r>
              <a:rPr lang="en-US" dirty="0" smtClean="0">
                <a:solidFill>
                  <a:srgbClr val="002060"/>
                </a:solidFill>
              </a:rPr>
              <a:t> unions</a:t>
            </a:r>
          </a:p>
          <a:p>
            <a:pPr>
              <a:buNone/>
            </a:pPr>
            <a:r>
              <a:rPr lang="en-US" dirty="0" smtClean="0">
                <a:solidFill>
                  <a:srgbClr val="002060"/>
                </a:solidFill>
              </a:rPr>
              <a:t>8. Professional organizations</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402803"/>
            <a:ext cx="9212580" cy="938318"/>
          </a:xfrm>
          <a:ln>
            <a:solidFill>
              <a:schemeClr val="accent2"/>
            </a:solidFill>
          </a:ln>
        </p:spPr>
        <p:txBody>
          <a:bodyPr>
            <a:normAutofit fontScale="90000"/>
          </a:bodyPr>
          <a:lstStyle/>
          <a:p>
            <a:r>
              <a:rPr lang="en-US" b="1" dirty="0" smtClean="0">
                <a:solidFill>
                  <a:srgbClr val="002060"/>
                </a:solidFill>
              </a:rPr>
              <a:t>1. Poaching/raiding:</a:t>
            </a:r>
            <a:endParaRPr lang="en-US" b="1" dirty="0">
              <a:solidFill>
                <a:srgbClr val="002060"/>
              </a:solidFill>
            </a:endParaRPr>
          </a:p>
        </p:txBody>
      </p:sp>
      <p:sp>
        <p:nvSpPr>
          <p:cNvPr id="3" name="Content Placeholder 2"/>
          <p:cNvSpPr>
            <a:spLocks noGrp="1"/>
          </p:cNvSpPr>
          <p:nvPr>
            <p:ph idx="1"/>
          </p:nvPr>
        </p:nvSpPr>
        <p:spPr>
          <a:xfrm>
            <a:off x="1" y="1676401"/>
            <a:ext cx="10549889" cy="8382000"/>
          </a:xfrm>
        </p:spPr>
        <p:txBody>
          <a:bodyPr>
            <a:normAutofit fontScale="85000" lnSpcReduction="20000"/>
          </a:bodyPr>
          <a:lstStyle/>
          <a:p>
            <a:pPr>
              <a:buNone/>
            </a:pPr>
            <a:r>
              <a:rPr lang="en-US" dirty="0" smtClean="0"/>
              <a:t>		</a:t>
            </a:r>
            <a:r>
              <a:rPr lang="en-US" sz="3900" dirty="0" smtClean="0"/>
              <a:t>Raiding means attracting the employees working elsewhere to join the organization. </a:t>
            </a:r>
          </a:p>
          <a:p>
            <a:pPr>
              <a:buNone/>
            </a:pPr>
            <a:r>
              <a:rPr lang="en-US" sz="3900" b="1" dirty="0" smtClean="0">
                <a:solidFill>
                  <a:srgbClr val="002060"/>
                </a:solidFill>
              </a:rPr>
              <a:t>Strengths: </a:t>
            </a:r>
          </a:p>
          <a:p>
            <a:pPr>
              <a:buNone/>
            </a:pPr>
            <a:r>
              <a:rPr lang="en-US" sz="3900" dirty="0" smtClean="0"/>
              <a:t>(</a:t>
            </a:r>
            <a:r>
              <a:rPr lang="en-US" sz="3900" dirty="0" err="1" smtClean="0"/>
              <a:t>i</a:t>
            </a:r>
            <a:r>
              <a:rPr lang="en-US" sz="3900" dirty="0" smtClean="0"/>
              <a:t>) Less time consuming </a:t>
            </a:r>
          </a:p>
          <a:p>
            <a:pPr>
              <a:buNone/>
            </a:pPr>
            <a:r>
              <a:rPr lang="en-US" sz="3900" dirty="0" smtClean="0"/>
              <a:t>(ii) No need of talent management or career planning and development, </a:t>
            </a:r>
          </a:p>
          <a:p>
            <a:pPr>
              <a:buNone/>
            </a:pPr>
            <a:r>
              <a:rPr lang="en-US" sz="3900" dirty="0" smtClean="0"/>
              <a:t>(iii) very helpful in urgent/ contingent situations, </a:t>
            </a:r>
          </a:p>
          <a:p>
            <a:pPr>
              <a:buNone/>
            </a:pPr>
            <a:r>
              <a:rPr lang="en-US" sz="3900" dirty="0" smtClean="0"/>
              <a:t>(iv)many times it is cheaper then developing inside. </a:t>
            </a:r>
          </a:p>
          <a:p>
            <a:pPr>
              <a:buNone/>
            </a:pPr>
            <a:r>
              <a:rPr lang="en-US" sz="3900" b="1" dirty="0" smtClean="0">
                <a:solidFill>
                  <a:srgbClr val="002060"/>
                </a:solidFill>
              </a:rPr>
              <a:t>Weaknesses: </a:t>
            </a:r>
          </a:p>
          <a:p>
            <a:pPr marL="717397" indent="-717397">
              <a:buAutoNum type="arabicParenBoth"/>
            </a:pPr>
            <a:r>
              <a:rPr lang="en-US" sz="3900" dirty="0" smtClean="0"/>
              <a:t>To be vary honest, it is unethical (though it may be legal),</a:t>
            </a:r>
          </a:p>
          <a:p>
            <a:pPr marL="717397" indent="-717397">
              <a:buAutoNum type="arabicParenBoth"/>
            </a:pPr>
            <a:r>
              <a:rPr lang="en-US" sz="3900" dirty="0" smtClean="0"/>
              <a:t>It kills the policy of hiring from inside source .</a:t>
            </a:r>
          </a:p>
          <a:p>
            <a:pPr marL="717397" indent="-717397">
              <a:buAutoNum type="arabicParenBoth"/>
            </a:pPr>
            <a:r>
              <a:rPr lang="en-US" sz="3900" dirty="0" smtClean="0"/>
              <a:t> Existing employees may be frustrated and </a:t>
            </a:r>
            <a:r>
              <a:rPr lang="en-US" sz="3900" dirty="0" err="1" smtClean="0"/>
              <a:t>demotivated</a:t>
            </a:r>
            <a:r>
              <a:rPr lang="en-US" sz="3900" dirty="0" smtClean="0"/>
              <a:t> .</a:t>
            </a:r>
          </a:p>
          <a:p>
            <a:pPr marL="717397" indent="-717397">
              <a:buAutoNum type="arabicParenBoth"/>
            </a:pPr>
            <a:r>
              <a:rPr lang="en-US" sz="3900" dirty="0" smtClean="0"/>
              <a:t> If not motivated and used properly they can be a burden to the organization.</a:t>
            </a:r>
            <a:endParaRPr lang="en-US" sz="5000" dirty="0"/>
          </a:p>
        </p:txBody>
      </p:sp>
      <p:pic>
        <p:nvPicPr>
          <p:cNvPr id="70658" name="Picture 2" descr="How to prevent your staff getting poached | HRD Asia"/>
          <p:cNvPicPr>
            <a:picLocks noChangeAspect="1" noChangeArrowheads="1"/>
          </p:cNvPicPr>
          <p:nvPr/>
        </p:nvPicPr>
        <p:blipFill>
          <a:blip r:embed="rId2"/>
          <a:srcRect/>
          <a:stretch>
            <a:fillRect/>
          </a:stretch>
        </p:blipFill>
        <p:spPr bwMode="auto">
          <a:xfrm>
            <a:off x="10549891" y="3576321"/>
            <a:ext cx="7280911" cy="3939542"/>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3522"/>
            <a:ext cx="17830800" cy="2760273"/>
          </a:xfrm>
          <a:prstGeom prst="rect">
            <a:avLst/>
          </a:prstGeom>
        </p:spPr>
        <p:txBody>
          <a:bodyPr wrap="square" lIns="127537" tIns="63769" rIns="127537" bIns="63769">
            <a:spAutoFit/>
          </a:bodyPr>
          <a:lstStyle/>
          <a:p>
            <a:r>
              <a:rPr lang="en-US" sz="3900" b="1" dirty="0" smtClean="0"/>
              <a:t>3. Executive searching/Headhunting</a:t>
            </a:r>
            <a:r>
              <a:rPr lang="en-US" dirty="0" smtClean="0"/>
              <a:t>:</a:t>
            </a:r>
          </a:p>
          <a:p>
            <a:r>
              <a:rPr lang="en-US" dirty="0" smtClean="0"/>
              <a:t>	 </a:t>
            </a:r>
            <a:r>
              <a:rPr lang="en-US" sz="3300" dirty="0" smtClean="0"/>
              <a:t>Very senior managers are sometimes recruited by a process known as 'executive search or headhunting. Its advocates believe that the best candidates are not only those who reply to advertisements or look for new jobs. There are also the candidates who are successful in their present jobs and are not thinking of moving elsewhere.</a:t>
            </a:r>
            <a:endParaRPr lang="en-US" dirty="0"/>
          </a:p>
        </p:txBody>
      </p:sp>
      <p:sp>
        <p:nvSpPr>
          <p:cNvPr id="3" name="Rectangle 2"/>
          <p:cNvSpPr/>
          <p:nvPr/>
        </p:nvSpPr>
        <p:spPr>
          <a:xfrm>
            <a:off x="445771" y="3688081"/>
            <a:ext cx="9361171" cy="4837765"/>
          </a:xfrm>
          <a:prstGeom prst="rect">
            <a:avLst/>
          </a:prstGeom>
        </p:spPr>
        <p:txBody>
          <a:bodyPr wrap="square" lIns="127537" tIns="63769" rIns="127537" bIns="63769">
            <a:spAutoFit/>
          </a:bodyPr>
          <a:lstStyle/>
          <a:p>
            <a:r>
              <a:rPr lang="en-US" sz="2800" b="1" dirty="0" smtClean="0">
                <a:solidFill>
                  <a:srgbClr val="002060"/>
                </a:solidFill>
              </a:rPr>
              <a:t>Advantages: </a:t>
            </a:r>
          </a:p>
          <a:p>
            <a:pPr marL="557976" indent="-557976">
              <a:buAutoNum type="romanLcParenBoth"/>
            </a:pPr>
            <a:r>
              <a:rPr lang="en-US" dirty="0" smtClean="0"/>
              <a:t>Bringing in people with new ideas,</a:t>
            </a:r>
          </a:p>
          <a:p>
            <a:pPr marL="557976" indent="-557976">
              <a:buAutoNum type="romanLcParenBoth"/>
            </a:pPr>
            <a:r>
              <a:rPr lang="en-US" dirty="0" smtClean="0"/>
              <a:t>It is often cheaper and easier to hire an already trained professional skilled manpower, and </a:t>
            </a:r>
          </a:p>
          <a:p>
            <a:pPr marL="557976" indent="-557976">
              <a:buAutoNum type="romanLcParenBoth"/>
            </a:pPr>
            <a:r>
              <a:rPr lang="en-US" dirty="0" smtClean="0"/>
              <a:t>Temporary employees can provide the organization with much more flexibility than permanent employees.</a:t>
            </a:r>
          </a:p>
          <a:p>
            <a:pPr marL="557976" indent="-557976"/>
            <a:r>
              <a:rPr lang="en-US" dirty="0" smtClean="0"/>
              <a:t> </a:t>
            </a:r>
            <a:r>
              <a:rPr lang="en-US" sz="2800" b="1" dirty="0" smtClean="0">
                <a:solidFill>
                  <a:srgbClr val="002060"/>
                </a:solidFill>
              </a:rPr>
              <a:t>Disadvantages: </a:t>
            </a:r>
          </a:p>
          <a:p>
            <a:pPr marL="557976" indent="-557976">
              <a:buAutoNum type="romanLcParenBoth"/>
            </a:pPr>
            <a:r>
              <a:rPr lang="en-US" dirty="0" smtClean="0"/>
              <a:t>Better morale and motivation associated with internal recruiting is denied to the organization, </a:t>
            </a:r>
          </a:p>
          <a:p>
            <a:pPr marL="557976" indent="-557976">
              <a:buAutoNum type="romanLcParenBoth"/>
            </a:pPr>
            <a:r>
              <a:rPr lang="en-US" dirty="0" smtClean="0"/>
              <a:t>In general, this is costly source, and</a:t>
            </a:r>
          </a:p>
          <a:p>
            <a:pPr marL="557976" indent="-557976">
              <a:buAutoNum type="romanLcParenBoth"/>
            </a:pPr>
            <a:r>
              <a:rPr lang="en-US" dirty="0" smtClean="0"/>
              <a:t>Adjustment of new employees to the organization culture takes larger time.</a:t>
            </a:r>
            <a:endParaRPr lang="en-US" dirty="0"/>
          </a:p>
        </p:txBody>
      </p:sp>
      <p:pic>
        <p:nvPicPr>
          <p:cNvPr id="71682" name="Picture 2" descr="Should You Use a Headhunter for Winning New Talents | Cleverism"/>
          <p:cNvPicPr>
            <a:picLocks noChangeAspect="1" noChangeArrowheads="1"/>
          </p:cNvPicPr>
          <p:nvPr/>
        </p:nvPicPr>
        <p:blipFill>
          <a:blip r:embed="rId2"/>
          <a:srcRect/>
          <a:stretch>
            <a:fillRect/>
          </a:stretch>
        </p:blipFill>
        <p:spPr bwMode="auto">
          <a:xfrm>
            <a:off x="10104120" y="3911602"/>
            <a:ext cx="7726680" cy="540639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 y="335280"/>
            <a:ext cx="17533620" cy="2621774"/>
          </a:xfrm>
          <a:prstGeom prst="rect">
            <a:avLst/>
          </a:prstGeom>
        </p:spPr>
        <p:txBody>
          <a:bodyPr wrap="square" lIns="127537" tIns="63769" rIns="127537" bIns="63769">
            <a:spAutoFit/>
          </a:bodyPr>
          <a:lstStyle/>
          <a:p>
            <a:r>
              <a:rPr lang="en-US" sz="3900" b="1" dirty="0" smtClean="0">
                <a:solidFill>
                  <a:srgbClr val="002060"/>
                </a:solidFill>
              </a:rPr>
              <a:t>3. Casual applications: </a:t>
            </a:r>
          </a:p>
          <a:p>
            <a:r>
              <a:rPr lang="en-US" sz="3900" b="1" dirty="0" smtClean="0">
                <a:solidFill>
                  <a:srgbClr val="002060"/>
                </a:solidFill>
              </a:rPr>
              <a:t>	</a:t>
            </a:r>
            <a:r>
              <a:rPr lang="en-US" sz="2800" dirty="0" smtClean="0"/>
              <a:t>Casual applications are unwanted applications. Candidates send applications for jobs on their own initiative or after learning about vacancies from reliable sources. The HR manager should see all such casual callers. Because sometimes a most desirable type of employee could be discovered in this way. This source is clearly inexpensive. It can fill vacancies, particularly of the clerical variety.</a:t>
            </a:r>
            <a:endParaRPr lang="en-US" dirty="0"/>
          </a:p>
        </p:txBody>
      </p:sp>
      <p:sp>
        <p:nvSpPr>
          <p:cNvPr id="3" name="Rectangle 2"/>
          <p:cNvSpPr/>
          <p:nvPr/>
        </p:nvSpPr>
        <p:spPr>
          <a:xfrm>
            <a:off x="0" y="3688083"/>
            <a:ext cx="10104120" cy="4776210"/>
          </a:xfrm>
          <a:prstGeom prst="rect">
            <a:avLst/>
          </a:prstGeom>
        </p:spPr>
        <p:txBody>
          <a:bodyPr wrap="square" lIns="127537" tIns="63769" rIns="127537" bIns="63769">
            <a:spAutoFit/>
          </a:bodyPr>
          <a:lstStyle/>
          <a:p>
            <a:r>
              <a:rPr lang="en-US" b="1" dirty="0" smtClean="0">
                <a:solidFill>
                  <a:srgbClr val="002060"/>
                </a:solidFill>
              </a:rPr>
              <a:t>Strengths: </a:t>
            </a:r>
          </a:p>
          <a:p>
            <a:pPr marL="478265" indent="-478265">
              <a:buAutoNum type="arabicParenBoth"/>
            </a:pPr>
            <a:r>
              <a:rPr lang="en-US" sz="2800" dirty="0" smtClean="0"/>
              <a:t>This source is inexpensive, </a:t>
            </a:r>
          </a:p>
          <a:p>
            <a:pPr marL="478265" indent="-478265">
              <a:buAutoNum type="arabicParenBoth"/>
            </a:pPr>
            <a:r>
              <a:rPr lang="en-US" sz="2800" dirty="0" smtClean="0"/>
              <a:t> It is basically suitable to fill the need of clerical/lower</a:t>
            </a:r>
          </a:p>
          <a:p>
            <a:pPr marL="478265" indent="-478265">
              <a:buAutoNum type="arabicParenBoth"/>
            </a:pPr>
            <a:r>
              <a:rPr lang="en-US" sz="2800" dirty="0" smtClean="0"/>
              <a:t>Less time consuming, </a:t>
            </a:r>
          </a:p>
          <a:p>
            <a:pPr marL="478265" indent="-478265">
              <a:buAutoNum type="arabicParenBoth"/>
            </a:pPr>
            <a:r>
              <a:rPr lang="en-US" sz="2800" dirty="0" smtClean="0"/>
              <a:t>Highly reputed companies can get benefit of this source. </a:t>
            </a:r>
          </a:p>
          <a:p>
            <a:endParaRPr lang="en-US" dirty="0" smtClean="0"/>
          </a:p>
          <a:p>
            <a:r>
              <a:rPr lang="en-US" sz="2800" b="1" dirty="0" smtClean="0">
                <a:solidFill>
                  <a:srgbClr val="002060"/>
                </a:solidFill>
              </a:rPr>
              <a:t>Weaknesses</a:t>
            </a:r>
            <a:r>
              <a:rPr lang="en-US" dirty="0" smtClean="0"/>
              <a:t>: </a:t>
            </a:r>
          </a:p>
          <a:p>
            <a:pPr marL="557976" indent="-557976">
              <a:buAutoNum type="romanLcParenBoth"/>
            </a:pPr>
            <a:r>
              <a:rPr lang="en-US" sz="2800" dirty="0" smtClean="0"/>
              <a:t>It is not suitable for less reputed companies, </a:t>
            </a:r>
          </a:p>
          <a:p>
            <a:pPr marL="557976" indent="-557976">
              <a:buAutoNum type="romanLcParenBoth"/>
            </a:pPr>
            <a:r>
              <a:rPr lang="en-US" sz="2800" dirty="0" smtClean="0"/>
              <a:t>Selection has to be done from a pool of limited candidates, and</a:t>
            </a:r>
          </a:p>
          <a:p>
            <a:pPr marL="557976" indent="-557976">
              <a:buAutoNum type="romanLcParenBoth"/>
            </a:pPr>
            <a:r>
              <a:rPr lang="en-US" sz="2800" dirty="0" smtClean="0"/>
              <a:t>The organization cannot really attract level staff, deserving candidates by this source.</a:t>
            </a:r>
            <a:endParaRPr lang="en-US" sz="2800" dirty="0"/>
          </a:p>
        </p:txBody>
      </p:sp>
      <p:pic>
        <p:nvPicPr>
          <p:cNvPr id="72706" name="Picture 2" descr="UPSSSC Recruitment 2019: Application begins for 672 vacancies for lower  subordinate posts, here&amp;#39;s how to apply - Hindustan Times"/>
          <p:cNvPicPr>
            <a:picLocks noChangeAspect="1" noChangeArrowheads="1"/>
          </p:cNvPicPr>
          <p:nvPr/>
        </p:nvPicPr>
        <p:blipFill>
          <a:blip r:embed="rId2"/>
          <a:srcRect/>
          <a:stretch>
            <a:fillRect/>
          </a:stretch>
        </p:blipFill>
        <p:spPr bwMode="auto">
          <a:xfrm>
            <a:off x="10104120" y="3688082"/>
            <a:ext cx="7726680" cy="5252719"/>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402803"/>
            <a:ext cx="10104120" cy="1161837"/>
          </a:xfrm>
        </p:spPr>
        <p:txBody>
          <a:bodyPr>
            <a:normAutofit/>
          </a:bodyPr>
          <a:lstStyle/>
          <a:p>
            <a:r>
              <a:rPr lang="en-US" b="1" dirty="0" smtClean="0"/>
              <a:t>4. Former Employees</a:t>
            </a:r>
            <a:endParaRPr lang="en-US" dirty="0"/>
          </a:p>
        </p:txBody>
      </p:sp>
      <p:sp>
        <p:nvSpPr>
          <p:cNvPr id="3" name="Rectangle 2"/>
          <p:cNvSpPr/>
          <p:nvPr/>
        </p:nvSpPr>
        <p:spPr>
          <a:xfrm>
            <a:off x="1" y="2011680"/>
            <a:ext cx="9955530" cy="5299430"/>
          </a:xfrm>
          <a:prstGeom prst="rect">
            <a:avLst/>
          </a:prstGeom>
        </p:spPr>
        <p:txBody>
          <a:bodyPr wrap="square" lIns="127537" tIns="63769" rIns="127537" bIns="63769">
            <a:spAutoFit/>
          </a:bodyPr>
          <a:lstStyle/>
          <a:p>
            <a:pPr fontAlgn="base"/>
            <a:r>
              <a:rPr lang="en-US" sz="5600" dirty="0" smtClean="0"/>
              <a:t>	In case employees have been laid off or have left the factory at their own, they may be taken back if they are interested in joining the concern (provided their record is good).</a:t>
            </a:r>
            <a:endParaRPr lang="en-US" sz="5600" dirty="0"/>
          </a:p>
        </p:txBody>
      </p:sp>
      <p:sp>
        <p:nvSpPr>
          <p:cNvPr id="4" name="Rectangle 3"/>
          <p:cNvSpPr/>
          <p:nvPr/>
        </p:nvSpPr>
        <p:spPr>
          <a:xfrm>
            <a:off x="11144251" y="2011680"/>
            <a:ext cx="6686550" cy="71526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endParaRPr lang="en-US"/>
          </a:p>
        </p:txBody>
      </p:sp>
      <p:pic>
        <p:nvPicPr>
          <p:cNvPr id="1026" name="Picture 2" descr="Should I rehire an ex-employee so I can furlough them? | face2faceHR"/>
          <p:cNvPicPr>
            <a:picLocks noChangeAspect="1" noChangeArrowheads="1"/>
          </p:cNvPicPr>
          <p:nvPr/>
        </p:nvPicPr>
        <p:blipFill>
          <a:blip r:embed="rId2"/>
          <a:srcRect/>
          <a:stretch>
            <a:fillRect/>
          </a:stretch>
        </p:blipFill>
        <p:spPr bwMode="auto">
          <a:xfrm>
            <a:off x="11292840" y="2123440"/>
            <a:ext cx="6537960" cy="704088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402803"/>
            <a:ext cx="10401300" cy="1050078"/>
          </a:xfrm>
        </p:spPr>
        <p:txBody>
          <a:bodyPr>
            <a:normAutofit fontScale="90000"/>
          </a:bodyPr>
          <a:lstStyle/>
          <a:p>
            <a:r>
              <a:rPr lang="en-US" b="1" dirty="0" smtClean="0"/>
              <a:t/>
            </a:r>
            <a:br>
              <a:rPr lang="en-US" b="1" dirty="0" smtClean="0"/>
            </a:br>
            <a:r>
              <a:rPr lang="en-US" b="1" dirty="0" smtClean="0"/>
              <a:t>5. Employee Referrals:</a:t>
            </a:r>
            <a:r>
              <a:rPr lang="en-US" dirty="0" smtClean="0"/>
              <a:t/>
            </a:r>
            <a:br>
              <a:rPr lang="en-US" dirty="0" smtClean="0"/>
            </a:br>
            <a:endParaRPr lang="en-US" dirty="0"/>
          </a:p>
        </p:txBody>
      </p:sp>
      <p:sp>
        <p:nvSpPr>
          <p:cNvPr id="3" name="Rectangle 2"/>
          <p:cNvSpPr/>
          <p:nvPr/>
        </p:nvSpPr>
        <p:spPr>
          <a:xfrm>
            <a:off x="742951" y="1564643"/>
            <a:ext cx="9806940" cy="3560492"/>
          </a:xfrm>
          <a:prstGeom prst="rect">
            <a:avLst/>
          </a:prstGeom>
        </p:spPr>
        <p:txBody>
          <a:bodyPr wrap="square" lIns="127537" tIns="63769" rIns="127537" bIns="63769">
            <a:spAutoFit/>
          </a:bodyPr>
          <a:lstStyle/>
          <a:p>
            <a:pPr fontAlgn="base"/>
            <a:r>
              <a:rPr lang="en-US" sz="2800" dirty="0" smtClean="0"/>
              <a:t>This is yet another source of recruitment. The existing employ­ees refer their family members, friends and relatives to the company as potential candidates for the vacancies to be filled up in the </a:t>
            </a:r>
            <a:r>
              <a:rPr lang="en-US" sz="2800" dirty="0" err="1" smtClean="0"/>
              <a:t>organisation</a:t>
            </a:r>
            <a:r>
              <a:rPr lang="en-US" sz="2800" dirty="0" smtClean="0"/>
              <a:t>. </a:t>
            </a:r>
          </a:p>
          <a:p>
            <a:pPr fontAlgn="base"/>
            <a:endParaRPr lang="en-US" sz="3900" dirty="0" smtClean="0"/>
          </a:p>
          <a:p>
            <a:pPr fontAlgn="base"/>
            <a:endParaRPr lang="en-US" sz="3300" dirty="0" smtClean="0"/>
          </a:p>
          <a:p>
            <a:pPr fontAlgn="base"/>
            <a:endParaRPr lang="en-US" sz="3900" dirty="0"/>
          </a:p>
        </p:txBody>
      </p:sp>
      <p:sp>
        <p:nvSpPr>
          <p:cNvPr id="72706" name="AutoShape 2" descr="4 Best Practices to Generate Successful Employee Referral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72708" name="AutoShape 4" descr="4 Best Practices to Generate Successful Employee Referral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72710" name="AutoShape 6" descr="4 Best Practices to Generate Successful Employee Referral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72712" name="AutoShape 8" descr="4 Best Practices to Generate Successful Employee Referral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pic>
        <p:nvPicPr>
          <p:cNvPr id="72714" name="Picture 10" descr="4 Best Practices to Generate Successful Employee Referrals"/>
          <p:cNvPicPr>
            <a:picLocks noChangeAspect="1" noChangeArrowheads="1"/>
          </p:cNvPicPr>
          <p:nvPr/>
        </p:nvPicPr>
        <p:blipFill>
          <a:blip r:embed="rId2"/>
          <a:srcRect/>
          <a:stretch>
            <a:fillRect/>
          </a:stretch>
        </p:blipFill>
        <p:spPr bwMode="auto">
          <a:xfrm>
            <a:off x="10104120" y="782320"/>
            <a:ext cx="7726680" cy="3017520"/>
          </a:xfrm>
          <a:prstGeom prst="rect">
            <a:avLst/>
          </a:prstGeom>
          <a:noFill/>
        </p:spPr>
      </p:pic>
      <p:sp>
        <p:nvSpPr>
          <p:cNvPr id="12" name="Rectangle 11"/>
          <p:cNvSpPr/>
          <p:nvPr/>
        </p:nvSpPr>
        <p:spPr>
          <a:xfrm>
            <a:off x="1" y="3911601"/>
            <a:ext cx="17830800" cy="5811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lvl="0" fontAlgn="base"/>
            <a:endParaRPr lang="en-US" sz="3900" b="1" dirty="0" smtClean="0">
              <a:solidFill>
                <a:prstClr val="black"/>
              </a:solidFill>
            </a:endParaRPr>
          </a:p>
          <a:p>
            <a:pPr lvl="0" fontAlgn="base"/>
            <a:endParaRPr lang="en-US" sz="3900" b="1" dirty="0" smtClean="0">
              <a:solidFill>
                <a:prstClr val="black"/>
              </a:solidFill>
            </a:endParaRPr>
          </a:p>
          <a:p>
            <a:pPr lvl="0" fontAlgn="base"/>
            <a:endParaRPr lang="en-US" sz="3900" b="1" dirty="0" smtClean="0">
              <a:solidFill>
                <a:prstClr val="black"/>
              </a:solidFill>
            </a:endParaRPr>
          </a:p>
          <a:p>
            <a:pPr lvl="0" fontAlgn="base"/>
            <a:r>
              <a:rPr lang="en-US" sz="3900" b="1" dirty="0" smtClean="0">
                <a:solidFill>
                  <a:prstClr val="black"/>
                </a:solidFill>
              </a:rPr>
              <a:t>Benefits of Employee Referral</a:t>
            </a:r>
          </a:p>
          <a:p>
            <a:pPr fontAlgn="base"/>
            <a:r>
              <a:rPr lang="en-US" dirty="0" smtClean="0">
                <a:solidFill>
                  <a:prstClr val="black"/>
                </a:solidFill>
              </a:rPr>
              <a:t> 1. Employee Referral improves quality of hire. </a:t>
            </a:r>
          </a:p>
          <a:p>
            <a:pPr fontAlgn="base"/>
            <a:r>
              <a:rPr lang="en-US" dirty="0" smtClean="0">
                <a:solidFill>
                  <a:prstClr val="black"/>
                </a:solidFill>
              </a:rPr>
              <a:t>2. Employee Referral increases employee retention .</a:t>
            </a:r>
          </a:p>
          <a:p>
            <a:pPr fontAlgn="base"/>
            <a:r>
              <a:rPr lang="en-US" dirty="0" smtClean="0">
                <a:solidFill>
                  <a:prstClr val="black"/>
                </a:solidFill>
              </a:rPr>
              <a:t>3. Employee Referral reduces time and cost to hire.</a:t>
            </a:r>
          </a:p>
          <a:p>
            <a:pPr fontAlgn="base"/>
            <a:r>
              <a:rPr lang="en-US" dirty="0" smtClean="0">
                <a:solidFill>
                  <a:prstClr val="black"/>
                </a:solidFill>
              </a:rPr>
              <a:t>4. Employee Referral strengthens your employer brand.</a:t>
            </a:r>
          </a:p>
          <a:p>
            <a:pPr fontAlgn="base"/>
            <a:endParaRPr lang="en-US" sz="3300" dirty="0" smtClean="0">
              <a:solidFill>
                <a:prstClr val="black"/>
              </a:solidFill>
            </a:endParaRPr>
          </a:p>
          <a:p>
            <a:pPr fontAlgn="base"/>
            <a:endParaRPr lang="en-US" sz="3300" dirty="0" smtClean="0">
              <a:solidFill>
                <a:prstClr val="black"/>
              </a:solidFill>
            </a:endParaRPr>
          </a:p>
          <a:p>
            <a:pPr fontAlgn="base"/>
            <a:r>
              <a:rPr lang="en-US" sz="3300" dirty="0" smtClean="0"/>
              <a:t>2. Employee Referral increases employee retention</a:t>
            </a:r>
          </a:p>
          <a:p>
            <a:pPr lvl="0" fontAlgn="base"/>
            <a:endParaRPr lang="en-US" sz="3300" dirty="0" smtClean="0">
              <a:solidFill>
                <a:prstClr val="black"/>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9442"/>
            <a:ext cx="17830800" cy="632615"/>
          </a:xfrm>
          <a:prstGeom prst="rect">
            <a:avLst/>
          </a:prstGeom>
        </p:spPr>
        <p:txBody>
          <a:bodyPr wrap="square" lIns="127537" tIns="63769" rIns="127537" bIns="63769">
            <a:spAutoFit/>
          </a:bodyPr>
          <a:lstStyle/>
          <a:p>
            <a:endParaRPr lang="en-US" sz="3300" dirty="0"/>
          </a:p>
        </p:txBody>
      </p:sp>
      <p:sp>
        <p:nvSpPr>
          <p:cNvPr id="3" name="Rectangle 2"/>
          <p:cNvSpPr/>
          <p:nvPr/>
        </p:nvSpPr>
        <p:spPr>
          <a:xfrm>
            <a:off x="445772" y="447040"/>
            <a:ext cx="16790669" cy="4499211"/>
          </a:xfrm>
          <a:prstGeom prst="rect">
            <a:avLst/>
          </a:prstGeom>
        </p:spPr>
        <p:txBody>
          <a:bodyPr wrap="square" lIns="127537" tIns="63769" rIns="127537" bIns="63769">
            <a:spAutoFit/>
          </a:bodyPr>
          <a:lstStyle/>
          <a:p>
            <a:endParaRPr lang="en-US" dirty="0" smtClean="0"/>
          </a:p>
          <a:p>
            <a:r>
              <a:rPr lang="en-US" sz="3900" b="1" dirty="0" smtClean="0">
                <a:solidFill>
                  <a:srgbClr val="0070C0"/>
                </a:solidFill>
              </a:rPr>
              <a:t>Relationship of Job Requirements to HRM Functions  </a:t>
            </a:r>
          </a:p>
          <a:p>
            <a:endParaRPr lang="en-US" dirty="0" smtClean="0"/>
          </a:p>
          <a:p>
            <a:endParaRPr lang="en-US" sz="3900" dirty="0" smtClean="0"/>
          </a:p>
          <a:p>
            <a:r>
              <a:rPr lang="en-US" sz="3900" dirty="0" smtClean="0"/>
              <a:t>	HRM functions are designed according to the needs of job requirements. The ultimate objective is to help the organization to achieve its objective effectively and efficiently and also satisfy the employee needs. A simple relationship model of job requirements to other HRM functions are given below.</a:t>
            </a:r>
            <a:endParaRPr lang="en-US" sz="39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402803"/>
            <a:ext cx="10698480" cy="938318"/>
          </a:xfrm>
          <a:ln>
            <a:solidFill>
              <a:schemeClr val="tx1"/>
            </a:solidFill>
          </a:ln>
        </p:spPr>
        <p:txBody>
          <a:bodyPr>
            <a:normAutofit fontScale="90000"/>
          </a:bodyPr>
          <a:lstStyle/>
          <a:p>
            <a:r>
              <a:rPr lang="en-US" b="1" dirty="0" smtClean="0"/>
              <a:t>6. Educational Institutes</a:t>
            </a:r>
            <a:endParaRPr lang="en-US" b="1" dirty="0"/>
          </a:p>
        </p:txBody>
      </p:sp>
      <p:sp>
        <p:nvSpPr>
          <p:cNvPr id="3" name="Rectangle 2"/>
          <p:cNvSpPr/>
          <p:nvPr/>
        </p:nvSpPr>
        <p:spPr>
          <a:xfrm>
            <a:off x="594361" y="1676403"/>
            <a:ext cx="9212580" cy="5668645"/>
          </a:xfrm>
          <a:prstGeom prst="rect">
            <a:avLst/>
          </a:prstGeom>
        </p:spPr>
        <p:txBody>
          <a:bodyPr wrap="square" lIns="127537" tIns="63769" rIns="127537" bIns="63769">
            <a:spAutoFit/>
          </a:bodyPr>
          <a:lstStyle/>
          <a:p>
            <a:pPr algn="just"/>
            <a:r>
              <a:rPr lang="en-US" dirty="0" smtClean="0"/>
              <a:t>	 </a:t>
            </a:r>
            <a:r>
              <a:rPr lang="en-US" sz="3900" dirty="0" smtClean="0">
                <a:latin typeface="Bahnschrift Light SemiCondensed" pitchFamily="34" charset="0"/>
              </a:rPr>
              <a:t>There are certain professional Institutions which serves as an external source for recruiting fresh graduates from these institutes. This kind of recruitment done through such educational institutions, is called as Campus Recruitment. They have special recruitment cells which helps in providing jobs to fresh candidates.</a:t>
            </a:r>
          </a:p>
          <a:p>
            <a:r>
              <a:rPr lang="en-US" dirty="0" smtClean="0">
                <a:latin typeface="Bahnschrift Light SemiCondensed" pitchFamily="34" charset="0"/>
              </a:rPr>
              <a:t/>
            </a:r>
            <a:br>
              <a:rPr lang="en-US" dirty="0" smtClean="0">
                <a:latin typeface="Bahnschrift Light SemiCondensed" pitchFamily="34" charset="0"/>
              </a:rPr>
            </a:br>
            <a:endParaRPr lang="en-US" dirty="0">
              <a:latin typeface="Bahnschrift Light SemiCondensed" pitchFamily="34" charset="0"/>
            </a:endParaRPr>
          </a:p>
        </p:txBody>
      </p:sp>
      <p:sp>
        <p:nvSpPr>
          <p:cNvPr id="75778" name="AutoShape 2" descr="Recruitment should be done soon on vacant posts in Delhi educational  institutions, should be promoted: LG Anil Baijal"/>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75780" name="AutoShape 4" descr="Recruitment should be done soon on vacant posts in Delhi educational  institutions, should be promoted: LG Anil Baijal"/>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pic>
        <p:nvPicPr>
          <p:cNvPr id="75784" name="Picture 8" descr="Student Recruitment in Higher Education 2020"/>
          <p:cNvPicPr>
            <a:picLocks noChangeAspect="1" noChangeArrowheads="1"/>
          </p:cNvPicPr>
          <p:nvPr/>
        </p:nvPicPr>
        <p:blipFill>
          <a:blip r:embed="rId2" cstate="print"/>
          <a:srcRect/>
          <a:stretch>
            <a:fillRect/>
          </a:stretch>
        </p:blipFill>
        <p:spPr bwMode="auto">
          <a:xfrm>
            <a:off x="9955530" y="2123442"/>
            <a:ext cx="7875270" cy="424688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1" y="402803"/>
            <a:ext cx="9063990" cy="938318"/>
          </a:xfrm>
        </p:spPr>
        <p:txBody>
          <a:bodyPr>
            <a:normAutofit fontScale="90000"/>
          </a:bodyPr>
          <a:lstStyle/>
          <a:p>
            <a:r>
              <a:rPr lang="en-US" b="1" dirty="0" smtClean="0"/>
              <a:t>7. Advertisement</a:t>
            </a:r>
            <a:endParaRPr lang="en-US" b="1" dirty="0"/>
          </a:p>
        </p:txBody>
      </p:sp>
      <p:sp>
        <p:nvSpPr>
          <p:cNvPr id="3" name="Rectangle 2"/>
          <p:cNvSpPr/>
          <p:nvPr/>
        </p:nvSpPr>
        <p:spPr>
          <a:xfrm>
            <a:off x="0" y="1564643"/>
            <a:ext cx="8915401" cy="4976264"/>
          </a:xfrm>
          <a:prstGeom prst="rect">
            <a:avLst/>
          </a:prstGeom>
        </p:spPr>
        <p:txBody>
          <a:bodyPr wrap="square" lIns="127537" tIns="63769" rIns="127537" bIns="63769">
            <a:spAutoFit/>
          </a:bodyPr>
          <a:lstStyle/>
          <a:p>
            <a:r>
              <a:rPr lang="en-US" sz="3900" dirty="0" smtClean="0">
                <a:latin typeface="Cambria" pitchFamily="18" charset="0"/>
                <a:ea typeface="Cambria" pitchFamily="18" charset="0"/>
              </a:rPr>
              <a:t>	</a:t>
            </a:r>
            <a:r>
              <a:rPr lang="en-US" sz="3300" dirty="0" smtClean="0">
                <a:latin typeface="Cambria" pitchFamily="18" charset="0"/>
                <a:ea typeface="Cambria" pitchFamily="18" charset="0"/>
              </a:rPr>
              <a:t>It is an external source which has got an important place in recruitment procedure. The biggest advantage of advertisement is that it covers a wide area of market and scattered applicants can get information from advertisements. Medium used is Newspapers and Television.</a:t>
            </a:r>
            <a:endParaRPr lang="en-US" sz="3900" dirty="0" smtClean="0">
              <a:latin typeface="Cambria" pitchFamily="18" charset="0"/>
              <a:ea typeface="Cambria" pitchFamily="18" charset="0"/>
            </a:endParaRPr>
          </a:p>
          <a:p>
            <a:pPr algn="just"/>
            <a:r>
              <a:rPr lang="en-US" sz="3900" dirty="0" smtClean="0">
                <a:latin typeface="Cambria" pitchFamily="18" charset="0"/>
                <a:ea typeface="Cambria" pitchFamily="18" charset="0"/>
              </a:rPr>
              <a:t/>
            </a:r>
            <a:br>
              <a:rPr lang="en-US" sz="3900" dirty="0" smtClean="0">
                <a:latin typeface="Cambria" pitchFamily="18" charset="0"/>
                <a:ea typeface="Cambria" pitchFamily="18" charset="0"/>
              </a:rPr>
            </a:br>
            <a:endParaRPr lang="en-US" sz="3900" dirty="0">
              <a:latin typeface="Cambria" pitchFamily="18" charset="0"/>
              <a:ea typeface="Cambria" pitchFamily="18" charset="0"/>
            </a:endParaRPr>
          </a:p>
        </p:txBody>
      </p:sp>
      <p:pic>
        <p:nvPicPr>
          <p:cNvPr id="74754" name="Picture 2" descr="We are Hiring Vacancy Advertisement Template. Trendy Job Vacancy Banner,  Poster or Flyer with Yellow, White and Black Colors Stock Vector -  Illustration of isolated, opportunity: 187792107"/>
          <p:cNvPicPr>
            <a:picLocks noChangeAspect="1" noChangeArrowheads="1"/>
          </p:cNvPicPr>
          <p:nvPr/>
        </p:nvPicPr>
        <p:blipFill>
          <a:blip r:embed="rId2"/>
          <a:srcRect/>
          <a:stretch>
            <a:fillRect/>
          </a:stretch>
        </p:blipFill>
        <p:spPr bwMode="auto">
          <a:xfrm>
            <a:off x="9361172" y="1676400"/>
            <a:ext cx="8469629" cy="5476240"/>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8469629" cy="1229360"/>
          </a:xfrm>
        </p:spPr>
        <p:txBody>
          <a:bodyPr>
            <a:normAutofit/>
          </a:bodyPr>
          <a:lstStyle/>
          <a:p>
            <a:r>
              <a:rPr lang="en-US" b="1" dirty="0" smtClean="0"/>
              <a:t>8. </a:t>
            </a:r>
            <a:r>
              <a:rPr lang="en-US" b="1" dirty="0" err="1" smtClean="0"/>
              <a:t>Labour</a:t>
            </a:r>
            <a:r>
              <a:rPr lang="en-US" b="1" dirty="0" smtClean="0"/>
              <a:t> Unions</a:t>
            </a:r>
            <a:endParaRPr lang="en-US" b="1" dirty="0"/>
          </a:p>
        </p:txBody>
      </p:sp>
      <p:sp>
        <p:nvSpPr>
          <p:cNvPr id="73729" name="Rectangle 1"/>
          <p:cNvSpPr>
            <a:spLocks noChangeArrowheads="1"/>
          </p:cNvSpPr>
          <p:nvPr/>
        </p:nvSpPr>
        <p:spPr bwMode="auto">
          <a:xfrm>
            <a:off x="3" y="2"/>
            <a:ext cx="257630" cy="1421691"/>
          </a:xfrm>
          <a:prstGeom prst="rect">
            <a:avLst/>
          </a:prstGeom>
          <a:solidFill>
            <a:srgbClr val="FFFFFF"/>
          </a:solidFill>
          <a:ln w="9525">
            <a:noFill/>
            <a:miter lim="800000"/>
            <a:headEnd/>
            <a:tailEnd/>
          </a:ln>
          <a:effectLst/>
        </p:spPr>
        <p:txBody>
          <a:bodyPr vert="horz" wrap="none" lIns="127537" tIns="63769" rIns="127537" bIns="185933" numCol="1" anchor="ctr" anchorCtr="0" compatLnSpc="1">
            <a:prstTxWarp prst="textNoShape">
              <a:avLst/>
            </a:prstTxWarp>
            <a:spAutoFit/>
          </a:bodyPr>
          <a:lstStyle/>
          <a:p>
            <a:pPr fontAlgn="base">
              <a:spcBef>
                <a:spcPct val="0"/>
              </a:spcBef>
              <a:spcAft>
                <a:spcPct val="0"/>
              </a:spcAft>
            </a:pPr>
            <a:endParaRPr lang="en-US" dirty="0" smtClean="0">
              <a:latin typeface="Arial" pitchFamily="34" charset="0"/>
              <a:cs typeface="Arial" pitchFamily="34" charset="0"/>
            </a:endParaRPr>
          </a:p>
          <a:p>
            <a:pPr eaLnBrk="0" fontAlgn="base" hangingPunct="0">
              <a:spcBef>
                <a:spcPct val="0"/>
              </a:spcBef>
              <a:spcAft>
                <a:spcPct val="0"/>
              </a:spcAft>
            </a:pPr>
            <a:r>
              <a:rPr lang="en-US" sz="1300" dirty="0" smtClean="0">
                <a:solidFill>
                  <a:srgbClr val="000000"/>
                </a:solidFill>
                <a:latin typeface="Open Sans" pitchFamily="34" charset="0"/>
                <a:cs typeface="Open Sans" pitchFamily="34" charset="0"/>
              </a:rPr>
              <a:t/>
            </a:r>
            <a:br>
              <a:rPr lang="en-US" sz="1300" dirty="0" smtClean="0">
                <a:solidFill>
                  <a:srgbClr val="000000"/>
                </a:solidFill>
                <a:latin typeface="Open Sans" pitchFamily="34" charset="0"/>
                <a:cs typeface="Open Sans" pitchFamily="34" charset="0"/>
              </a:rPr>
            </a:br>
            <a:endParaRPr lang="en-US" sz="1300" dirty="0" smtClean="0">
              <a:solidFill>
                <a:srgbClr val="000000"/>
              </a:solidFill>
              <a:latin typeface="Open Sans" pitchFamily="34" charset="0"/>
              <a:cs typeface="Open Sans" pitchFamily="34" charset="0"/>
            </a:endParaRPr>
          </a:p>
          <a:p>
            <a:pPr eaLnBrk="0" fontAlgn="base" hangingPunct="0">
              <a:spcBef>
                <a:spcPct val="0"/>
              </a:spcBef>
              <a:spcAft>
                <a:spcPct val="0"/>
              </a:spcAft>
            </a:pPr>
            <a:endParaRPr lang="en-US" dirty="0" smtClean="0">
              <a:latin typeface="Arial" pitchFamily="34" charset="0"/>
              <a:cs typeface="Arial" pitchFamily="34" charset="0"/>
            </a:endParaRPr>
          </a:p>
        </p:txBody>
      </p:sp>
      <p:sp>
        <p:nvSpPr>
          <p:cNvPr id="4" name="Rectangle 3"/>
          <p:cNvSpPr/>
          <p:nvPr/>
        </p:nvSpPr>
        <p:spPr>
          <a:xfrm>
            <a:off x="1" y="1117601"/>
            <a:ext cx="14561820" cy="1652277"/>
          </a:xfrm>
          <a:prstGeom prst="rect">
            <a:avLst/>
          </a:prstGeom>
          <a:ln>
            <a:solidFill>
              <a:schemeClr val="bg1"/>
            </a:solidFill>
          </a:ln>
        </p:spPr>
        <p:txBody>
          <a:bodyPr wrap="square" lIns="127537" tIns="63769" rIns="127537" bIns="63769">
            <a:spAutoFit/>
          </a:bodyPr>
          <a:lstStyle/>
          <a:p>
            <a:pPr lvl="1" eaLnBrk="0" fontAlgn="base" hangingPunct="0">
              <a:spcBef>
                <a:spcPct val="0"/>
              </a:spcBef>
              <a:spcAft>
                <a:spcPct val="0"/>
              </a:spcAft>
            </a:pPr>
            <a:r>
              <a:rPr lang="en-US" sz="3300" dirty="0" smtClean="0">
                <a:solidFill>
                  <a:srgbClr val="000000"/>
                </a:solidFill>
                <a:latin typeface="Open Sans" pitchFamily="34" charset="0"/>
                <a:cs typeface="Open Sans" pitchFamily="34" charset="0"/>
              </a:rPr>
              <a:t>	</a:t>
            </a:r>
            <a:r>
              <a:rPr lang="en-US" sz="2200" dirty="0" smtClean="0">
                <a:solidFill>
                  <a:srgbClr val="000000"/>
                </a:solidFill>
                <a:latin typeface="Open Sans" pitchFamily="34" charset="0"/>
                <a:cs typeface="Open Sans" pitchFamily="34" charset="0"/>
              </a:rPr>
              <a:t>These are the specialist people who supply manpower to the Factory or Manufacturing plants. Through these contractors, workers are appointed on contract basis, i.e. for a particular time period. Under conditions when these contractors leave the organization, such people who are appointed have to also leave the concern.</a:t>
            </a:r>
            <a:endParaRPr lang="en-US" sz="3300" dirty="0" smtClean="0">
              <a:solidFill>
                <a:srgbClr val="000000"/>
              </a:solidFill>
              <a:latin typeface="Open Sans" pitchFamily="34" charset="0"/>
              <a:cs typeface="Open Sans" pitchFamily="34" charset="0"/>
            </a:endParaRPr>
          </a:p>
        </p:txBody>
      </p:sp>
      <p:sp>
        <p:nvSpPr>
          <p:cNvPr id="5" name="Rectangle 4"/>
          <p:cNvSpPr/>
          <p:nvPr/>
        </p:nvSpPr>
        <p:spPr>
          <a:xfrm>
            <a:off x="0" y="3688080"/>
            <a:ext cx="12481560" cy="6370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r>
              <a:rPr lang="en-US" sz="3300" dirty="0" smtClean="0">
                <a:solidFill>
                  <a:schemeClr val="accent3">
                    <a:lumMod val="50000"/>
                  </a:schemeClr>
                </a:solidFill>
              </a:rPr>
              <a:t> </a:t>
            </a:r>
            <a:r>
              <a:rPr lang="en-US" sz="3300" b="1" dirty="0" smtClean="0">
                <a:solidFill>
                  <a:schemeClr val="accent3">
                    <a:lumMod val="50000"/>
                  </a:schemeClr>
                </a:solidFill>
              </a:rPr>
              <a:t>Strengths:</a:t>
            </a:r>
          </a:p>
          <a:p>
            <a:r>
              <a:rPr lang="en-US" sz="3300" b="1" dirty="0" smtClean="0">
                <a:solidFill>
                  <a:schemeClr val="accent3">
                    <a:lumMod val="50000"/>
                  </a:schemeClr>
                </a:solidFill>
              </a:rPr>
              <a:t> </a:t>
            </a:r>
            <a:r>
              <a:rPr lang="en-US" sz="2800" dirty="0" smtClean="0">
                <a:solidFill>
                  <a:schemeClr val="accent3">
                    <a:lumMod val="50000"/>
                  </a:schemeClr>
                </a:solidFill>
              </a:rPr>
              <a:t>(</a:t>
            </a:r>
            <a:r>
              <a:rPr lang="en-US" sz="2800" dirty="0" err="1" smtClean="0">
                <a:solidFill>
                  <a:schemeClr val="accent3">
                    <a:lumMod val="50000"/>
                  </a:schemeClr>
                </a:solidFill>
              </a:rPr>
              <a:t>i</a:t>
            </a:r>
            <a:r>
              <a:rPr lang="en-US" sz="2800" dirty="0" smtClean="0">
                <a:solidFill>
                  <a:schemeClr val="accent3">
                    <a:lumMod val="50000"/>
                  </a:schemeClr>
                </a:solidFill>
              </a:rPr>
              <a:t>) It reduces advertising cost,</a:t>
            </a:r>
          </a:p>
          <a:p>
            <a:r>
              <a:rPr lang="en-US" sz="2800" dirty="0" smtClean="0">
                <a:solidFill>
                  <a:schemeClr val="accent3">
                    <a:lumMod val="50000"/>
                  </a:schemeClr>
                </a:solidFill>
              </a:rPr>
              <a:t> (ii) Increases choice of candidate for a give job. </a:t>
            </a:r>
          </a:p>
          <a:p>
            <a:r>
              <a:rPr lang="en-US" sz="2800" dirty="0" smtClean="0">
                <a:solidFill>
                  <a:schemeClr val="accent3">
                    <a:lumMod val="50000"/>
                  </a:schemeClr>
                </a:solidFill>
              </a:rPr>
              <a:t>(iii) Saves valuable time of the managers, </a:t>
            </a:r>
          </a:p>
          <a:p>
            <a:r>
              <a:rPr lang="en-US" sz="2800" dirty="0" smtClean="0">
                <a:solidFill>
                  <a:schemeClr val="accent3">
                    <a:lumMod val="50000"/>
                  </a:schemeClr>
                </a:solidFill>
              </a:rPr>
              <a:t>(iv) It motivates the candidate who have not seen the advertisement.</a:t>
            </a:r>
            <a:endParaRPr lang="en-US" sz="3300" dirty="0" smtClean="0">
              <a:solidFill>
                <a:schemeClr val="accent3">
                  <a:lumMod val="50000"/>
                </a:schemeClr>
              </a:solidFill>
            </a:endParaRPr>
          </a:p>
          <a:p>
            <a:r>
              <a:rPr lang="en-US" sz="3900" b="1" dirty="0" smtClean="0">
                <a:solidFill>
                  <a:schemeClr val="accent3">
                    <a:lumMod val="50000"/>
                  </a:schemeClr>
                </a:solidFill>
              </a:rPr>
              <a:t>Weaknesses</a:t>
            </a:r>
            <a:r>
              <a:rPr lang="en-US" dirty="0" smtClean="0">
                <a:solidFill>
                  <a:schemeClr val="accent3">
                    <a:lumMod val="50000"/>
                  </a:schemeClr>
                </a:solidFill>
              </a:rPr>
              <a:t>:</a:t>
            </a:r>
          </a:p>
          <a:p>
            <a:r>
              <a:rPr lang="en-US" dirty="0" smtClean="0">
                <a:solidFill>
                  <a:schemeClr val="accent3">
                    <a:lumMod val="50000"/>
                  </a:schemeClr>
                </a:solidFill>
              </a:rPr>
              <a:t> </a:t>
            </a:r>
            <a:r>
              <a:rPr lang="en-US" sz="2800" dirty="0" smtClean="0">
                <a:solidFill>
                  <a:schemeClr val="accent3">
                    <a:lumMod val="50000"/>
                  </a:schemeClr>
                </a:solidFill>
              </a:rPr>
              <a:t>(</a:t>
            </a:r>
            <a:r>
              <a:rPr lang="en-US" sz="2800" dirty="0" err="1" smtClean="0">
                <a:solidFill>
                  <a:schemeClr val="accent3">
                    <a:lumMod val="50000"/>
                  </a:schemeClr>
                </a:solidFill>
              </a:rPr>
              <a:t>i</a:t>
            </a:r>
            <a:r>
              <a:rPr lang="en-US" sz="2800" dirty="0" smtClean="0">
                <a:solidFill>
                  <a:schemeClr val="accent3">
                    <a:lumMod val="50000"/>
                  </a:schemeClr>
                </a:solidFill>
              </a:rPr>
              <a:t>) The fees charged by agencies are generally very high,</a:t>
            </a:r>
          </a:p>
          <a:p>
            <a:r>
              <a:rPr lang="en-US" sz="2800" dirty="0" smtClean="0">
                <a:solidFill>
                  <a:schemeClr val="accent3">
                    <a:lumMod val="50000"/>
                  </a:schemeClr>
                </a:solidFill>
              </a:rPr>
              <a:t> (ii) Loss of time and money if company is not able to get a suitable candidates, </a:t>
            </a:r>
          </a:p>
          <a:p>
            <a:r>
              <a:rPr lang="en-US" sz="2800" dirty="0" smtClean="0">
                <a:solidFill>
                  <a:schemeClr val="accent3">
                    <a:lumMod val="50000"/>
                  </a:schemeClr>
                </a:solidFill>
              </a:rPr>
              <a:t>(iii) It can damage existing employees moral and motivation, </a:t>
            </a:r>
          </a:p>
          <a:p>
            <a:r>
              <a:rPr lang="en-US" sz="2800" dirty="0" smtClean="0">
                <a:solidFill>
                  <a:schemeClr val="accent3">
                    <a:lumMod val="50000"/>
                  </a:schemeClr>
                </a:solidFill>
              </a:rPr>
              <a:t>(iv) Takes more time and money to train external candidates. </a:t>
            </a:r>
            <a:endParaRPr lang="en-US" sz="2800" dirty="0">
              <a:solidFill>
                <a:schemeClr val="accent3">
                  <a:lumMod val="50000"/>
                </a:schemeClr>
              </a:solidFill>
            </a:endParaRPr>
          </a:p>
        </p:txBody>
      </p:sp>
      <p:pic>
        <p:nvPicPr>
          <p:cNvPr id="73731" name="Picture 3" descr="IndustriALL"/>
          <p:cNvPicPr>
            <a:picLocks noChangeAspect="1" noChangeArrowheads="1"/>
          </p:cNvPicPr>
          <p:nvPr/>
        </p:nvPicPr>
        <p:blipFill>
          <a:blip r:embed="rId2"/>
          <a:srcRect/>
          <a:stretch>
            <a:fillRect/>
          </a:stretch>
        </p:blipFill>
        <p:spPr bwMode="auto">
          <a:xfrm>
            <a:off x="12240104" y="3688081"/>
            <a:ext cx="5590698" cy="491744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
            <a:ext cx="17830800" cy="7653920"/>
          </a:xfrm>
          <a:prstGeom prst="rect">
            <a:avLst/>
          </a:prstGeom>
        </p:spPr>
        <p:txBody>
          <a:bodyPr wrap="square" lIns="127537" tIns="63769" rIns="127537" bIns="63769">
            <a:spAutoFit/>
          </a:bodyPr>
          <a:lstStyle/>
          <a:p>
            <a:r>
              <a:rPr lang="en-US" sz="6100" b="1" dirty="0" smtClean="0">
                <a:solidFill>
                  <a:srgbClr val="7030A0"/>
                </a:solidFill>
              </a:rPr>
              <a:t>Recruitment of Protected Classes: </a:t>
            </a:r>
          </a:p>
          <a:p>
            <a:r>
              <a:rPr lang="en-US" sz="3900" b="1" dirty="0" smtClean="0"/>
              <a:t>1. Introduction to protected classes</a:t>
            </a:r>
          </a:p>
          <a:p>
            <a:r>
              <a:rPr lang="en-US" sz="2800" b="1" dirty="0" smtClean="0">
                <a:solidFill>
                  <a:schemeClr val="tx2"/>
                </a:solidFill>
              </a:rPr>
              <a:t>A group of people with a common characteristic who are legally protected from employment discrimination on the basis of that characteristic. Protected classes are created by both federal and state law. Federal protected classes include:</a:t>
            </a:r>
          </a:p>
          <a:p>
            <a:r>
              <a:rPr lang="en-US" sz="2800" b="1" dirty="0" smtClean="0">
                <a:solidFill>
                  <a:schemeClr val="tx2"/>
                </a:solidFill>
              </a:rPr>
              <a:t>Race.</a:t>
            </a:r>
          </a:p>
          <a:p>
            <a:r>
              <a:rPr lang="en-US" sz="2800" b="1" dirty="0" smtClean="0">
                <a:solidFill>
                  <a:schemeClr val="tx2"/>
                </a:solidFill>
              </a:rPr>
              <a:t>Color.</a:t>
            </a:r>
          </a:p>
          <a:p>
            <a:r>
              <a:rPr lang="en-US" sz="2800" b="1" dirty="0" smtClean="0">
                <a:solidFill>
                  <a:schemeClr val="tx2"/>
                </a:solidFill>
              </a:rPr>
              <a:t>Religion or creed.</a:t>
            </a:r>
          </a:p>
          <a:p>
            <a:r>
              <a:rPr lang="en-US" sz="2800" b="1" dirty="0" smtClean="0">
                <a:solidFill>
                  <a:schemeClr val="tx2"/>
                </a:solidFill>
              </a:rPr>
              <a:t>National origin or ancestry.</a:t>
            </a:r>
          </a:p>
          <a:p>
            <a:r>
              <a:rPr lang="en-US" sz="2800" b="1" dirty="0" smtClean="0">
                <a:solidFill>
                  <a:schemeClr val="tx2"/>
                </a:solidFill>
              </a:rPr>
              <a:t>Sex (including gender, pregnancy, sexual orientation, and gender identity).</a:t>
            </a:r>
          </a:p>
          <a:p>
            <a:r>
              <a:rPr lang="en-US" sz="2800" b="1" dirty="0" smtClean="0">
                <a:solidFill>
                  <a:schemeClr val="tx2"/>
                </a:solidFill>
              </a:rPr>
              <a:t>Age.</a:t>
            </a:r>
          </a:p>
          <a:p>
            <a:r>
              <a:rPr lang="en-US" sz="2800" b="1" dirty="0" smtClean="0">
                <a:solidFill>
                  <a:schemeClr val="tx2"/>
                </a:solidFill>
              </a:rPr>
              <a:t>Physical or mental disability.</a:t>
            </a:r>
          </a:p>
          <a:p>
            <a:r>
              <a:rPr lang="en-US" sz="2800" b="1" dirty="0" smtClean="0">
                <a:solidFill>
                  <a:schemeClr val="tx2"/>
                </a:solidFill>
              </a:rPr>
              <a:t>Veteran status.</a:t>
            </a:r>
          </a:p>
          <a:p>
            <a:r>
              <a:rPr lang="en-US" sz="2800" b="1" dirty="0" smtClean="0">
                <a:solidFill>
                  <a:schemeClr val="tx2"/>
                </a:solidFill>
              </a:rPr>
              <a:t>Genetic information.</a:t>
            </a:r>
          </a:p>
          <a:p>
            <a:r>
              <a:rPr lang="en-US" sz="2800" b="1" dirty="0" smtClean="0">
                <a:solidFill>
                  <a:schemeClr val="tx2"/>
                </a:solidFill>
              </a:rPr>
              <a:t>Citizenship.</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qual Employment Opportunity (EEO) - ppt download"/>
          <p:cNvPicPr>
            <a:picLocks noChangeAspect="1" noChangeArrowheads="1"/>
          </p:cNvPicPr>
          <p:nvPr/>
        </p:nvPicPr>
        <p:blipFill>
          <a:blip r:embed="rId2"/>
          <a:srcRect/>
          <a:stretch>
            <a:fillRect/>
          </a:stretch>
        </p:blipFill>
        <p:spPr bwMode="auto">
          <a:xfrm>
            <a:off x="1" y="1452881"/>
            <a:ext cx="17830800" cy="8605520"/>
          </a:xfrm>
          <a:prstGeom prst="rect">
            <a:avLst/>
          </a:prstGeom>
          <a:noFill/>
        </p:spPr>
      </p:pic>
      <p:sp>
        <p:nvSpPr>
          <p:cNvPr id="5" name="Rectangle 4"/>
          <p:cNvSpPr/>
          <p:nvPr/>
        </p:nvSpPr>
        <p:spPr>
          <a:xfrm>
            <a:off x="0" y="2235200"/>
            <a:ext cx="1337310" cy="894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r>
              <a:rPr lang="en-US" sz="5000" dirty="0" smtClean="0">
                <a:solidFill>
                  <a:schemeClr val="tx1"/>
                </a:solidFill>
              </a:rPr>
              <a:t>2. </a:t>
            </a:r>
            <a:endParaRPr lang="en-US" sz="5000" dirty="0">
              <a:solidFill>
                <a:schemeClr val="tx1"/>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282"/>
            <a:ext cx="15750540" cy="4360711"/>
          </a:xfrm>
          <a:prstGeom prst="rect">
            <a:avLst/>
          </a:prstGeom>
        </p:spPr>
        <p:txBody>
          <a:bodyPr wrap="square" lIns="127537" tIns="63769" rIns="127537" bIns="63769">
            <a:spAutoFit/>
          </a:bodyPr>
          <a:lstStyle/>
          <a:p>
            <a:r>
              <a:rPr lang="en-US" sz="5000" b="1" dirty="0" smtClean="0">
                <a:solidFill>
                  <a:schemeClr val="tx2"/>
                </a:solidFill>
              </a:rPr>
              <a:t>3. Affirmative action</a:t>
            </a:r>
          </a:p>
          <a:p>
            <a:r>
              <a:rPr lang="en-US" sz="4500" dirty="0" smtClean="0"/>
              <a:t>There’s another special case when considering specific protected characteristics. This comes in the form of affirmative action: the conscious, proactive pursuit of gender balance and diversity in an organization by supporting protected groups who are traditionally discriminated against.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
            <a:ext cx="10995661" cy="7223033"/>
          </a:xfrm>
          <a:prstGeom prst="rect">
            <a:avLst/>
          </a:prstGeom>
          <a:ln>
            <a:solidFill>
              <a:schemeClr val="tx2"/>
            </a:solidFill>
          </a:ln>
        </p:spPr>
        <p:txBody>
          <a:bodyPr wrap="square" lIns="127537" tIns="63769" rIns="127537" bIns="63769">
            <a:spAutoFit/>
          </a:bodyPr>
          <a:lstStyle/>
          <a:p>
            <a:r>
              <a:rPr lang="en-US" sz="5600" b="1" i="1" u="sng" dirty="0" smtClean="0">
                <a:solidFill>
                  <a:schemeClr val="accent1"/>
                </a:solidFill>
              </a:rPr>
              <a:t>Electronic Recruiting</a:t>
            </a:r>
          </a:p>
          <a:p>
            <a:r>
              <a:rPr lang="en-US" sz="4500" b="1" dirty="0" smtClean="0"/>
              <a:t>1. Introduction </a:t>
            </a:r>
          </a:p>
          <a:p>
            <a:r>
              <a:rPr lang="en-US" sz="4500" dirty="0" smtClean="0"/>
              <a:t>E-recruitment, also known as online recruitment, is the </a:t>
            </a:r>
            <a:r>
              <a:rPr lang="en-US" sz="4500" b="1" dirty="0" smtClean="0"/>
              <a:t>practice of using technology and in particular Web-based resources for tasks involved with finding, attracting, assessing, interviewing and hiring new personnel</a:t>
            </a:r>
            <a:r>
              <a:rPr lang="en-US" sz="4500" dirty="0" smtClean="0"/>
              <a:t>. ... Online recruitment can reach a larger pool of potential employees and facilitate the selection process.</a:t>
            </a:r>
            <a:endParaRPr lang="en-US" sz="4500" dirty="0"/>
          </a:p>
        </p:txBody>
      </p:sp>
      <p:sp>
        <p:nvSpPr>
          <p:cNvPr id="82946" name="AutoShape 2" descr="E-Recruitment. e-Recruitment Defined. e-Recruitment Process Flow. e- Recruitment function coverage. Benefits of e-Recruitment. Disadvantages Of e -Recruitment. - ppt download"/>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82948" name="AutoShape 4" descr="E-Recruitment. e-Recruitment Defined. e-Recruitment Process Flow. e- Recruitment function coverage. Benefits of e-Recruitment. Disadvantages Of e -Recruitment. - ppt download"/>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5" name="Rectangle 4"/>
          <p:cNvSpPr/>
          <p:nvPr/>
        </p:nvSpPr>
        <p:spPr>
          <a:xfrm>
            <a:off x="11441430" y="1676400"/>
            <a:ext cx="5943600" cy="447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endParaRPr lang="en-US"/>
          </a:p>
        </p:txBody>
      </p:sp>
      <p:sp>
        <p:nvSpPr>
          <p:cNvPr id="82950" name="AutoShape 6" descr="E-Recruitment. e-Recruitment Defined. e-Recruitment Process Flow. e- Recruitment function coverage. Benefits of e-Recruitment. Disadvantages Of e -Recruitment. - ppt download"/>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82952" name="AutoShape 8" descr="E-Recruitment. e-Recruitment Defined. e-Recruitment Process Flow. e- Recruitment function coverage. Benefits of e-Recruitment. Disadvantages Of e -Recruitment. - ppt download"/>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82954" name="AutoShape 10" descr="E-Recruitment : A Solution To Help Avoid Expensive Hiring Proces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sp>
        <p:nvSpPr>
          <p:cNvPr id="82956" name="AutoShape 12" descr="E-Recruitment : A Solution To Help Avoid Expensive Hiring Process"/>
          <p:cNvSpPr>
            <a:spLocks noChangeAspect="1" noChangeArrowheads="1"/>
          </p:cNvSpPr>
          <p:nvPr/>
        </p:nvSpPr>
        <p:spPr bwMode="auto">
          <a:xfrm>
            <a:off x="303373" y="-211878"/>
            <a:ext cx="594359" cy="447042"/>
          </a:xfrm>
          <a:prstGeom prst="rect">
            <a:avLst/>
          </a:prstGeom>
          <a:noFill/>
        </p:spPr>
        <p:txBody>
          <a:bodyPr vert="horz" wrap="square" lIns="127537" tIns="63769" rIns="127537" bIns="63769" numCol="1" anchor="t" anchorCtr="0" compatLnSpc="1">
            <a:prstTxWarp prst="textNoShape">
              <a:avLst/>
            </a:prstTxWarp>
          </a:bodyPr>
          <a:lstStyle/>
          <a:p>
            <a:endParaRPr lang="en-US"/>
          </a:p>
        </p:txBody>
      </p:sp>
      <p:pic>
        <p:nvPicPr>
          <p:cNvPr id="82958" name="Picture 14" descr="E-Recruitment : A Solution To Help Avoid Expensive Hiring Process"/>
          <p:cNvPicPr>
            <a:picLocks noChangeAspect="1" noChangeArrowheads="1"/>
          </p:cNvPicPr>
          <p:nvPr/>
        </p:nvPicPr>
        <p:blipFill>
          <a:blip r:embed="rId2" cstate="print"/>
          <a:srcRect/>
          <a:stretch>
            <a:fillRect/>
          </a:stretch>
        </p:blipFill>
        <p:spPr bwMode="auto">
          <a:xfrm>
            <a:off x="11292840" y="1676402"/>
            <a:ext cx="6092190" cy="4358639"/>
          </a:xfrm>
          <a:prstGeom prst="rect">
            <a:avLst/>
          </a:prstGeom>
          <a:noFill/>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771" y="0"/>
            <a:ext cx="16047720" cy="1676400"/>
          </a:xfrm>
        </p:spPr>
        <p:txBody>
          <a:bodyPr>
            <a:noAutofit/>
          </a:bodyPr>
          <a:lstStyle/>
          <a:p>
            <a:r>
              <a:rPr lang="en-US" sz="4500" b="1" dirty="0" smtClean="0"/>
              <a:t>2. The purpose and process of E-recruitment</a:t>
            </a:r>
            <a:endParaRPr lang="en-US" sz="4500" b="1" dirty="0"/>
          </a:p>
        </p:txBody>
      </p:sp>
      <p:sp>
        <p:nvSpPr>
          <p:cNvPr id="3" name="Rectangle 2"/>
          <p:cNvSpPr/>
          <p:nvPr/>
        </p:nvSpPr>
        <p:spPr>
          <a:xfrm>
            <a:off x="297181" y="1452882"/>
            <a:ext cx="16939260" cy="6084260"/>
          </a:xfrm>
          <a:prstGeom prst="rect">
            <a:avLst/>
          </a:prstGeom>
        </p:spPr>
        <p:txBody>
          <a:bodyPr wrap="square" lIns="127537" tIns="63769" rIns="127537" bIns="63769">
            <a:spAutoFit/>
          </a:bodyPr>
          <a:lstStyle/>
          <a:p>
            <a:r>
              <a:rPr lang="en-US" sz="4500" b="1" dirty="0" smtClean="0">
                <a:solidFill>
                  <a:schemeClr val="tx2"/>
                </a:solidFill>
              </a:rPr>
              <a:t>The purpose</a:t>
            </a:r>
          </a:p>
          <a:p>
            <a:r>
              <a:rPr lang="en-US" sz="3300" dirty="0" smtClean="0"/>
              <a:t>The </a:t>
            </a:r>
            <a:r>
              <a:rPr lang="en-US" sz="3300" b="1" dirty="0" smtClean="0"/>
              <a:t>purpose of e-recruitment </a:t>
            </a:r>
            <a:r>
              <a:rPr lang="en-US" sz="3300" dirty="0" smtClean="0"/>
              <a:t>is to make recruiting processes more efficient and less expensive. And, by using e-recruitment, HR managers can </a:t>
            </a:r>
            <a:r>
              <a:rPr lang="en-US" sz="3300" b="1" dirty="0" smtClean="0"/>
              <a:t>reach a larger pool of potential employees</a:t>
            </a:r>
            <a:r>
              <a:rPr lang="en-US" sz="3300" dirty="0" smtClean="0"/>
              <a:t> and </a:t>
            </a:r>
            <a:r>
              <a:rPr lang="en-US" sz="3300" b="1" dirty="0" smtClean="0"/>
              <a:t>speed up the hiring process</a:t>
            </a:r>
            <a:r>
              <a:rPr lang="en-US" sz="3300" dirty="0" smtClean="0"/>
              <a:t>.</a:t>
            </a:r>
          </a:p>
          <a:p>
            <a:r>
              <a:rPr lang="en-US" sz="4500" b="1" dirty="0" smtClean="0">
                <a:solidFill>
                  <a:schemeClr val="tx2"/>
                </a:solidFill>
              </a:rPr>
              <a:t>The process</a:t>
            </a:r>
          </a:p>
          <a:p>
            <a:r>
              <a:rPr lang="en-US" sz="3300" dirty="0" smtClean="0"/>
              <a:t>The </a:t>
            </a:r>
            <a:r>
              <a:rPr lang="en-US" sz="3300" b="1" dirty="0" smtClean="0"/>
              <a:t>most common process </a:t>
            </a:r>
            <a:r>
              <a:rPr lang="en-US" sz="3300" dirty="0" smtClean="0"/>
              <a:t>include:</a:t>
            </a:r>
          </a:p>
          <a:p>
            <a:pPr>
              <a:buFont typeface="Wingdings" pitchFamily="2" charset="2"/>
              <a:buChar char="§"/>
            </a:pPr>
            <a:r>
              <a:rPr lang="en-US" sz="3300" b="1" dirty="0" smtClean="0"/>
              <a:t>sourcing potential candidates </a:t>
            </a:r>
            <a:r>
              <a:rPr lang="en-US" sz="3300" dirty="0" smtClean="0"/>
              <a:t>on professional social media platforms</a:t>
            </a:r>
          </a:p>
          <a:p>
            <a:pPr>
              <a:buFont typeface="Wingdings" pitchFamily="2" charset="2"/>
              <a:buChar char="§"/>
            </a:pPr>
            <a:r>
              <a:rPr lang="en-US" sz="3300" dirty="0" smtClean="0"/>
              <a:t>using an </a:t>
            </a:r>
            <a:r>
              <a:rPr lang="en-US" sz="3300" b="1" dirty="0" smtClean="0"/>
              <a:t>applicant tracking system</a:t>
            </a:r>
          </a:p>
          <a:p>
            <a:pPr>
              <a:buFont typeface="Wingdings" pitchFamily="2" charset="2"/>
              <a:buChar char="§"/>
            </a:pPr>
            <a:r>
              <a:rPr lang="en-US" sz="3300" b="1" dirty="0" smtClean="0"/>
              <a:t>interviewing candidates online</a:t>
            </a:r>
            <a:r>
              <a:rPr lang="en-US" sz="3300" dirty="0" smtClean="0"/>
              <a:t> via video conferencing software</a:t>
            </a:r>
          </a:p>
          <a:p>
            <a:pPr>
              <a:buFont typeface="Wingdings" pitchFamily="2" charset="2"/>
              <a:buChar char="§"/>
            </a:pPr>
            <a:r>
              <a:rPr lang="en-US" sz="3300" dirty="0" smtClean="0"/>
              <a:t>using</a:t>
            </a:r>
            <a:r>
              <a:rPr lang="en-US" sz="3300" b="1" dirty="0" smtClean="0"/>
              <a:t> online testing</a:t>
            </a:r>
            <a:r>
              <a:rPr lang="en-US" sz="3300" dirty="0" smtClean="0"/>
              <a:t> via surveys and questionnaires</a:t>
            </a:r>
          </a:p>
          <a:p>
            <a:pPr>
              <a:buFont typeface="Wingdings" pitchFamily="2" charset="2"/>
              <a:buChar char="§"/>
            </a:pPr>
            <a:r>
              <a:rPr lang="en-US" sz="3300" dirty="0" smtClean="0"/>
              <a:t>creating </a:t>
            </a:r>
            <a:r>
              <a:rPr lang="en-US" sz="3300" b="1" dirty="0" smtClean="0"/>
              <a:t>job boards</a:t>
            </a:r>
            <a:r>
              <a:rPr lang="en-US" sz="3300" dirty="0" smtClean="0"/>
              <a:t> to advertise job offerings</a:t>
            </a:r>
            <a:endParaRPr lang="en-US" sz="33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1" y="402803"/>
            <a:ext cx="16047720" cy="714798"/>
          </a:xfrm>
        </p:spPr>
        <p:txBody>
          <a:bodyPr>
            <a:normAutofit fontScale="90000"/>
          </a:bodyPr>
          <a:lstStyle/>
          <a:p>
            <a:pPr algn="l"/>
            <a:r>
              <a:rPr lang="en-US" b="1" dirty="0" smtClean="0"/>
              <a:t>3. Limitation and Requirement </a:t>
            </a:r>
            <a:endParaRPr lang="en-US" b="1" dirty="0"/>
          </a:p>
        </p:txBody>
      </p:sp>
      <p:sp>
        <p:nvSpPr>
          <p:cNvPr id="3" name="Rectangle 2"/>
          <p:cNvSpPr/>
          <p:nvPr/>
        </p:nvSpPr>
        <p:spPr>
          <a:xfrm>
            <a:off x="1" y="1452882"/>
            <a:ext cx="14561820" cy="4314545"/>
          </a:xfrm>
          <a:prstGeom prst="rect">
            <a:avLst/>
          </a:prstGeom>
        </p:spPr>
        <p:txBody>
          <a:bodyPr wrap="square" lIns="127537" tIns="63769" rIns="127537" bIns="63769">
            <a:spAutoFit/>
          </a:bodyPr>
          <a:lstStyle/>
          <a:p>
            <a:r>
              <a:rPr lang="en-US" sz="5000" b="1" dirty="0" smtClean="0">
                <a:solidFill>
                  <a:schemeClr val="accent2"/>
                </a:solidFill>
              </a:rPr>
              <a:t>Limitations</a:t>
            </a:r>
          </a:p>
          <a:p>
            <a:pPr>
              <a:buFont typeface="Wingdings" pitchFamily="2" charset="2"/>
              <a:buChar char="v"/>
            </a:pPr>
            <a:r>
              <a:rPr lang="en-US" dirty="0" smtClean="0"/>
              <a:t> </a:t>
            </a:r>
            <a:r>
              <a:rPr lang="en-US" sz="3300" dirty="0" smtClean="0"/>
              <a:t>Exclusion of older and minority workers</a:t>
            </a:r>
          </a:p>
          <a:p>
            <a:pPr>
              <a:buFont typeface="Wingdings" pitchFamily="2" charset="2"/>
              <a:buChar char="v"/>
            </a:pPr>
            <a:r>
              <a:rPr lang="en-US" sz="3300" dirty="0" smtClean="0"/>
              <a:t>Unqualified applicants overload the system </a:t>
            </a:r>
          </a:p>
          <a:p>
            <a:pPr>
              <a:buFont typeface="Wingdings" pitchFamily="2" charset="2"/>
              <a:buChar char="v"/>
            </a:pPr>
            <a:r>
              <a:rPr lang="en-US" sz="3300" dirty="0" smtClean="0"/>
              <a:t>Personal information privacy concerns of applicants</a:t>
            </a:r>
          </a:p>
          <a:p>
            <a:endParaRPr lang="en-US" sz="3300" dirty="0" smtClean="0"/>
          </a:p>
          <a:p>
            <a:r>
              <a:rPr lang="en-US" sz="4500" b="1" dirty="0" smtClean="0">
                <a:solidFill>
                  <a:schemeClr val="accent2"/>
                </a:solidFill>
              </a:rPr>
              <a:t>Requirements</a:t>
            </a:r>
          </a:p>
          <a:p>
            <a:endParaRPr lang="en-US" sz="4500" b="1" dirty="0">
              <a:solidFill>
                <a:schemeClr val="accent2"/>
              </a:solidFill>
            </a:endParaRPr>
          </a:p>
        </p:txBody>
      </p:sp>
      <p:sp>
        <p:nvSpPr>
          <p:cNvPr id="4" name="Rectangle 3"/>
          <p:cNvSpPr/>
          <p:nvPr/>
        </p:nvSpPr>
        <p:spPr>
          <a:xfrm>
            <a:off x="0" y="5252721"/>
            <a:ext cx="10104120" cy="2653764"/>
          </a:xfrm>
          <a:prstGeom prst="rect">
            <a:avLst/>
          </a:prstGeom>
        </p:spPr>
        <p:txBody>
          <a:bodyPr wrap="square" lIns="127537" tIns="63769" rIns="127537" bIns="63769">
            <a:spAutoFit/>
          </a:bodyPr>
          <a:lstStyle/>
          <a:p>
            <a:pPr algn="just"/>
            <a:r>
              <a:rPr lang="en-US" sz="3300" dirty="0" smtClean="0"/>
              <a:t>The online promotion of an organization as a desirable place to work, through the corporate websites, is one element of e-recruitment. E-recruitment software and systems are available as standalone applications, product suites and services</a:t>
            </a:r>
            <a:endParaRPr lang="en-US" sz="33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540" y="402803"/>
            <a:ext cx="10698480" cy="938318"/>
          </a:xfrm>
        </p:spPr>
        <p:txBody>
          <a:bodyPr>
            <a:noAutofit/>
          </a:bodyPr>
          <a:lstStyle/>
          <a:p>
            <a:r>
              <a:rPr lang="en-US" b="1" dirty="0" smtClean="0">
                <a:solidFill>
                  <a:schemeClr val="tx2"/>
                </a:solidFill>
              </a:rPr>
              <a:t>Concept of Selection</a:t>
            </a:r>
            <a:endParaRPr lang="en-US" b="1" dirty="0">
              <a:solidFill>
                <a:schemeClr val="tx2"/>
              </a:solidFill>
            </a:endParaRPr>
          </a:p>
        </p:txBody>
      </p:sp>
      <p:sp>
        <p:nvSpPr>
          <p:cNvPr id="3" name="Rectangle 2"/>
          <p:cNvSpPr/>
          <p:nvPr/>
        </p:nvSpPr>
        <p:spPr>
          <a:xfrm>
            <a:off x="1" y="1899921"/>
            <a:ext cx="17385030" cy="2529441"/>
          </a:xfrm>
          <a:prstGeom prst="rect">
            <a:avLst/>
          </a:prstGeom>
        </p:spPr>
        <p:txBody>
          <a:bodyPr wrap="square" lIns="127537" tIns="63769" rIns="127537" bIns="63769">
            <a:spAutoFit/>
          </a:bodyPr>
          <a:lstStyle/>
          <a:p>
            <a:r>
              <a:rPr lang="en-US" sz="3900" dirty="0" smtClean="0"/>
              <a:t>Selection is </a:t>
            </a:r>
            <a:r>
              <a:rPr lang="en-US" sz="3900" b="1" dirty="0" smtClean="0"/>
              <a:t>the process of identifying an individual from a pool of job applicants with the requisite qualifications and competencies to fill jobs in the organization</a:t>
            </a:r>
            <a:r>
              <a:rPr lang="en-US" sz="3900" dirty="0" smtClean="0"/>
              <a:t>. This is an HR process that helps differentiate between qualified and unqualified applicants by applying various techniques.</a:t>
            </a:r>
            <a:endParaRPr lang="en-US" sz="3900" dirty="0"/>
          </a:p>
        </p:txBody>
      </p:sp>
      <p:pic>
        <p:nvPicPr>
          <p:cNvPr id="83970" name="Picture 2" descr="Selection Process: Definition, Steps in Selection Process"/>
          <p:cNvPicPr>
            <a:picLocks noChangeAspect="1" noChangeArrowheads="1"/>
          </p:cNvPicPr>
          <p:nvPr/>
        </p:nvPicPr>
        <p:blipFill>
          <a:blip r:embed="rId2" cstate="print"/>
          <a:srcRect/>
          <a:stretch>
            <a:fillRect/>
          </a:stretch>
        </p:blipFill>
        <p:spPr bwMode="auto">
          <a:xfrm>
            <a:off x="3268981" y="5364480"/>
            <a:ext cx="9212582" cy="469392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R Planning Learning Objectives Discuss Job Requirements and Relationships  to other HR Functions Describe Job Analysis Methods Explain Job  Descriptions. - ppt download"/>
          <p:cNvPicPr>
            <a:picLocks noChangeAspect="1" noChangeArrowheads="1"/>
          </p:cNvPicPr>
          <p:nvPr/>
        </p:nvPicPr>
        <p:blipFill>
          <a:blip r:embed="rId2"/>
          <a:srcRect/>
          <a:stretch>
            <a:fillRect/>
          </a:stretch>
        </p:blipFill>
        <p:spPr bwMode="auto">
          <a:xfrm>
            <a:off x="3" y="1"/>
            <a:ext cx="17830800" cy="10058400"/>
          </a:xfrm>
          <a:prstGeom prst="rect">
            <a:avLst/>
          </a:prstGeom>
          <a:blipFill>
            <a:blip r:embed="rId3"/>
            <a:tile tx="0" ty="0" sx="100000" sy="100000" flip="none" algn="tl"/>
          </a:blip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70" name="Picture 6" descr="The Selection Process The selection process typically consists of eight  steps. initial screening Failed to meet minimum qualifications Passed  completed. - ppt video online download"/>
          <p:cNvPicPr>
            <a:picLocks noChangeAspect="1" noChangeArrowheads="1"/>
          </p:cNvPicPr>
          <p:nvPr/>
        </p:nvPicPr>
        <p:blipFill>
          <a:blip r:embed="rId2"/>
          <a:srcRect/>
          <a:stretch>
            <a:fillRect/>
          </a:stretch>
        </p:blipFill>
        <p:spPr bwMode="auto">
          <a:xfrm>
            <a:off x="1" y="0"/>
            <a:ext cx="17830800" cy="10058401"/>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17830800" cy="7853975"/>
          </a:xfrm>
          <a:prstGeom prst="rect">
            <a:avLst/>
          </a:prstGeom>
        </p:spPr>
        <p:txBody>
          <a:bodyPr wrap="square" lIns="127537" tIns="63769" rIns="127537" bIns="63769">
            <a:spAutoFit/>
          </a:bodyPr>
          <a:lstStyle/>
          <a:p>
            <a:pPr marL="478265" indent="-478265"/>
            <a:endParaRPr lang="en-US" sz="2800" dirty="0" smtClean="0"/>
          </a:p>
          <a:p>
            <a:pPr marL="478265" indent="-478265"/>
            <a:r>
              <a:rPr lang="en-US" sz="2800" dirty="0" smtClean="0"/>
              <a:t>1. </a:t>
            </a:r>
            <a:r>
              <a:rPr lang="en-US" sz="3300" b="1" dirty="0" smtClean="0"/>
              <a:t>Inviting applications</a:t>
            </a:r>
            <a:r>
              <a:rPr lang="en-US" sz="3900" dirty="0" smtClean="0"/>
              <a:t>: </a:t>
            </a:r>
            <a:r>
              <a:rPr lang="en-US" sz="2800" dirty="0" smtClean="0"/>
              <a:t>The prospective candidates from within the organization or outside the organization are called for applying for the post. Detailed job description and job specification are provided in the advertisement for the job. It attracts a large number of candidates from various areas.</a:t>
            </a:r>
          </a:p>
          <a:p>
            <a:pPr marL="478265" indent="-478265"/>
            <a:endParaRPr lang="en-US" sz="2800" dirty="0" smtClean="0"/>
          </a:p>
          <a:p>
            <a:pPr marL="478265" indent="-478265"/>
            <a:r>
              <a:rPr lang="en-US" sz="2800" dirty="0" smtClean="0"/>
              <a:t>2. </a:t>
            </a:r>
            <a:r>
              <a:rPr lang="en-US" sz="3300" b="1" dirty="0" smtClean="0"/>
              <a:t>Receiving applications</a:t>
            </a:r>
            <a:r>
              <a:rPr lang="en-US" sz="2800" dirty="0" smtClean="0"/>
              <a:t>: Detailed applications are collected from the candidates which provide the necessary information about personal and professional details of a person. These applications facilitate analysis and comparison of the candidates.</a:t>
            </a:r>
          </a:p>
          <a:p>
            <a:pPr marL="478265" indent="-478265"/>
            <a:endParaRPr lang="en-US" sz="2800" dirty="0" smtClean="0"/>
          </a:p>
          <a:p>
            <a:pPr marL="478265" indent="-478265"/>
            <a:r>
              <a:rPr lang="en-US" sz="2800" dirty="0" smtClean="0"/>
              <a:t>3. </a:t>
            </a:r>
            <a:r>
              <a:rPr lang="en-US" sz="3300" b="1" dirty="0" smtClean="0"/>
              <a:t>Scrutiny of applications</a:t>
            </a:r>
            <a:r>
              <a:rPr lang="en-US" sz="2800" dirty="0" smtClean="0"/>
              <a:t>: As the limit of the period within which the company is supposed to receive applications ends, the applications are sorted out. Incomplete applications get rejected; applicants with un-matching job specifications are also rejected.</a:t>
            </a:r>
          </a:p>
          <a:p>
            <a:pPr marL="478265" indent="-478265"/>
            <a:endParaRPr lang="en-US" sz="2800" dirty="0" smtClean="0"/>
          </a:p>
          <a:p>
            <a:pPr marL="478265" indent="-478265"/>
            <a:r>
              <a:rPr lang="en-US" sz="2800" dirty="0" smtClean="0"/>
              <a:t>4. </a:t>
            </a:r>
            <a:r>
              <a:rPr lang="en-US" sz="3300" b="1" dirty="0" smtClean="0"/>
              <a:t>Written tests: </a:t>
            </a:r>
            <a:r>
              <a:rPr lang="en-US" sz="2800" dirty="0" smtClean="0"/>
              <a:t>As the final list of candidates becomes ready after the scrutiny of applications, the written test is conducted. This test is conducted for understanding the technical knowledge, attitude and interest of the candidates. This process is useful when the number of applicants is large. Many times, a second chance is given to candidates to prove themselves by conducting another written test.</a:t>
            </a:r>
            <a:endParaRPr lang="en-US"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7830800" cy="7361533"/>
          </a:xfrm>
          <a:prstGeom prst="rect">
            <a:avLst/>
          </a:prstGeom>
        </p:spPr>
        <p:txBody>
          <a:bodyPr wrap="square" lIns="127537" tIns="63769" rIns="127537" bIns="63769">
            <a:spAutoFit/>
          </a:bodyPr>
          <a:lstStyle/>
          <a:p>
            <a:endParaRPr lang="en-US" dirty="0" smtClean="0"/>
          </a:p>
          <a:p>
            <a:r>
              <a:rPr lang="en-US" sz="3300" b="1" dirty="0" smtClean="0"/>
              <a:t>5. Psychological tests: </a:t>
            </a:r>
            <a:r>
              <a:rPr lang="en-US" sz="2800" dirty="0" smtClean="0"/>
              <a:t>These tests are conducted individually and they help for finding out the individual quality and skill of a person. The types of psychological tests are aptitude test, intelligence test, synthetic test and personality test</a:t>
            </a:r>
            <a:endParaRPr lang="en-US" dirty="0" smtClean="0"/>
          </a:p>
          <a:p>
            <a:endParaRPr lang="en-US" dirty="0" smtClean="0"/>
          </a:p>
          <a:p>
            <a:r>
              <a:rPr lang="en-US" sz="3300" b="1" dirty="0" smtClean="0"/>
              <a:t>6. Personal interview </a:t>
            </a:r>
            <a:r>
              <a:rPr lang="en-US" sz="2800" dirty="0" smtClean="0"/>
              <a:t>: Candidates proving themselves successful through tests are interviewed personally. The interviewers maybe individual or a panel. It generally involves officers from the top management. The candidates are asked several questions about their experience on another job, their family background, their interests, etc. They are supposed to describe their expectations from the said job. Their strengths and weaknesses are identified and noted by the interviewers which help them to take the final decision of selection.</a:t>
            </a:r>
            <a:endParaRPr lang="en-US" dirty="0" smtClean="0"/>
          </a:p>
          <a:p>
            <a:endParaRPr lang="en-US" dirty="0" smtClean="0"/>
          </a:p>
          <a:p>
            <a:r>
              <a:rPr lang="en-US" sz="3300" b="1" dirty="0" smtClean="0"/>
              <a:t>7. Reference check</a:t>
            </a:r>
            <a:r>
              <a:rPr lang="en-US" sz="3900" b="1" dirty="0" smtClean="0"/>
              <a:t>:  </a:t>
            </a:r>
            <a:r>
              <a:rPr lang="en-US" sz="2800" dirty="0" smtClean="0"/>
              <a:t>Generally, at least two references are asked for by the company from the candidate. Reference check is a type of crosscheck for the information provided by the candidate through their application form and during the interviews,</a:t>
            </a:r>
            <a:endParaRPr lang="en-US" dirty="0" smtClean="0"/>
          </a:p>
          <a:p>
            <a:endParaRPr lang="en-US" sz="3300" b="1" dirty="0" smtClean="0"/>
          </a:p>
          <a:p>
            <a:r>
              <a:rPr lang="en-US" sz="3300" b="1" dirty="0" smtClean="0"/>
              <a:t>8. Medical examination </a:t>
            </a:r>
            <a:r>
              <a:rPr lang="en-US" sz="2800" dirty="0" smtClean="0"/>
              <a:t>: Physical strength and fitness of a candidate is must before they takes up the job. In-spite of good performance in tests and interviews, candidates can be rejected on the basis of their ill health.</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320768"/>
            <a:ext cx="17385030" cy="3375826"/>
          </a:xfrm>
          <a:prstGeom prst="rect">
            <a:avLst/>
          </a:prstGeom>
        </p:spPr>
        <p:txBody>
          <a:bodyPr wrap="square" lIns="127537" tIns="63769" rIns="127537" bIns="63769">
            <a:spAutoFit/>
          </a:bodyPr>
          <a:lstStyle/>
          <a:p>
            <a:r>
              <a:rPr lang="en-US" sz="3300" b="1" dirty="0" smtClean="0"/>
              <a:t>9. Final selection : </a:t>
            </a:r>
            <a:r>
              <a:rPr lang="en-US" sz="2800" dirty="0" smtClean="0"/>
              <a:t>At this step, the candidate is given the appointment letter to join the organization on a particular date. The appointment letter specifies the post, title, salary and terms of employment. Generally, initial appointment is on probation and after specific time period it becomes permanent.</a:t>
            </a:r>
            <a:endParaRPr lang="en-US" dirty="0" smtClean="0"/>
          </a:p>
          <a:p>
            <a:endParaRPr lang="en-US" sz="3300" b="1" dirty="0" smtClean="0"/>
          </a:p>
          <a:p>
            <a:r>
              <a:rPr lang="en-US" sz="3300" b="1" dirty="0" smtClean="0"/>
              <a:t>10. Placement: </a:t>
            </a:r>
            <a:r>
              <a:rPr lang="en-US" sz="2800" dirty="0" smtClean="0"/>
              <a:t>This is a final step. A suitable job is allocated to the appointed candidate so that they can get the whole idea about the nature of the job. They can get adjusted to the job and perform well in future with all capacities and strengths.</a:t>
            </a:r>
            <a:endParaRPr 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770" y="223520"/>
            <a:ext cx="11292840" cy="894080"/>
          </a:xfrm>
          <a:solidFill>
            <a:schemeClr val="bg1"/>
          </a:solidFill>
          <a:ln>
            <a:solidFill>
              <a:schemeClr val="accent2"/>
            </a:solidFill>
          </a:ln>
        </p:spPr>
        <p:txBody>
          <a:bodyPr>
            <a:normAutofit fontScale="90000"/>
          </a:bodyPr>
          <a:lstStyle/>
          <a:p>
            <a:pPr algn="l"/>
            <a:r>
              <a:rPr lang="en-US" b="1" dirty="0" smtClean="0">
                <a:solidFill>
                  <a:schemeClr val="accent1"/>
                </a:solidFill>
              </a:rPr>
              <a:t>Matching people and job</a:t>
            </a:r>
            <a:endParaRPr lang="en-US" b="1" dirty="0">
              <a:solidFill>
                <a:schemeClr val="accen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402803"/>
            <a:ext cx="5646421" cy="938318"/>
          </a:xfrm>
        </p:spPr>
        <p:txBody>
          <a:bodyPr>
            <a:normAutofit fontScale="90000"/>
          </a:bodyPr>
          <a:lstStyle/>
          <a:p>
            <a:r>
              <a:rPr lang="en-US" b="1" dirty="0" smtClean="0"/>
              <a:t>Job Analysis</a:t>
            </a:r>
            <a:endParaRPr lang="en-US" b="1" dirty="0"/>
          </a:p>
        </p:txBody>
      </p:sp>
      <p:sp>
        <p:nvSpPr>
          <p:cNvPr id="3" name="Content Placeholder 2"/>
          <p:cNvSpPr>
            <a:spLocks noGrp="1"/>
          </p:cNvSpPr>
          <p:nvPr>
            <p:ph idx="1"/>
          </p:nvPr>
        </p:nvSpPr>
        <p:spPr>
          <a:xfrm>
            <a:off x="297180" y="1452882"/>
            <a:ext cx="16642080" cy="7532159"/>
          </a:xfrm>
        </p:spPr>
        <p:txBody>
          <a:bodyPr>
            <a:normAutofit/>
          </a:bodyPr>
          <a:lstStyle/>
          <a:p>
            <a:pPr>
              <a:buNone/>
            </a:pPr>
            <a:r>
              <a:rPr lang="en-US" b="1" dirty="0" smtClean="0">
                <a:solidFill>
                  <a:srgbClr val="0070C0"/>
                </a:solidFill>
              </a:rPr>
              <a:t>Job analysis:</a:t>
            </a:r>
          </a:p>
          <a:p>
            <a:pPr>
              <a:buNone/>
            </a:pPr>
            <a:r>
              <a:rPr lang="en-US" dirty="0" smtClean="0"/>
              <a:t>		Provides information about jobs currently being done and the knowledge, skills, and abilities that individuals need to perform the jobs adequately.</a:t>
            </a:r>
          </a:p>
          <a:p>
            <a:pPr>
              <a:buNone/>
            </a:pPr>
            <a:r>
              <a:rPr lang="en-US" b="1" dirty="0" err="1" smtClean="0"/>
              <a:t>DeCenzo</a:t>
            </a:r>
            <a:r>
              <a:rPr lang="en-US" b="1" dirty="0" smtClean="0"/>
              <a:t> &amp; Robbins: </a:t>
            </a:r>
            <a:r>
              <a:rPr lang="en-US" dirty="0" smtClean="0">
                <a:solidFill>
                  <a:srgbClr val="0070C0"/>
                </a:solidFill>
              </a:rPr>
              <a:t>"A job analysis is a systematic exploration of the activities within a job. It is a basic technical procedure, one that is used to define the duties, responsibilities, and accountabilities of a job."</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1672" y="9052561"/>
            <a:ext cx="14264639" cy="1005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127537" tIns="63769" rIns="127537" bIns="63769" rtlCol="0" anchor="ctr"/>
          <a:lstStyle/>
          <a:p>
            <a:pPr algn="ctr"/>
            <a:r>
              <a:rPr lang="en-US" sz="4500" b="1" dirty="0" smtClean="0">
                <a:solidFill>
                  <a:schemeClr val="tx1"/>
                </a:solidFill>
              </a:rPr>
              <a:t>Fig :The steps in Job Analysis ( Process)</a:t>
            </a:r>
            <a:endParaRPr lang="en-US" sz="4500" b="1" dirty="0">
              <a:solidFill>
                <a:schemeClr val="tx1"/>
              </a:solidFill>
            </a:endParaRPr>
          </a:p>
        </p:txBody>
      </p:sp>
      <p:pic>
        <p:nvPicPr>
          <p:cNvPr id="34820" name="Picture 4" descr="Job Analysis: Definitions, Methods, Process &amp;amp; Importance of Job Analysis"/>
          <p:cNvPicPr>
            <a:picLocks noChangeAspect="1" noChangeArrowheads="1"/>
          </p:cNvPicPr>
          <p:nvPr/>
        </p:nvPicPr>
        <p:blipFill>
          <a:blip r:embed="rId2"/>
          <a:srcRect/>
          <a:stretch>
            <a:fillRect/>
          </a:stretch>
        </p:blipFill>
        <p:spPr bwMode="auto">
          <a:xfrm>
            <a:off x="1" y="1"/>
            <a:ext cx="17830800" cy="894080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1992</Words>
  <Application>Microsoft Office PowerPoint</Application>
  <PresentationFormat>Custom</PresentationFormat>
  <Paragraphs>445</Paragraphs>
  <Slides>74</Slides>
  <Notes>1</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UNIT 2</vt:lpstr>
      <vt:lpstr>Course contents</vt:lpstr>
      <vt:lpstr>Job Requirements: The Role And Importance of jobs to Employees</vt:lpstr>
      <vt:lpstr>Slide 4</vt:lpstr>
      <vt:lpstr>Slide 5</vt:lpstr>
      <vt:lpstr>Slide 6</vt:lpstr>
      <vt:lpstr>Slide 7</vt:lpstr>
      <vt:lpstr>Job Analysis</vt:lpstr>
      <vt:lpstr>Slide 9</vt:lpstr>
      <vt:lpstr>Slide 10</vt:lpstr>
      <vt:lpstr>Slide 11</vt:lpstr>
      <vt:lpstr>Slide 12</vt:lpstr>
      <vt:lpstr>Slide 13</vt:lpstr>
      <vt:lpstr>Slide 14</vt:lpstr>
      <vt:lpstr>Slide 15</vt:lpstr>
      <vt:lpstr>Job Analysis Methods</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Recruitment (Concept)</vt:lpstr>
      <vt:lpstr>Slide 48</vt:lpstr>
      <vt:lpstr>Slide 49</vt:lpstr>
      <vt:lpstr>Slide 50</vt:lpstr>
      <vt:lpstr>Slide 51</vt:lpstr>
      <vt:lpstr>Slide 52</vt:lpstr>
      <vt:lpstr>Slide 53</vt:lpstr>
      <vt:lpstr> External Sources of Recruitment </vt:lpstr>
      <vt:lpstr>1. Poaching/raiding:</vt:lpstr>
      <vt:lpstr>Slide 56</vt:lpstr>
      <vt:lpstr>Slide 57</vt:lpstr>
      <vt:lpstr>4. Former Employees</vt:lpstr>
      <vt:lpstr> 5. Employee Referrals: </vt:lpstr>
      <vt:lpstr>6. Educational Institutes</vt:lpstr>
      <vt:lpstr>7. Advertisement</vt:lpstr>
      <vt:lpstr>8. Labour Unions</vt:lpstr>
      <vt:lpstr>Slide 63</vt:lpstr>
      <vt:lpstr>Slide 64</vt:lpstr>
      <vt:lpstr>Slide 65</vt:lpstr>
      <vt:lpstr>Slide 66</vt:lpstr>
      <vt:lpstr>2. The purpose and process of E-recruitment</vt:lpstr>
      <vt:lpstr>3. Limitation and Requirement </vt:lpstr>
      <vt:lpstr>Concept of Selection</vt:lpstr>
      <vt:lpstr>Slide 70</vt:lpstr>
      <vt:lpstr>Slide 71</vt:lpstr>
      <vt:lpstr>Slide 72</vt:lpstr>
      <vt:lpstr>Slide 73</vt:lpstr>
      <vt:lpstr>Matching people and job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Dell</dc:creator>
  <cp:lastModifiedBy>Dell</cp:lastModifiedBy>
  <cp:revision>108</cp:revision>
  <dcterms:created xsi:type="dcterms:W3CDTF">2006-08-16T00:00:00Z</dcterms:created>
  <dcterms:modified xsi:type="dcterms:W3CDTF">2021-11-10T14:20:43Z</dcterms:modified>
</cp:coreProperties>
</file>