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sldIdLst>
    <p:sldId id="257" r:id="rId2"/>
    <p:sldId id="337" r:id="rId3"/>
    <p:sldId id="258" r:id="rId4"/>
    <p:sldId id="338" r:id="rId5"/>
    <p:sldId id="262" r:id="rId6"/>
    <p:sldId id="263" r:id="rId7"/>
    <p:sldId id="264" r:id="rId8"/>
    <p:sldId id="265" r:id="rId9"/>
    <p:sldId id="339" r:id="rId10"/>
    <p:sldId id="267" r:id="rId11"/>
    <p:sldId id="268" r:id="rId12"/>
    <p:sldId id="269" r:id="rId13"/>
    <p:sldId id="270" r:id="rId14"/>
    <p:sldId id="271" r:id="rId15"/>
    <p:sldId id="272" r:id="rId16"/>
    <p:sldId id="340" r:id="rId17"/>
    <p:sldId id="341" r:id="rId18"/>
    <p:sldId id="342" r:id="rId19"/>
    <p:sldId id="283" r:id="rId20"/>
    <p:sldId id="343" r:id="rId21"/>
    <p:sldId id="284" r:id="rId22"/>
    <p:sldId id="285" r:id="rId23"/>
    <p:sldId id="286" r:id="rId24"/>
    <p:sldId id="344" r:id="rId25"/>
    <p:sldId id="287" r:id="rId26"/>
    <p:sldId id="288" r:id="rId27"/>
    <p:sldId id="289" r:id="rId28"/>
    <p:sldId id="290" r:id="rId29"/>
    <p:sldId id="291" r:id="rId30"/>
    <p:sldId id="292" r:id="rId31"/>
    <p:sldId id="293" r:id="rId32"/>
    <p:sldId id="294" r:id="rId33"/>
    <p:sldId id="295" r:id="rId34"/>
    <p:sldId id="296" r:id="rId35"/>
    <p:sldId id="297" r:id="rId36"/>
    <p:sldId id="298" r:id="rId37"/>
    <p:sldId id="299" r:id="rId38"/>
    <p:sldId id="300" r:id="rId39"/>
    <p:sldId id="301" r:id="rId40"/>
    <p:sldId id="334" r:id="rId41"/>
    <p:sldId id="335" r:id="rId42"/>
    <p:sldId id="336" r:id="rId43"/>
    <p:sldId id="302" r:id="rId44"/>
    <p:sldId id="303" r:id="rId45"/>
    <p:sldId id="304" r:id="rId46"/>
    <p:sldId id="305" r:id="rId47"/>
    <p:sldId id="306" r:id="rId48"/>
    <p:sldId id="307" r:id="rId49"/>
    <p:sldId id="308" r:id="rId50"/>
    <p:sldId id="309" r:id="rId51"/>
    <p:sldId id="310" r:id="rId52"/>
    <p:sldId id="311" r:id="rId53"/>
    <p:sldId id="312" r:id="rId54"/>
    <p:sldId id="313" r:id="rId55"/>
    <p:sldId id="314" r:id="rId56"/>
    <p:sldId id="315" r:id="rId57"/>
    <p:sldId id="316" r:id="rId58"/>
    <p:sldId id="317" r:id="rId59"/>
    <p:sldId id="318" r:id="rId60"/>
    <p:sldId id="319" r:id="rId61"/>
    <p:sldId id="320" r:id="rId62"/>
    <p:sldId id="321" r:id="rId63"/>
    <p:sldId id="322" r:id="rId64"/>
    <p:sldId id="323" r:id="rId65"/>
    <p:sldId id="324" r:id="rId66"/>
    <p:sldId id="325" r:id="rId67"/>
    <p:sldId id="326" r:id="rId68"/>
    <p:sldId id="327" r:id="rId69"/>
    <p:sldId id="328" r:id="rId70"/>
    <p:sldId id="329" r:id="rId71"/>
    <p:sldId id="330" r:id="rId72"/>
    <p:sldId id="331" r:id="rId73"/>
    <p:sldId id="332" r:id="rId74"/>
    <p:sldId id="333" r:id="rId75"/>
  </p:sldIdLst>
  <p:sldSz cx="17830800" cy="10058400"/>
  <p:notesSz cx="6858000" cy="9144000"/>
  <p:defaultTextStyle>
    <a:defPPr>
      <a:defRPr lang="en-US"/>
    </a:defPPr>
    <a:lvl1pPr marL="0" algn="l" defTabSz="1618577" rtl="0" eaLnBrk="1" latinLnBrk="0" hangingPunct="1">
      <a:defRPr sz="3100" kern="1200">
        <a:solidFill>
          <a:schemeClr val="tx1"/>
        </a:solidFill>
        <a:latin typeface="+mn-lt"/>
        <a:ea typeface="+mn-ea"/>
        <a:cs typeface="+mn-cs"/>
      </a:defRPr>
    </a:lvl1pPr>
    <a:lvl2pPr marL="809288" algn="l" defTabSz="1618577" rtl="0" eaLnBrk="1" latinLnBrk="0" hangingPunct="1">
      <a:defRPr sz="3100" kern="1200">
        <a:solidFill>
          <a:schemeClr val="tx1"/>
        </a:solidFill>
        <a:latin typeface="+mn-lt"/>
        <a:ea typeface="+mn-ea"/>
        <a:cs typeface="+mn-cs"/>
      </a:defRPr>
    </a:lvl2pPr>
    <a:lvl3pPr marL="1618577" algn="l" defTabSz="1618577" rtl="0" eaLnBrk="1" latinLnBrk="0" hangingPunct="1">
      <a:defRPr sz="3100" kern="1200">
        <a:solidFill>
          <a:schemeClr val="tx1"/>
        </a:solidFill>
        <a:latin typeface="+mn-lt"/>
        <a:ea typeface="+mn-ea"/>
        <a:cs typeface="+mn-cs"/>
      </a:defRPr>
    </a:lvl3pPr>
    <a:lvl4pPr marL="2427867" algn="l" defTabSz="1618577" rtl="0" eaLnBrk="1" latinLnBrk="0" hangingPunct="1">
      <a:defRPr sz="3100" kern="1200">
        <a:solidFill>
          <a:schemeClr val="tx1"/>
        </a:solidFill>
        <a:latin typeface="+mn-lt"/>
        <a:ea typeface="+mn-ea"/>
        <a:cs typeface="+mn-cs"/>
      </a:defRPr>
    </a:lvl4pPr>
    <a:lvl5pPr marL="3237157" algn="l" defTabSz="1618577" rtl="0" eaLnBrk="1" latinLnBrk="0" hangingPunct="1">
      <a:defRPr sz="3100" kern="1200">
        <a:solidFill>
          <a:schemeClr val="tx1"/>
        </a:solidFill>
        <a:latin typeface="+mn-lt"/>
        <a:ea typeface="+mn-ea"/>
        <a:cs typeface="+mn-cs"/>
      </a:defRPr>
    </a:lvl5pPr>
    <a:lvl6pPr marL="4046447" algn="l" defTabSz="1618577" rtl="0" eaLnBrk="1" latinLnBrk="0" hangingPunct="1">
      <a:defRPr sz="3100" kern="1200">
        <a:solidFill>
          <a:schemeClr val="tx1"/>
        </a:solidFill>
        <a:latin typeface="+mn-lt"/>
        <a:ea typeface="+mn-ea"/>
        <a:cs typeface="+mn-cs"/>
      </a:defRPr>
    </a:lvl6pPr>
    <a:lvl7pPr marL="4855737" algn="l" defTabSz="1618577" rtl="0" eaLnBrk="1" latinLnBrk="0" hangingPunct="1">
      <a:defRPr sz="3100" kern="1200">
        <a:solidFill>
          <a:schemeClr val="tx1"/>
        </a:solidFill>
        <a:latin typeface="+mn-lt"/>
        <a:ea typeface="+mn-ea"/>
        <a:cs typeface="+mn-cs"/>
      </a:defRPr>
    </a:lvl7pPr>
    <a:lvl8pPr marL="5665022" algn="l" defTabSz="1618577" rtl="0" eaLnBrk="1" latinLnBrk="0" hangingPunct="1">
      <a:defRPr sz="3100" kern="1200">
        <a:solidFill>
          <a:schemeClr val="tx1"/>
        </a:solidFill>
        <a:latin typeface="+mn-lt"/>
        <a:ea typeface="+mn-ea"/>
        <a:cs typeface="+mn-cs"/>
      </a:defRPr>
    </a:lvl8pPr>
    <a:lvl9pPr marL="6474312" algn="l" defTabSz="1618577" rtl="0" eaLnBrk="1" latinLnBrk="0" hangingPunct="1">
      <a:defRPr sz="3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44" d="100"/>
          <a:sy n="44" d="100"/>
        </p:scale>
        <p:origin x="-942" y="-102"/>
      </p:cViewPr>
      <p:guideLst>
        <p:guide orient="horz" pos="3168"/>
        <p:guide pos="5616"/>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AE2ACB-2241-4C70-A555-AB7C1DBE30DE}"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04651AB7-1AB5-49AD-B7F4-DFAACD8A98EA}">
      <dgm:prSet phldrT="[Text]"/>
      <dgm:spPr/>
      <dgm:t>
        <a:bodyPr/>
        <a:lstStyle/>
        <a:p>
          <a:r>
            <a:rPr lang="en-US" dirty="0"/>
            <a:t>Performance deficiency </a:t>
          </a:r>
        </a:p>
      </dgm:t>
    </dgm:pt>
    <dgm:pt modelId="{B87E47EC-ACF9-46B3-BF1C-FCB58AD06F8C}" type="parTrans" cxnId="{130C134F-F25E-40CB-939E-14403A6810C0}">
      <dgm:prSet/>
      <dgm:spPr/>
      <dgm:t>
        <a:bodyPr/>
        <a:lstStyle/>
        <a:p>
          <a:endParaRPr lang="en-US"/>
        </a:p>
      </dgm:t>
    </dgm:pt>
    <dgm:pt modelId="{2B034C6E-437B-4E9A-BB70-E7E89FB3621E}" type="sibTrans" cxnId="{130C134F-F25E-40CB-939E-14403A6810C0}">
      <dgm:prSet/>
      <dgm:spPr/>
      <dgm:t>
        <a:bodyPr/>
        <a:lstStyle/>
        <a:p>
          <a:endParaRPr lang="en-US"/>
        </a:p>
      </dgm:t>
    </dgm:pt>
    <dgm:pt modelId="{02D7DCD7-4B1A-4087-83DC-45410B2B1CCE}">
      <dgm:prSet phldrT="[Text]"/>
      <dgm:spPr/>
      <dgm:t>
        <a:bodyPr/>
        <a:lstStyle/>
        <a:p>
          <a:r>
            <a:rPr lang="en-US" dirty="0"/>
            <a:t>Lack of skill or knowledge </a:t>
          </a:r>
        </a:p>
      </dgm:t>
    </dgm:pt>
    <dgm:pt modelId="{F7A8CCD6-28E8-4B93-BD3F-D2521281F697}" type="parTrans" cxnId="{537E205C-01C2-49E3-8D10-09AB4C0F8861}">
      <dgm:prSet/>
      <dgm:spPr/>
      <dgm:t>
        <a:bodyPr/>
        <a:lstStyle/>
        <a:p>
          <a:endParaRPr lang="en-US"/>
        </a:p>
      </dgm:t>
    </dgm:pt>
    <dgm:pt modelId="{BC2303A7-FC48-469D-9A99-E6C14A666AB4}" type="sibTrans" cxnId="{537E205C-01C2-49E3-8D10-09AB4C0F8861}">
      <dgm:prSet/>
      <dgm:spPr/>
      <dgm:t>
        <a:bodyPr/>
        <a:lstStyle/>
        <a:p>
          <a:endParaRPr lang="en-US"/>
        </a:p>
      </dgm:t>
    </dgm:pt>
    <dgm:pt modelId="{0A2762BA-A332-471C-99EE-266F36A2BC94}">
      <dgm:prSet phldrT="[Text]"/>
      <dgm:spPr/>
      <dgm:t>
        <a:bodyPr/>
        <a:lstStyle/>
        <a:p>
          <a:r>
            <a:rPr lang="en-US" dirty="0"/>
            <a:t>Need for training (concern of HR manager)</a:t>
          </a:r>
        </a:p>
      </dgm:t>
    </dgm:pt>
    <dgm:pt modelId="{0214952B-6712-4398-990C-635AF3670DA3}" type="parTrans" cxnId="{70A488F4-AD15-429C-A8AD-2AF75BB11A58}">
      <dgm:prSet/>
      <dgm:spPr/>
      <dgm:t>
        <a:bodyPr/>
        <a:lstStyle/>
        <a:p>
          <a:endParaRPr lang="en-US"/>
        </a:p>
      </dgm:t>
    </dgm:pt>
    <dgm:pt modelId="{3EA63372-0EA8-4D0E-A60E-E5A542959CD7}" type="sibTrans" cxnId="{70A488F4-AD15-429C-A8AD-2AF75BB11A58}">
      <dgm:prSet/>
      <dgm:spPr/>
      <dgm:t>
        <a:bodyPr/>
        <a:lstStyle/>
        <a:p>
          <a:endParaRPr lang="en-US"/>
        </a:p>
      </dgm:t>
    </dgm:pt>
    <dgm:pt modelId="{47759B13-7E31-4C8B-B7CD-5F0CA3A70ACA}">
      <dgm:prSet phldrT="[Text]"/>
      <dgm:spPr/>
      <dgm:t>
        <a:bodyPr/>
        <a:lstStyle/>
        <a:p>
          <a:r>
            <a:rPr lang="en-US" dirty="0"/>
            <a:t>Due to other reasons </a:t>
          </a:r>
        </a:p>
      </dgm:t>
    </dgm:pt>
    <dgm:pt modelId="{E05ABDE7-6D59-4A3E-B878-E2C00A239A1B}" type="parTrans" cxnId="{EC91FBB8-CDCB-4728-A095-27AA3C17C8B9}">
      <dgm:prSet/>
      <dgm:spPr/>
      <dgm:t>
        <a:bodyPr/>
        <a:lstStyle/>
        <a:p>
          <a:endParaRPr lang="en-US"/>
        </a:p>
      </dgm:t>
    </dgm:pt>
    <dgm:pt modelId="{90B3B3E8-5C61-4B10-92F6-A8CF77207B0F}" type="sibTrans" cxnId="{EC91FBB8-CDCB-4728-A095-27AA3C17C8B9}">
      <dgm:prSet/>
      <dgm:spPr/>
      <dgm:t>
        <a:bodyPr/>
        <a:lstStyle/>
        <a:p>
          <a:endParaRPr lang="en-US"/>
        </a:p>
      </dgm:t>
    </dgm:pt>
    <dgm:pt modelId="{BD1BF35D-B42D-4D53-AE5B-307672EB4101}">
      <dgm:prSet phldrT="[Text]"/>
      <dgm:spPr/>
      <dgm:t>
        <a:bodyPr/>
        <a:lstStyle/>
        <a:p>
          <a:r>
            <a:rPr lang="en-US" dirty="0"/>
            <a:t>Need for motivation/ opportunity </a:t>
          </a:r>
        </a:p>
        <a:p>
          <a:r>
            <a:rPr lang="en-US" dirty="0"/>
            <a:t>(concern of psychologists)</a:t>
          </a:r>
        </a:p>
      </dgm:t>
    </dgm:pt>
    <dgm:pt modelId="{E4CB40B8-710F-4D3A-AF2C-ED66132CE803}" type="parTrans" cxnId="{B9E16A22-33DE-435C-B105-EBFB192C5004}">
      <dgm:prSet/>
      <dgm:spPr/>
      <dgm:t>
        <a:bodyPr/>
        <a:lstStyle/>
        <a:p>
          <a:endParaRPr lang="en-US"/>
        </a:p>
      </dgm:t>
    </dgm:pt>
    <dgm:pt modelId="{5FBFD819-4AC6-4E3A-A3CF-D6360AAFDE83}" type="sibTrans" cxnId="{B9E16A22-33DE-435C-B105-EBFB192C5004}">
      <dgm:prSet/>
      <dgm:spPr/>
      <dgm:t>
        <a:bodyPr/>
        <a:lstStyle/>
        <a:p>
          <a:endParaRPr lang="en-US"/>
        </a:p>
      </dgm:t>
    </dgm:pt>
    <dgm:pt modelId="{08407720-BA31-4DDF-96B4-BD5ADCF9CC2D}">
      <dgm:prSet phldrT="[Text]" custT="1"/>
      <dgm:spPr/>
      <dgm:t>
        <a:bodyPr/>
        <a:lstStyle/>
        <a:p>
          <a:r>
            <a:rPr lang="en-US" sz="5400" b="1" dirty="0"/>
            <a:t>Determining training needs (training needs assessment)</a:t>
          </a:r>
        </a:p>
      </dgm:t>
    </dgm:pt>
    <dgm:pt modelId="{6D9D7D3C-F600-4E37-8D2B-FE9460033270}" type="parTrans" cxnId="{F8859539-D0BB-49AF-B4A3-E3E1BD25BF3D}">
      <dgm:prSet/>
      <dgm:spPr/>
      <dgm:t>
        <a:bodyPr/>
        <a:lstStyle/>
        <a:p>
          <a:endParaRPr lang="en-US"/>
        </a:p>
      </dgm:t>
    </dgm:pt>
    <dgm:pt modelId="{40A6D0EB-D71E-404D-9853-BCD36184000D}" type="sibTrans" cxnId="{F8859539-D0BB-49AF-B4A3-E3E1BD25BF3D}">
      <dgm:prSet/>
      <dgm:spPr/>
      <dgm:t>
        <a:bodyPr/>
        <a:lstStyle/>
        <a:p>
          <a:endParaRPr lang="en-US"/>
        </a:p>
      </dgm:t>
    </dgm:pt>
    <dgm:pt modelId="{ED618DC9-0B34-4ED0-B729-2C048EA036E0}">
      <dgm:prSet phldrT="[Text]"/>
      <dgm:spPr/>
      <dgm:t>
        <a:bodyPr/>
        <a:lstStyle/>
        <a:p>
          <a:endParaRPr lang="en-US" dirty="0"/>
        </a:p>
      </dgm:t>
    </dgm:pt>
    <dgm:pt modelId="{AE088065-B86F-4647-9632-4E8345540928}" type="parTrans" cxnId="{16B47E30-DDE5-4AAA-90B9-0E84BACD759D}">
      <dgm:prSet/>
      <dgm:spPr/>
      <dgm:t>
        <a:bodyPr/>
        <a:lstStyle/>
        <a:p>
          <a:endParaRPr lang="en-US"/>
        </a:p>
      </dgm:t>
    </dgm:pt>
    <dgm:pt modelId="{747E964F-A991-46A6-B0B3-601A699272B9}" type="sibTrans" cxnId="{16B47E30-DDE5-4AAA-90B9-0E84BACD759D}">
      <dgm:prSet/>
      <dgm:spPr/>
      <dgm:t>
        <a:bodyPr/>
        <a:lstStyle/>
        <a:p>
          <a:endParaRPr lang="en-US"/>
        </a:p>
      </dgm:t>
    </dgm:pt>
    <dgm:pt modelId="{CBF83CDA-D9E8-4A0F-AE67-0DC19C99B743}">
      <dgm:prSet phldrT="[Text]"/>
      <dgm:spPr/>
      <dgm:t>
        <a:bodyPr/>
        <a:lstStyle/>
        <a:p>
          <a:endParaRPr lang="en-US" dirty="0"/>
        </a:p>
      </dgm:t>
    </dgm:pt>
    <dgm:pt modelId="{A6CD2FD7-0531-4351-B156-8849134B84C2}" type="parTrans" cxnId="{B54BDD60-13DA-47B7-84A0-9AA688991083}">
      <dgm:prSet/>
      <dgm:spPr/>
      <dgm:t>
        <a:bodyPr/>
        <a:lstStyle/>
        <a:p>
          <a:endParaRPr lang="en-US"/>
        </a:p>
      </dgm:t>
    </dgm:pt>
    <dgm:pt modelId="{8DCE3A05-42A0-4648-AE81-287BE641D35E}" type="sibTrans" cxnId="{B54BDD60-13DA-47B7-84A0-9AA688991083}">
      <dgm:prSet/>
      <dgm:spPr/>
      <dgm:t>
        <a:bodyPr/>
        <a:lstStyle/>
        <a:p>
          <a:endParaRPr lang="en-US"/>
        </a:p>
      </dgm:t>
    </dgm:pt>
    <dgm:pt modelId="{13AD6C90-87C2-4C61-B85F-23EDDAE6EB36}" type="pres">
      <dgm:prSet presAssocID="{C3AE2ACB-2241-4C70-A555-AB7C1DBE30DE}" presName="mainComposite" presStyleCnt="0">
        <dgm:presLayoutVars>
          <dgm:chPref val="1"/>
          <dgm:dir/>
          <dgm:animOne val="branch"/>
          <dgm:animLvl val="lvl"/>
          <dgm:resizeHandles val="exact"/>
        </dgm:presLayoutVars>
      </dgm:prSet>
      <dgm:spPr/>
      <dgm:t>
        <a:bodyPr/>
        <a:lstStyle/>
        <a:p>
          <a:endParaRPr lang="en-US"/>
        </a:p>
      </dgm:t>
    </dgm:pt>
    <dgm:pt modelId="{A3D3C4DB-FF0A-47D3-AF6C-F4F287482E06}" type="pres">
      <dgm:prSet presAssocID="{C3AE2ACB-2241-4C70-A555-AB7C1DBE30DE}" presName="hierFlow" presStyleCnt="0"/>
      <dgm:spPr/>
    </dgm:pt>
    <dgm:pt modelId="{2FA3EBAD-ECF7-4FE6-BB08-905B8B92F723}" type="pres">
      <dgm:prSet presAssocID="{C3AE2ACB-2241-4C70-A555-AB7C1DBE30DE}" presName="firstBuf" presStyleCnt="0"/>
      <dgm:spPr/>
    </dgm:pt>
    <dgm:pt modelId="{E668662F-F2E4-48D9-857A-3367531F2DF3}" type="pres">
      <dgm:prSet presAssocID="{C3AE2ACB-2241-4C70-A555-AB7C1DBE30DE}" presName="hierChild1" presStyleCnt="0">
        <dgm:presLayoutVars>
          <dgm:chPref val="1"/>
          <dgm:animOne val="branch"/>
          <dgm:animLvl val="lvl"/>
        </dgm:presLayoutVars>
      </dgm:prSet>
      <dgm:spPr/>
    </dgm:pt>
    <dgm:pt modelId="{60A3E998-26E2-41CB-9E7E-DBA73DF6DAFE}" type="pres">
      <dgm:prSet presAssocID="{04651AB7-1AB5-49AD-B7F4-DFAACD8A98EA}" presName="Name14" presStyleCnt="0"/>
      <dgm:spPr/>
    </dgm:pt>
    <dgm:pt modelId="{CD42699C-B5AC-4B03-9E41-A9BBF496DB96}" type="pres">
      <dgm:prSet presAssocID="{04651AB7-1AB5-49AD-B7F4-DFAACD8A98EA}" presName="level1Shape" presStyleLbl="node0" presStyleIdx="0" presStyleCnt="1" custAng="0">
        <dgm:presLayoutVars>
          <dgm:chPref val="3"/>
        </dgm:presLayoutVars>
      </dgm:prSet>
      <dgm:spPr/>
      <dgm:t>
        <a:bodyPr/>
        <a:lstStyle/>
        <a:p>
          <a:endParaRPr lang="en-US"/>
        </a:p>
      </dgm:t>
    </dgm:pt>
    <dgm:pt modelId="{9903E779-CCB0-4777-AE2B-B1E3D585C39B}" type="pres">
      <dgm:prSet presAssocID="{04651AB7-1AB5-49AD-B7F4-DFAACD8A98EA}" presName="hierChild2" presStyleCnt="0"/>
      <dgm:spPr/>
    </dgm:pt>
    <dgm:pt modelId="{0E61780D-0207-4A14-94E1-C47E0D863D5B}" type="pres">
      <dgm:prSet presAssocID="{F7A8CCD6-28E8-4B93-BD3F-D2521281F697}" presName="Name19" presStyleLbl="parChTrans1D2" presStyleIdx="0" presStyleCnt="2"/>
      <dgm:spPr/>
      <dgm:t>
        <a:bodyPr/>
        <a:lstStyle/>
        <a:p>
          <a:endParaRPr lang="en-US"/>
        </a:p>
      </dgm:t>
    </dgm:pt>
    <dgm:pt modelId="{64D76543-681A-4566-8E00-6B47D1593586}" type="pres">
      <dgm:prSet presAssocID="{02D7DCD7-4B1A-4087-83DC-45410B2B1CCE}" presName="Name21" presStyleCnt="0"/>
      <dgm:spPr/>
    </dgm:pt>
    <dgm:pt modelId="{7464B06E-0182-438E-8BC5-06CF032A0457}" type="pres">
      <dgm:prSet presAssocID="{02D7DCD7-4B1A-4087-83DC-45410B2B1CCE}" presName="level2Shape" presStyleLbl="node2" presStyleIdx="0" presStyleCnt="2"/>
      <dgm:spPr/>
      <dgm:t>
        <a:bodyPr/>
        <a:lstStyle/>
        <a:p>
          <a:endParaRPr lang="en-US"/>
        </a:p>
      </dgm:t>
    </dgm:pt>
    <dgm:pt modelId="{B022C1E6-D814-4385-A622-9EFA56E008ED}" type="pres">
      <dgm:prSet presAssocID="{02D7DCD7-4B1A-4087-83DC-45410B2B1CCE}" presName="hierChild3" presStyleCnt="0"/>
      <dgm:spPr/>
    </dgm:pt>
    <dgm:pt modelId="{B89BFE14-5E79-49DE-8DA6-E920DD38D592}" type="pres">
      <dgm:prSet presAssocID="{0214952B-6712-4398-990C-635AF3670DA3}" presName="Name19" presStyleLbl="parChTrans1D3" presStyleIdx="0" presStyleCnt="2"/>
      <dgm:spPr/>
      <dgm:t>
        <a:bodyPr/>
        <a:lstStyle/>
        <a:p>
          <a:endParaRPr lang="en-US"/>
        </a:p>
      </dgm:t>
    </dgm:pt>
    <dgm:pt modelId="{1AB909B1-0C1B-4D51-9A16-88ACD87F2586}" type="pres">
      <dgm:prSet presAssocID="{0A2762BA-A332-471C-99EE-266F36A2BC94}" presName="Name21" presStyleCnt="0"/>
      <dgm:spPr/>
    </dgm:pt>
    <dgm:pt modelId="{7BEE7027-8521-4897-BD38-7E79EB11535A}" type="pres">
      <dgm:prSet presAssocID="{0A2762BA-A332-471C-99EE-266F36A2BC94}" presName="level2Shape" presStyleLbl="node3" presStyleIdx="0" presStyleCnt="2"/>
      <dgm:spPr/>
      <dgm:t>
        <a:bodyPr/>
        <a:lstStyle/>
        <a:p>
          <a:endParaRPr lang="en-US"/>
        </a:p>
      </dgm:t>
    </dgm:pt>
    <dgm:pt modelId="{2C169EB8-0064-4371-A9C0-74C9C852ED32}" type="pres">
      <dgm:prSet presAssocID="{0A2762BA-A332-471C-99EE-266F36A2BC94}" presName="hierChild3" presStyleCnt="0"/>
      <dgm:spPr/>
    </dgm:pt>
    <dgm:pt modelId="{D7B8210E-D993-4890-AFA9-4A47C8AA8018}" type="pres">
      <dgm:prSet presAssocID="{E05ABDE7-6D59-4A3E-B878-E2C00A239A1B}" presName="Name19" presStyleLbl="parChTrans1D2" presStyleIdx="1" presStyleCnt="2"/>
      <dgm:spPr/>
      <dgm:t>
        <a:bodyPr/>
        <a:lstStyle/>
        <a:p>
          <a:endParaRPr lang="en-US"/>
        </a:p>
      </dgm:t>
    </dgm:pt>
    <dgm:pt modelId="{FF343959-85A7-4834-A048-04DA178A4CE9}" type="pres">
      <dgm:prSet presAssocID="{47759B13-7E31-4C8B-B7CD-5F0CA3A70ACA}" presName="Name21" presStyleCnt="0"/>
      <dgm:spPr/>
    </dgm:pt>
    <dgm:pt modelId="{C4658CA2-2822-4CDC-B454-70B4A0DEEC54}" type="pres">
      <dgm:prSet presAssocID="{47759B13-7E31-4C8B-B7CD-5F0CA3A70ACA}" presName="level2Shape" presStyleLbl="node2" presStyleIdx="1" presStyleCnt="2"/>
      <dgm:spPr/>
      <dgm:t>
        <a:bodyPr/>
        <a:lstStyle/>
        <a:p>
          <a:endParaRPr lang="en-US"/>
        </a:p>
      </dgm:t>
    </dgm:pt>
    <dgm:pt modelId="{3A280C2D-7E3E-4D74-8F87-2D013A8BB43D}" type="pres">
      <dgm:prSet presAssocID="{47759B13-7E31-4C8B-B7CD-5F0CA3A70ACA}" presName="hierChild3" presStyleCnt="0"/>
      <dgm:spPr/>
    </dgm:pt>
    <dgm:pt modelId="{D1AB2D00-B2F8-4CA0-8C9B-97C82AB2FB06}" type="pres">
      <dgm:prSet presAssocID="{E4CB40B8-710F-4D3A-AF2C-ED66132CE803}" presName="Name19" presStyleLbl="parChTrans1D3" presStyleIdx="1" presStyleCnt="2"/>
      <dgm:spPr/>
      <dgm:t>
        <a:bodyPr/>
        <a:lstStyle/>
        <a:p>
          <a:endParaRPr lang="en-US"/>
        </a:p>
      </dgm:t>
    </dgm:pt>
    <dgm:pt modelId="{6B46E7C4-E56D-43AF-9ECE-B5F51986010A}" type="pres">
      <dgm:prSet presAssocID="{BD1BF35D-B42D-4D53-AE5B-307672EB4101}" presName="Name21" presStyleCnt="0"/>
      <dgm:spPr/>
    </dgm:pt>
    <dgm:pt modelId="{453116A2-7A26-426E-AAEE-7B5D6C1AB7F6}" type="pres">
      <dgm:prSet presAssocID="{BD1BF35D-B42D-4D53-AE5B-307672EB4101}" presName="level2Shape" presStyleLbl="node3" presStyleIdx="1" presStyleCnt="2"/>
      <dgm:spPr/>
      <dgm:t>
        <a:bodyPr/>
        <a:lstStyle/>
        <a:p>
          <a:endParaRPr lang="en-US"/>
        </a:p>
      </dgm:t>
    </dgm:pt>
    <dgm:pt modelId="{B23711F8-F539-41D8-9F40-B4A199730224}" type="pres">
      <dgm:prSet presAssocID="{BD1BF35D-B42D-4D53-AE5B-307672EB4101}" presName="hierChild3" presStyleCnt="0"/>
      <dgm:spPr/>
    </dgm:pt>
    <dgm:pt modelId="{B2F20C30-61E1-4C48-9561-50085C6683D5}" type="pres">
      <dgm:prSet presAssocID="{C3AE2ACB-2241-4C70-A555-AB7C1DBE30DE}" presName="bgShapesFlow" presStyleCnt="0"/>
      <dgm:spPr/>
    </dgm:pt>
    <dgm:pt modelId="{D8CF0F8A-D278-4493-A796-BE04A0577872}" type="pres">
      <dgm:prSet presAssocID="{08407720-BA31-4DDF-96B4-BD5ADCF9CC2D}" presName="rectComp" presStyleCnt="0"/>
      <dgm:spPr/>
    </dgm:pt>
    <dgm:pt modelId="{381DE8BD-53E4-4EFD-ABD3-E03BE1273022}" type="pres">
      <dgm:prSet presAssocID="{08407720-BA31-4DDF-96B4-BD5ADCF9CC2D}" presName="bgRect" presStyleLbl="bgShp" presStyleIdx="0" presStyleCnt="3"/>
      <dgm:spPr/>
      <dgm:t>
        <a:bodyPr/>
        <a:lstStyle/>
        <a:p>
          <a:endParaRPr lang="en-US"/>
        </a:p>
      </dgm:t>
    </dgm:pt>
    <dgm:pt modelId="{EBEA1CAB-F528-4757-AA69-BA231ECFED65}" type="pres">
      <dgm:prSet presAssocID="{08407720-BA31-4DDF-96B4-BD5ADCF9CC2D}" presName="bgRectTx" presStyleLbl="bgShp" presStyleIdx="0" presStyleCnt="3">
        <dgm:presLayoutVars>
          <dgm:bulletEnabled val="1"/>
        </dgm:presLayoutVars>
      </dgm:prSet>
      <dgm:spPr/>
      <dgm:t>
        <a:bodyPr/>
        <a:lstStyle/>
        <a:p>
          <a:endParaRPr lang="en-US"/>
        </a:p>
      </dgm:t>
    </dgm:pt>
    <dgm:pt modelId="{10852BFE-70B7-49DF-B705-899CED64CADB}" type="pres">
      <dgm:prSet presAssocID="{08407720-BA31-4DDF-96B4-BD5ADCF9CC2D}" presName="spComp" presStyleCnt="0"/>
      <dgm:spPr/>
    </dgm:pt>
    <dgm:pt modelId="{CDA0161F-E954-4A70-97CF-8557F34527D3}" type="pres">
      <dgm:prSet presAssocID="{08407720-BA31-4DDF-96B4-BD5ADCF9CC2D}" presName="vSp" presStyleCnt="0"/>
      <dgm:spPr/>
    </dgm:pt>
    <dgm:pt modelId="{BDA26A1D-750B-4CC2-829C-07590505ACBE}" type="pres">
      <dgm:prSet presAssocID="{ED618DC9-0B34-4ED0-B729-2C048EA036E0}" presName="rectComp" presStyleCnt="0"/>
      <dgm:spPr/>
    </dgm:pt>
    <dgm:pt modelId="{5E56CA75-E425-4BA2-8EF8-2EBCD61BAF4E}" type="pres">
      <dgm:prSet presAssocID="{ED618DC9-0B34-4ED0-B729-2C048EA036E0}" presName="bgRect" presStyleLbl="bgShp" presStyleIdx="1" presStyleCnt="3"/>
      <dgm:spPr/>
      <dgm:t>
        <a:bodyPr/>
        <a:lstStyle/>
        <a:p>
          <a:endParaRPr lang="en-US"/>
        </a:p>
      </dgm:t>
    </dgm:pt>
    <dgm:pt modelId="{2096FA3F-BD43-4A74-A8CE-63EC5AD2BBCC}" type="pres">
      <dgm:prSet presAssocID="{ED618DC9-0B34-4ED0-B729-2C048EA036E0}" presName="bgRectTx" presStyleLbl="bgShp" presStyleIdx="1" presStyleCnt="3">
        <dgm:presLayoutVars>
          <dgm:bulletEnabled val="1"/>
        </dgm:presLayoutVars>
      </dgm:prSet>
      <dgm:spPr/>
      <dgm:t>
        <a:bodyPr/>
        <a:lstStyle/>
        <a:p>
          <a:endParaRPr lang="en-US"/>
        </a:p>
      </dgm:t>
    </dgm:pt>
    <dgm:pt modelId="{AC47C3BD-43D6-487E-8852-AB0AD06B2BE4}" type="pres">
      <dgm:prSet presAssocID="{ED618DC9-0B34-4ED0-B729-2C048EA036E0}" presName="spComp" presStyleCnt="0"/>
      <dgm:spPr/>
    </dgm:pt>
    <dgm:pt modelId="{35C49886-740B-4E2F-ABEE-991979F133F4}" type="pres">
      <dgm:prSet presAssocID="{ED618DC9-0B34-4ED0-B729-2C048EA036E0}" presName="vSp" presStyleCnt="0"/>
      <dgm:spPr/>
    </dgm:pt>
    <dgm:pt modelId="{A6C69AC2-9AD4-4F46-BE38-A22325CD36FC}" type="pres">
      <dgm:prSet presAssocID="{CBF83CDA-D9E8-4A0F-AE67-0DC19C99B743}" presName="rectComp" presStyleCnt="0"/>
      <dgm:spPr/>
    </dgm:pt>
    <dgm:pt modelId="{DDBDFB61-4CC8-4AF3-AAA8-B45E622DB177}" type="pres">
      <dgm:prSet presAssocID="{CBF83CDA-D9E8-4A0F-AE67-0DC19C99B743}" presName="bgRect" presStyleLbl="bgShp" presStyleIdx="2" presStyleCnt="3"/>
      <dgm:spPr/>
      <dgm:t>
        <a:bodyPr/>
        <a:lstStyle/>
        <a:p>
          <a:endParaRPr lang="en-US"/>
        </a:p>
      </dgm:t>
    </dgm:pt>
    <dgm:pt modelId="{75597350-3F34-463C-B983-FEFBD9F8CCA0}" type="pres">
      <dgm:prSet presAssocID="{CBF83CDA-D9E8-4A0F-AE67-0DC19C99B743}" presName="bgRectTx" presStyleLbl="bgShp" presStyleIdx="2" presStyleCnt="3">
        <dgm:presLayoutVars>
          <dgm:bulletEnabled val="1"/>
        </dgm:presLayoutVars>
      </dgm:prSet>
      <dgm:spPr/>
      <dgm:t>
        <a:bodyPr/>
        <a:lstStyle/>
        <a:p>
          <a:endParaRPr lang="en-US"/>
        </a:p>
      </dgm:t>
    </dgm:pt>
  </dgm:ptLst>
  <dgm:cxnLst>
    <dgm:cxn modelId="{E8B39EFC-4268-4606-86BB-6AF74C781542}" type="presOf" srcId="{BD1BF35D-B42D-4D53-AE5B-307672EB4101}" destId="{453116A2-7A26-426E-AAEE-7B5D6C1AB7F6}" srcOrd="0" destOrd="0" presId="urn:microsoft.com/office/officeart/2005/8/layout/hierarchy6"/>
    <dgm:cxn modelId="{B73BD80F-CF28-42E5-85C3-A7668ECCD029}" type="presOf" srcId="{0A2762BA-A332-471C-99EE-266F36A2BC94}" destId="{7BEE7027-8521-4897-BD38-7E79EB11535A}" srcOrd="0" destOrd="0" presId="urn:microsoft.com/office/officeart/2005/8/layout/hierarchy6"/>
    <dgm:cxn modelId="{47A7EBF0-C553-40CA-88CF-62A5A25D731E}" type="presOf" srcId="{F7A8CCD6-28E8-4B93-BD3F-D2521281F697}" destId="{0E61780D-0207-4A14-94E1-C47E0D863D5B}" srcOrd="0" destOrd="0" presId="urn:microsoft.com/office/officeart/2005/8/layout/hierarchy6"/>
    <dgm:cxn modelId="{75251D3A-8B27-44A9-B667-F3EA3C78EBE5}" type="presOf" srcId="{04651AB7-1AB5-49AD-B7F4-DFAACD8A98EA}" destId="{CD42699C-B5AC-4B03-9E41-A9BBF496DB96}" srcOrd="0" destOrd="0" presId="urn:microsoft.com/office/officeart/2005/8/layout/hierarchy6"/>
    <dgm:cxn modelId="{759BD4AF-60CC-415D-B72A-04C94FCAA0A5}" type="presOf" srcId="{C3AE2ACB-2241-4C70-A555-AB7C1DBE30DE}" destId="{13AD6C90-87C2-4C61-B85F-23EDDAE6EB36}" srcOrd="0" destOrd="0" presId="urn:microsoft.com/office/officeart/2005/8/layout/hierarchy6"/>
    <dgm:cxn modelId="{64E4D992-D0D4-47BC-972D-59B77CA36ACC}" type="presOf" srcId="{CBF83CDA-D9E8-4A0F-AE67-0DC19C99B743}" destId="{75597350-3F34-463C-B983-FEFBD9F8CCA0}" srcOrd="1" destOrd="0" presId="urn:microsoft.com/office/officeart/2005/8/layout/hierarchy6"/>
    <dgm:cxn modelId="{EEC261A9-5D7D-4C91-B025-B91FB26EC956}" type="presOf" srcId="{47759B13-7E31-4C8B-B7CD-5F0CA3A70ACA}" destId="{C4658CA2-2822-4CDC-B454-70B4A0DEEC54}" srcOrd="0" destOrd="0" presId="urn:microsoft.com/office/officeart/2005/8/layout/hierarchy6"/>
    <dgm:cxn modelId="{51A2A74A-3A53-45C4-B60D-C0E566EE03D8}" type="presOf" srcId="{E4CB40B8-710F-4D3A-AF2C-ED66132CE803}" destId="{D1AB2D00-B2F8-4CA0-8C9B-97C82AB2FB06}" srcOrd="0" destOrd="0" presId="urn:microsoft.com/office/officeart/2005/8/layout/hierarchy6"/>
    <dgm:cxn modelId="{EC91FBB8-CDCB-4728-A095-27AA3C17C8B9}" srcId="{04651AB7-1AB5-49AD-B7F4-DFAACD8A98EA}" destId="{47759B13-7E31-4C8B-B7CD-5F0CA3A70ACA}" srcOrd="1" destOrd="0" parTransId="{E05ABDE7-6D59-4A3E-B878-E2C00A239A1B}" sibTransId="{90B3B3E8-5C61-4B10-92F6-A8CF77207B0F}"/>
    <dgm:cxn modelId="{F8859539-D0BB-49AF-B4A3-E3E1BD25BF3D}" srcId="{C3AE2ACB-2241-4C70-A555-AB7C1DBE30DE}" destId="{08407720-BA31-4DDF-96B4-BD5ADCF9CC2D}" srcOrd="1" destOrd="0" parTransId="{6D9D7D3C-F600-4E37-8D2B-FE9460033270}" sibTransId="{40A6D0EB-D71E-404D-9853-BCD36184000D}"/>
    <dgm:cxn modelId="{5CB951B7-59F8-48AE-9C85-4DE499587031}" type="presOf" srcId="{E05ABDE7-6D59-4A3E-B878-E2C00A239A1B}" destId="{D7B8210E-D993-4890-AFA9-4A47C8AA8018}" srcOrd="0" destOrd="0" presId="urn:microsoft.com/office/officeart/2005/8/layout/hierarchy6"/>
    <dgm:cxn modelId="{B54BDD60-13DA-47B7-84A0-9AA688991083}" srcId="{C3AE2ACB-2241-4C70-A555-AB7C1DBE30DE}" destId="{CBF83CDA-D9E8-4A0F-AE67-0DC19C99B743}" srcOrd="3" destOrd="0" parTransId="{A6CD2FD7-0531-4351-B156-8849134B84C2}" sibTransId="{8DCE3A05-42A0-4648-AE81-287BE641D35E}"/>
    <dgm:cxn modelId="{130C134F-F25E-40CB-939E-14403A6810C0}" srcId="{C3AE2ACB-2241-4C70-A555-AB7C1DBE30DE}" destId="{04651AB7-1AB5-49AD-B7F4-DFAACD8A98EA}" srcOrd="0" destOrd="0" parTransId="{B87E47EC-ACF9-46B3-BF1C-FCB58AD06F8C}" sibTransId="{2B034C6E-437B-4E9A-BB70-E7E89FB3621E}"/>
    <dgm:cxn modelId="{C4BACADE-0732-4B7E-9E2D-8DDAA96EA7C8}" type="presOf" srcId="{08407720-BA31-4DDF-96B4-BD5ADCF9CC2D}" destId="{EBEA1CAB-F528-4757-AA69-BA231ECFED65}" srcOrd="1" destOrd="0" presId="urn:microsoft.com/office/officeart/2005/8/layout/hierarchy6"/>
    <dgm:cxn modelId="{70A488F4-AD15-429C-A8AD-2AF75BB11A58}" srcId="{02D7DCD7-4B1A-4087-83DC-45410B2B1CCE}" destId="{0A2762BA-A332-471C-99EE-266F36A2BC94}" srcOrd="0" destOrd="0" parTransId="{0214952B-6712-4398-990C-635AF3670DA3}" sibTransId="{3EA63372-0EA8-4D0E-A60E-E5A542959CD7}"/>
    <dgm:cxn modelId="{E0DE48C3-AB4A-40E5-9536-0FFDB5B5E8D3}" type="presOf" srcId="{ED618DC9-0B34-4ED0-B729-2C048EA036E0}" destId="{5E56CA75-E425-4BA2-8EF8-2EBCD61BAF4E}" srcOrd="0" destOrd="0" presId="urn:microsoft.com/office/officeart/2005/8/layout/hierarchy6"/>
    <dgm:cxn modelId="{B9E16A22-33DE-435C-B105-EBFB192C5004}" srcId="{47759B13-7E31-4C8B-B7CD-5F0CA3A70ACA}" destId="{BD1BF35D-B42D-4D53-AE5B-307672EB4101}" srcOrd="0" destOrd="0" parTransId="{E4CB40B8-710F-4D3A-AF2C-ED66132CE803}" sibTransId="{5FBFD819-4AC6-4E3A-A3CF-D6360AAFDE83}"/>
    <dgm:cxn modelId="{5CCF0B3B-0D84-48BD-8501-E9A32FEE6FCD}" type="presOf" srcId="{02D7DCD7-4B1A-4087-83DC-45410B2B1CCE}" destId="{7464B06E-0182-438E-8BC5-06CF032A0457}" srcOrd="0" destOrd="0" presId="urn:microsoft.com/office/officeart/2005/8/layout/hierarchy6"/>
    <dgm:cxn modelId="{E7CB61D2-3A91-4CB3-9ED0-CB127F6D09CF}" type="presOf" srcId="{CBF83CDA-D9E8-4A0F-AE67-0DC19C99B743}" destId="{DDBDFB61-4CC8-4AF3-AAA8-B45E622DB177}" srcOrd="0" destOrd="0" presId="urn:microsoft.com/office/officeart/2005/8/layout/hierarchy6"/>
    <dgm:cxn modelId="{E2A0BF84-3011-4FA3-9080-83B7B402DF2D}" type="presOf" srcId="{08407720-BA31-4DDF-96B4-BD5ADCF9CC2D}" destId="{381DE8BD-53E4-4EFD-ABD3-E03BE1273022}" srcOrd="0" destOrd="0" presId="urn:microsoft.com/office/officeart/2005/8/layout/hierarchy6"/>
    <dgm:cxn modelId="{54FF30E6-11CD-4381-BBC2-F706BA9B721C}" type="presOf" srcId="{0214952B-6712-4398-990C-635AF3670DA3}" destId="{B89BFE14-5E79-49DE-8DA6-E920DD38D592}" srcOrd="0" destOrd="0" presId="urn:microsoft.com/office/officeart/2005/8/layout/hierarchy6"/>
    <dgm:cxn modelId="{537E205C-01C2-49E3-8D10-09AB4C0F8861}" srcId="{04651AB7-1AB5-49AD-B7F4-DFAACD8A98EA}" destId="{02D7DCD7-4B1A-4087-83DC-45410B2B1CCE}" srcOrd="0" destOrd="0" parTransId="{F7A8CCD6-28E8-4B93-BD3F-D2521281F697}" sibTransId="{BC2303A7-FC48-469D-9A99-E6C14A666AB4}"/>
    <dgm:cxn modelId="{DD5A85D2-4199-4F60-A2DB-C25D158E346F}" type="presOf" srcId="{ED618DC9-0B34-4ED0-B729-2C048EA036E0}" destId="{2096FA3F-BD43-4A74-A8CE-63EC5AD2BBCC}" srcOrd="1" destOrd="0" presId="urn:microsoft.com/office/officeart/2005/8/layout/hierarchy6"/>
    <dgm:cxn modelId="{16B47E30-DDE5-4AAA-90B9-0E84BACD759D}" srcId="{C3AE2ACB-2241-4C70-A555-AB7C1DBE30DE}" destId="{ED618DC9-0B34-4ED0-B729-2C048EA036E0}" srcOrd="2" destOrd="0" parTransId="{AE088065-B86F-4647-9632-4E8345540928}" sibTransId="{747E964F-A991-46A6-B0B3-601A699272B9}"/>
    <dgm:cxn modelId="{BED3C19A-5B51-409F-95B1-A2FD7DA94096}" type="presParOf" srcId="{13AD6C90-87C2-4C61-B85F-23EDDAE6EB36}" destId="{A3D3C4DB-FF0A-47D3-AF6C-F4F287482E06}" srcOrd="0" destOrd="0" presId="urn:microsoft.com/office/officeart/2005/8/layout/hierarchy6"/>
    <dgm:cxn modelId="{126C4E02-2878-4AC0-A080-DC21F5605EB0}" type="presParOf" srcId="{A3D3C4DB-FF0A-47D3-AF6C-F4F287482E06}" destId="{2FA3EBAD-ECF7-4FE6-BB08-905B8B92F723}" srcOrd="0" destOrd="0" presId="urn:microsoft.com/office/officeart/2005/8/layout/hierarchy6"/>
    <dgm:cxn modelId="{B067C59B-FEBE-4DCB-86E6-5CC0EA78EC55}" type="presParOf" srcId="{A3D3C4DB-FF0A-47D3-AF6C-F4F287482E06}" destId="{E668662F-F2E4-48D9-857A-3367531F2DF3}" srcOrd="1" destOrd="0" presId="urn:microsoft.com/office/officeart/2005/8/layout/hierarchy6"/>
    <dgm:cxn modelId="{FB0D1346-8BD0-40CE-90F0-4A03F69C6153}" type="presParOf" srcId="{E668662F-F2E4-48D9-857A-3367531F2DF3}" destId="{60A3E998-26E2-41CB-9E7E-DBA73DF6DAFE}" srcOrd="0" destOrd="0" presId="urn:microsoft.com/office/officeart/2005/8/layout/hierarchy6"/>
    <dgm:cxn modelId="{AE74C927-7318-474D-9ECA-2C7221075AED}" type="presParOf" srcId="{60A3E998-26E2-41CB-9E7E-DBA73DF6DAFE}" destId="{CD42699C-B5AC-4B03-9E41-A9BBF496DB96}" srcOrd="0" destOrd="0" presId="urn:microsoft.com/office/officeart/2005/8/layout/hierarchy6"/>
    <dgm:cxn modelId="{DD1039CF-5E91-46AC-84C1-2807F4B54C6C}" type="presParOf" srcId="{60A3E998-26E2-41CB-9E7E-DBA73DF6DAFE}" destId="{9903E779-CCB0-4777-AE2B-B1E3D585C39B}" srcOrd="1" destOrd="0" presId="urn:microsoft.com/office/officeart/2005/8/layout/hierarchy6"/>
    <dgm:cxn modelId="{A4C17EAA-FAB9-4C9C-B1B6-25BEEC8D301D}" type="presParOf" srcId="{9903E779-CCB0-4777-AE2B-B1E3D585C39B}" destId="{0E61780D-0207-4A14-94E1-C47E0D863D5B}" srcOrd="0" destOrd="0" presId="urn:microsoft.com/office/officeart/2005/8/layout/hierarchy6"/>
    <dgm:cxn modelId="{2D7C1D72-FB50-4C11-8142-9DFBF103C744}" type="presParOf" srcId="{9903E779-CCB0-4777-AE2B-B1E3D585C39B}" destId="{64D76543-681A-4566-8E00-6B47D1593586}" srcOrd="1" destOrd="0" presId="urn:microsoft.com/office/officeart/2005/8/layout/hierarchy6"/>
    <dgm:cxn modelId="{C42DD7C1-B162-499C-8390-D285F7480867}" type="presParOf" srcId="{64D76543-681A-4566-8E00-6B47D1593586}" destId="{7464B06E-0182-438E-8BC5-06CF032A0457}" srcOrd="0" destOrd="0" presId="urn:microsoft.com/office/officeart/2005/8/layout/hierarchy6"/>
    <dgm:cxn modelId="{F660BBE4-7DDC-408D-A5EC-E6BD1845E4EA}" type="presParOf" srcId="{64D76543-681A-4566-8E00-6B47D1593586}" destId="{B022C1E6-D814-4385-A622-9EFA56E008ED}" srcOrd="1" destOrd="0" presId="urn:microsoft.com/office/officeart/2005/8/layout/hierarchy6"/>
    <dgm:cxn modelId="{AA20A9B9-6684-4CC3-81FB-3CE47DD0967A}" type="presParOf" srcId="{B022C1E6-D814-4385-A622-9EFA56E008ED}" destId="{B89BFE14-5E79-49DE-8DA6-E920DD38D592}" srcOrd="0" destOrd="0" presId="urn:microsoft.com/office/officeart/2005/8/layout/hierarchy6"/>
    <dgm:cxn modelId="{687C0D60-31CB-40EC-BB43-2301031F0E4D}" type="presParOf" srcId="{B022C1E6-D814-4385-A622-9EFA56E008ED}" destId="{1AB909B1-0C1B-4D51-9A16-88ACD87F2586}" srcOrd="1" destOrd="0" presId="urn:microsoft.com/office/officeart/2005/8/layout/hierarchy6"/>
    <dgm:cxn modelId="{89F26553-0358-492B-B214-AD882A2CD264}" type="presParOf" srcId="{1AB909B1-0C1B-4D51-9A16-88ACD87F2586}" destId="{7BEE7027-8521-4897-BD38-7E79EB11535A}" srcOrd="0" destOrd="0" presId="urn:microsoft.com/office/officeart/2005/8/layout/hierarchy6"/>
    <dgm:cxn modelId="{52F29D93-EC97-48F8-B601-C52D89A73224}" type="presParOf" srcId="{1AB909B1-0C1B-4D51-9A16-88ACD87F2586}" destId="{2C169EB8-0064-4371-A9C0-74C9C852ED32}" srcOrd="1" destOrd="0" presId="urn:microsoft.com/office/officeart/2005/8/layout/hierarchy6"/>
    <dgm:cxn modelId="{98F8C00F-9E22-4FDA-8E67-A77B0D47A027}" type="presParOf" srcId="{9903E779-CCB0-4777-AE2B-B1E3D585C39B}" destId="{D7B8210E-D993-4890-AFA9-4A47C8AA8018}" srcOrd="2" destOrd="0" presId="urn:microsoft.com/office/officeart/2005/8/layout/hierarchy6"/>
    <dgm:cxn modelId="{9CFCC2BA-DB6A-45C5-A8D4-226470DF11DD}" type="presParOf" srcId="{9903E779-CCB0-4777-AE2B-B1E3D585C39B}" destId="{FF343959-85A7-4834-A048-04DA178A4CE9}" srcOrd="3" destOrd="0" presId="urn:microsoft.com/office/officeart/2005/8/layout/hierarchy6"/>
    <dgm:cxn modelId="{BB1D1789-7226-442C-A13A-F2EF0076964E}" type="presParOf" srcId="{FF343959-85A7-4834-A048-04DA178A4CE9}" destId="{C4658CA2-2822-4CDC-B454-70B4A0DEEC54}" srcOrd="0" destOrd="0" presId="urn:microsoft.com/office/officeart/2005/8/layout/hierarchy6"/>
    <dgm:cxn modelId="{6A24CB75-BE59-495A-9E31-774D15E917A2}" type="presParOf" srcId="{FF343959-85A7-4834-A048-04DA178A4CE9}" destId="{3A280C2D-7E3E-4D74-8F87-2D013A8BB43D}" srcOrd="1" destOrd="0" presId="urn:microsoft.com/office/officeart/2005/8/layout/hierarchy6"/>
    <dgm:cxn modelId="{1D0DBC26-47A9-4B01-9CF1-50DF4FB500B7}" type="presParOf" srcId="{3A280C2D-7E3E-4D74-8F87-2D013A8BB43D}" destId="{D1AB2D00-B2F8-4CA0-8C9B-97C82AB2FB06}" srcOrd="0" destOrd="0" presId="urn:microsoft.com/office/officeart/2005/8/layout/hierarchy6"/>
    <dgm:cxn modelId="{2B4D9694-DB87-48F8-AA6D-1CA3552F8858}" type="presParOf" srcId="{3A280C2D-7E3E-4D74-8F87-2D013A8BB43D}" destId="{6B46E7C4-E56D-43AF-9ECE-B5F51986010A}" srcOrd="1" destOrd="0" presId="urn:microsoft.com/office/officeart/2005/8/layout/hierarchy6"/>
    <dgm:cxn modelId="{5FAA02F0-2624-42E2-AE96-3A3857033B2E}" type="presParOf" srcId="{6B46E7C4-E56D-43AF-9ECE-B5F51986010A}" destId="{453116A2-7A26-426E-AAEE-7B5D6C1AB7F6}" srcOrd="0" destOrd="0" presId="urn:microsoft.com/office/officeart/2005/8/layout/hierarchy6"/>
    <dgm:cxn modelId="{7ECF92C8-DF7C-4EB6-9E69-6E58CBAC7EDA}" type="presParOf" srcId="{6B46E7C4-E56D-43AF-9ECE-B5F51986010A}" destId="{B23711F8-F539-41D8-9F40-B4A199730224}" srcOrd="1" destOrd="0" presId="urn:microsoft.com/office/officeart/2005/8/layout/hierarchy6"/>
    <dgm:cxn modelId="{C5AADDD1-505F-4CC4-B3C0-CC45B39F8864}" type="presParOf" srcId="{13AD6C90-87C2-4C61-B85F-23EDDAE6EB36}" destId="{B2F20C30-61E1-4C48-9561-50085C6683D5}" srcOrd="1" destOrd="0" presId="urn:microsoft.com/office/officeart/2005/8/layout/hierarchy6"/>
    <dgm:cxn modelId="{EAD6BDB6-3634-4C38-B669-71F843F0C6F5}" type="presParOf" srcId="{B2F20C30-61E1-4C48-9561-50085C6683D5}" destId="{D8CF0F8A-D278-4493-A796-BE04A0577872}" srcOrd="0" destOrd="0" presId="urn:microsoft.com/office/officeart/2005/8/layout/hierarchy6"/>
    <dgm:cxn modelId="{30C0E518-A514-4BE1-92B4-32DE15756D1D}" type="presParOf" srcId="{D8CF0F8A-D278-4493-A796-BE04A0577872}" destId="{381DE8BD-53E4-4EFD-ABD3-E03BE1273022}" srcOrd="0" destOrd="0" presId="urn:microsoft.com/office/officeart/2005/8/layout/hierarchy6"/>
    <dgm:cxn modelId="{42C5CD77-2C75-4AA1-BCFE-C14B23363B93}" type="presParOf" srcId="{D8CF0F8A-D278-4493-A796-BE04A0577872}" destId="{EBEA1CAB-F528-4757-AA69-BA231ECFED65}" srcOrd="1" destOrd="0" presId="urn:microsoft.com/office/officeart/2005/8/layout/hierarchy6"/>
    <dgm:cxn modelId="{A0572B80-0324-4C21-B70A-2B8CDE575FBA}" type="presParOf" srcId="{B2F20C30-61E1-4C48-9561-50085C6683D5}" destId="{10852BFE-70B7-49DF-B705-899CED64CADB}" srcOrd="1" destOrd="0" presId="urn:microsoft.com/office/officeart/2005/8/layout/hierarchy6"/>
    <dgm:cxn modelId="{CDE10B83-C4CE-4E78-B8A5-D83EF75ECE30}" type="presParOf" srcId="{10852BFE-70B7-49DF-B705-899CED64CADB}" destId="{CDA0161F-E954-4A70-97CF-8557F34527D3}" srcOrd="0" destOrd="0" presId="urn:microsoft.com/office/officeart/2005/8/layout/hierarchy6"/>
    <dgm:cxn modelId="{72FC3E66-0DB9-4072-98D4-56894E5D6AC8}" type="presParOf" srcId="{B2F20C30-61E1-4C48-9561-50085C6683D5}" destId="{BDA26A1D-750B-4CC2-829C-07590505ACBE}" srcOrd="2" destOrd="0" presId="urn:microsoft.com/office/officeart/2005/8/layout/hierarchy6"/>
    <dgm:cxn modelId="{28869C5E-7100-4F62-8CC6-EB6D02E20299}" type="presParOf" srcId="{BDA26A1D-750B-4CC2-829C-07590505ACBE}" destId="{5E56CA75-E425-4BA2-8EF8-2EBCD61BAF4E}" srcOrd="0" destOrd="0" presId="urn:microsoft.com/office/officeart/2005/8/layout/hierarchy6"/>
    <dgm:cxn modelId="{083870C9-9144-4D1E-A5CA-8D9CF6ACF9C9}" type="presParOf" srcId="{BDA26A1D-750B-4CC2-829C-07590505ACBE}" destId="{2096FA3F-BD43-4A74-A8CE-63EC5AD2BBCC}" srcOrd="1" destOrd="0" presId="urn:microsoft.com/office/officeart/2005/8/layout/hierarchy6"/>
    <dgm:cxn modelId="{2BD7CEC6-FA5A-4B16-9AF9-A68C28174FDF}" type="presParOf" srcId="{B2F20C30-61E1-4C48-9561-50085C6683D5}" destId="{AC47C3BD-43D6-487E-8852-AB0AD06B2BE4}" srcOrd="3" destOrd="0" presId="urn:microsoft.com/office/officeart/2005/8/layout/hierarchy6"/>
    <dgm:cxn modelId="{D71A61E6-992F-4621-B240-76E9C280D110}" type="presParOf" srcId="{AC47C3BD-43D6-487E-8852-AB0AD06B2BE4}" destId="{35C49886-740B-4E2F-ABEE-991979F133F4}" srcOrd="0" destOrd="0" presId="urn:microsoft.com/office/officeart/2005/8/layout/hierarchy6"/>
    <dgm:cxn modelId="{16A73700-327F-47EA-8A1C-B06959A1A055}" type="presParOf" srcId="{B2F20C30-61E1-4C48-9561-50085C6683D5}" destId="{A6C69AC2-9AD4-4F46-BE38-A22325CD36FC}" srcOrd="4" destOrd="0" presId="urn:microsoft.com/office/officeart/2005/8/layout/hierarchy6"/>
    <dgm:cxn modelId="{D504146C-9C9D-48A0-9372-72D98F5BAD23}" type="presParOf" srcId="{A6C69AC2-9AD4-4F46-BE38-A22325CD36FC}" destId="{DDBDFB61-4CC8-4AF3-AAA8-B45E622DB177}" srcOrd="0" destOrd="0" presId="urn:microsoft.com/office/officeart/2005/8/layout/hierarchy6"/>
    <dgm:cxn modelId="{4D33F9C9-800E-4410-9330-388DEE3EBDDD}" type="presParOf" srcId="{A6C69AC2-9AD4-4F46-BE38-A22325CD36FC}" destId="{75597350-3F34-463C-B983-FEFBD9F8CCA0}" srcOrd="1" destOrd="0" presId="urn:microsoft.com/office/officeart/2005/8/layout/hierarchy6"/>
  </dgm:cxnLst>
  <dgm:bg/>
  <dgm:whole/>
</dgm:dataModel>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99DC6A-F1C2-4F17-B987-935DAAF57692}" type="datetimeFigureOut">
              <a:rPr lang="en-US" smtClean="0"/>
              <a:pPr/>
              <a:t>12/7/2021</a:t>
            </a:fld>
            <a:endParaRPr lang="en-US"/>
          </a:p>
        </p:txBody>
      </p:sp>
      <p:sp>
        <p:nvSpPr>
          <p:cNvPr id="4" name="Slide Image Placeholder 3"/>
          <p:cNvSpPr>
            <a:spLocks noGrp="1" noRot="1" noChangeAspect="1"/>
          </p:cNvSpPr>
          <p:nvPr>
            <p:ph type="sldImg" idx="2"/>
          </p:nvPr>
        </p:nvSpPr>
        <p:spPr>
          <a:xfrm>
            <a:off x="390525" y="685800"/>
            <a:ext cx="60769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545505-BD36-407D-BEAF-116F60FDD4F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1618577" rtl="0" eaLnBrk="1" latinLnBrk="0" hangingPunct="1">
      <a:defRPr sz="2100" kern="1200">
        <a:solidFill>
          <a:schemeClr val="tx1"/>
        </a:solidFill>
        <a:latin typeface="+mn-lt"/>
        <a:ea typeface="+mn-ea"/>
        <a:cs typeface="+mn-cs"/>
      </a:defRPr>
    </a:lvl1pPr>
    <a:lvl2pPr marL="809288" algn="l" defTabSz="1618577" rtl="0" eaLnBrk="1" latinLnBrk="0" hangingPunct="1">
      <a:defRPr sz="2100" kern="1200">
        <a:solidFill>
          <a:schemeClr val="tx1"/>
        </a:solidFill>
        <a:latin typeface="+mn-lt"/>
        <a:ea typeface="+mn-ea"/>
        <a:cs typeface="+mn-cs"/>
      </a:defRPr>
    </a:lvl2pPr>
    <a:lvl3pPr marL="1618577" algn="l" defTabSz="1618577" rtl="0" eaLnBrk="1" latinLnBrk="0" hangingPunct="1">
      <a:defRPr sz="2100" kern="1200">
        <a:solidFill>
          <a:schemeClr val="tx1"/>
        </a:solidFill>
        <a:latin typeface="+mn-lt"/>
        <a:ea typeface="+mn-ea"/>
        <a:cs typeface="+mn-cs"/>
      </a:defRPr>
    </a:lvl3pPr>
    <a:lvl4pPr marL="2427867" algn="l" defTabSz="1618577" rtl="0" eaLnBrk="1" latinLnBrk="0" hangingPunct="1">
      <a:defRPr sz="2100" kern="1200">
        <a:solidFill>
          <a:schemeClr val="tx1"/>
        </a:solidFill>
        <a:latin typeface="+mn-lt"/>
        <a:ea typeface="+mn-ea"/>
        <a:cs typeface="+mn-cs"/>
      </a:defRPr>
    </a:lvl4pPr>
    <a:lvl5pPr marL="3237157" algn="l" defTabSz="1618577" rtl="0" eaLnBrk="1" latinLnBrk="0" hangingPunct="1">
      <a:defRPr sz="2100" kern="1200">
        <a:solidFill>
          <a:schemeClr val="tx1"/>
        </a:solidFill>
        <a:latin typeface="+mn-lt"/>
        <a:ea typeface="+mn-ea"/>
        <a:cs typeface="+mn-cs"/>
      </a:defRPr>
    </a:lvl5pPr>
    <a:lvl6pPr marL="4046447" algn="l" defTabSz="1618577" rtl="0" eaLnBrk="1" latinLnBrk="0" hangingPunct="1">
      <a:defRPr sz="2100" kern="1200">
        <a:solidFill>
          <a:schemeClr val="tx1"/>
        </a:solidFill>
        <a:latin typeface="+mn-lt"/>
        <a:ea typeface="+mn-ea"/>
        <a:cs typeface="+mn-cs"/>
      </a:defRPr>
    </a:lvl6pPr>
    <a:lvl7pPr marL="4855737" algn="l" defTabSz="1618577" rtl="0" eaLnBrk="1" latinLnBrk="0" hangingPunct="1">
      <a:defRPr sz="2100" kern="1200">
        <a:solidFill>
          <a:schemeClr val="tx1"/>
        </a:solidFill>
        <a:latin typeface="+mn-lt"/>
        <a:ea typeface="+mn-ea"/>
        <a:cs typeface="+mn-cs"/>
      </a:defRPr>
    </a:lvl7pPr>
    <a:lvl8pPr marL="5665022" algn="l" defTabSz="1618577" rtl="0" eaLnBrk="1" latinLnBrk="0" hangingPunct="1">
      <a:defRPr sz="2100" kern="1200">
        <a:solidFill>
          <a:schemeClr val="tx1"/>
        </a:solidFill>
        <a:latin typeface="+mn-lt"/>
        <a:ea typeface="+mn-ea"/>
        <a:cs typeface="+mn-cs"/>
      </a:defRPr>
    </a:lvl8pPr>
    <a:lvl9pPr marL="6474312" algn="l" defTabSz="1618577" rtl="0" eaLnBrk="1" latinLnBrk="0" hangingPunct="1">
      <a:defRPr sz="2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37312" y="3124628"/>
            <a:ext cx="15156180" cy="2156037"/>
          </a:xfrm>
        </p:spPr>
        <p:txBody>
          <a:bodyPr/>
          <a:lstStyle/>
          <a:p>
            <a:r>
              <a:rPr lang="en-US" smtClean="0"/>
              <a:t>Click to edit Master title style</a:t>
            </a:r>
            <a:endParaRPr lang="en-US"/>
          </a:p>
        </p:txBody>
      </p:sp>
      <p:sp>
        <p:nvSpPr>
          <p:cNvPr id="3" name="Subtitle 2"/>
          <p:cNvSpPr>
            <a:spLocks noGrp="1"/>
          </p:cNvSpPr>
          <p:nvPr>
            <p:ph type="subTitle" idx="1"/>
          </p:nvPr>
        </p:nvSpPr>
        <p:spPr>
          <a:xfrm>
            <a:off x="2674623" y="5699760"/>
            <a:ext cx="12481562" cy="2570480"/>
          </a:xfrm>
        </p:spPr>
        <p:txBody>
          <a:bodyPr/>
          <a:lstStyle>
            <a:lvl1pPr marL="0" indent="0" algn="ctr">
              <a:buNone/>
              <a:defRPr>
                <a:solidFill>
                  <a:schemeClr val="tx1">
                    <a:tint val="75000"/>
                  </a:schemeClr>
                </a:solidFill>
              </a:defRPr>
            </a:lvl1pPr>
            <a:lvl2pPr marL="809288" indent="0" algn="ctr">
              <a:buNone/>
              <a:defRPr>
                <a:solidFill>
                  <a:schemeClr val="tx1">
                    <a:tint val="75000"/>
                  </a:schemeClr>
                </a:solidFill>
              </a:defRPr>
            </a:lvl2pPr>
            <a:lvl3pPr marL="1618577" indent="0" algn="ctr">
              <a:buNone/>
              <a:defRPr>
                <a:solidFill>
                  <a:schemeClr val="tx1">
                    <a:tint val="75000"/>
                  </a:schemeClr>
                </a:solidFill>
              </a:defRPr>
            </a:lvl3pPr>
            <a:lvl4pPr marL="2427867" indent="0" algn="ctr">
              <a:buNone/>
              <a:defRPr>
                <a:solidFill>
                  <a:schemeClr val="tx1">
                    <a:tint val="75000"/>
                  </a:schemeClr>
                </a:solidFill>
              </a:defRPr>
            </a:lvl4pPr>
            <a:lvl5pPr marL="3237157" indent="0" algn="ctr">
              <a:buNone/>
              <a:defRPr>
                <a:solidFill>
                  <a:schemeClr val="tx1">
                    <a:tint val="75000"/>
                  </a:schemeClr>
                </a:solidFill>
              </a:defRPr>
            </a:lvl5pPr>
            <a:lvl6pPr marL="4046447" indent="0" algn="ctr">
              <a:buNone/>
              <a:defRPr>
                <a:solidFill>
                  <a:schemeClr val="tx1">
                    <a:tint val="75000"/>
                  </a:schemeClr>
                </a:solidFill>
              </a:defRPr>
            </a:lvl6pPr>
            <a:lvl7pPr marL="4855737" indent="0" algn="ctr">
              <a:buNone/>
              <a:defRPr>
                <a:solidFill>
                  <a:schemeClr val="tx1">
                    <a:tint val="75000"/>
                  </a:schemeClr>
                </a:solidFill>
              </a:defRPr>
            </a:lvl7pPr>
            <a:lvl8pPr marL="5665022" indent="0" algn="ctr">
              <a:buNone/>
              <a:defRPr>
                <a:solidFill>
                  <a:schemeClr val="tx1">
                    <a:tint val="75000"/>
                  </a:schemeClr>
                </a:solidFill>
              </a:defRPr>
            </a:lvl8pPr>
            <a:lvl9pPr marL="647431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927334" y="402807"/>
            <a:ext cx="4011930" cy="85822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91540" y="402807"/>
            <a:ext cx="11738610" cy="85822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08510" y="6463454"/>
            <a:ext cx="15156180" cy="1997710"/>
          </a:xfrm>
        </p:spPr>
        <p:txBody>
          <a:bodyPr anchor="t"/>
          <a:lstStyle>
            <a:lvl1pPr algn="l">
              <a:defRPr sz="7100" b="1" cap="all"/>
            </a:lvl1pPr>
          </a:lstStyle>
          <a:p>
            <a:r>
              <a:rPr lang="en-US" smtClean="0"/>
              <a:t>Click to edit Master title style</a:t>
            </a:r>
            <a:endParaRPr lang="en-US"/>
          </a:p>
        </p:txBody>
      </p:sp>
      <p:sp>
        <p:nvSpPr>
          <p:cNvPr id="3" name="Text Placeholder 2"/>
          <p:cNvSpPr>
            <a:spLocks noGrp="1"/>
          </p:cNvSpPr>
          <p:nvPr>
            <p:ph type="body" idx="1"/>
          </p:nvPr>
        </p:nvSpPr>
        <p:spPr>
          <a:xfrm>
            <a:off x="1408510" y="4263180"/>
            <a:ext cx="15156180" cy="2200276"/>
          </a:xfrm>
        </p:spPr>
        <p:txBody>
          <a:bodyPr anchor="b"/>
          <a:lstStyle>
            <a:lvl1pPr marL="0" indent="0">
              <a:buNone/>
              <a:defRPr sz="3500">
                <a:solidFill>
                  <a:schemeClr val="tx1">
                    <a:tint val="75000"/>
                  </a:schemeClr>
                </a:solidFill>
              </a:defRPr>
            </a:lvl1pPr>
            <a:lvl2pPr marL="809288" indent="0">
              <a:buNone/>
              <a:defRPr sz="3100">
                <a:solidFill>
                  <a:schemeClr val="tx1">
                    <a:tint val="75000"/>
                  </a:schemeClr>
                </a:solidFill>
              </a:defRPr>
            </a:lvl2pPr>
            <a:lvl3pPr marL="1618577" indent="0">
              <a:buNone/>
              <a:defRPr sz="2800">
                <a:solidFill>
                  <a:schemeClr val="tx1">
                    <a:tint val="75000"/>
                  </a:schemeClr>
                </a:solidFill>
              </a:defRPr>
            </a:lvl3pPr>
            <a:lvl4pPr marL="2427867" indent="0">
              <a:buNone/>
              <a:defRPr sz="2400">
                <a:solidFill>
                  <a:schemeClr val="tx1">
                    <a:tint val="75000"/>
                  </a:schemeClr>
                </a:solidFill>
              </a:defRPr>
            </a:lvl4pPr>
            <a:lvl5pPr marL="3237157" indent="0">
              <a:buNone/>
              <a:defRPr sz="2400">
                <a:solidFill>
                  <a:schemeClr val="tx1">
                    <a:tint val="75000"/>
                  </a:schemeClr>
                </a:solidFill>
              </a:defRPr>
            </a:lvl5pPr>
            <a:lvl6pPr marL="4046447" indent="0">
              <a:buNone/>
              <a:defRPr sz="2400">
                <a:solidFill>
                  <a:schemeClr val="tx1">
                    <a:tint val="75000"/>
                  </a:schemeClr>
                </a:solidFill>
              </a:defRPr>
            </a:lvl6pPr>
            <a:lvl7pPr marL="4855737" indent="0">
              <a:buNone/>
              <a:defRPr sz="2400">
                <a:solidFill>
                  <a:schemeClr val="tx1">
                    <a:tint val="75000"/>
                  </a:schemeClr>
                </a:solidFill>
              </a:defRPr>
            </a:lvl7pPr>
            <a:lvl8pPr marL="5665022" indent="0">
              <a:buNone/>
              <a:defRPr sz="2400">
                <a:solidFill>
                  <a:schemeClr val="tx1">
                    <a:tint val="75000"/>
                  </a:schemeClr>
                </a:solidFill>
              </a:defRPr>
            </a:lvl8pPr>
            <a:lvl9pPr marL="6474312" indent="0">
              <a:buNone/>
              <a:defRPr sz="2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91540" y="2346970"/>
            <a:ext cx="7875270" cy="6638079"/>
          </a:xfrm>
        </p:spPr>
        <p:txBody>
          <a:bodyPr/>
          <a:lstStyle>
            <a:lvl1pPr>
              <a:defRPr sz="5100"/>
            </a:lvl1pPr>
            <a:lvl2pPr>
              <a:defRPr sz="4400"/>
            </a:lvl2pPr>
            <a:lvl3pPr>
              <a:defRPr sz="3500"/>
            </a:lvl3pPr>
            <a:lvl4pPr>
              <a:defRPr sz="3100"/>
            </a:lvl4pPr>
            <a:lvl5pPr>
              <a:defRPr sz="3100"/>
            </a:lvl5pPr>
            <a:lvl6pPr>
              <a:defRPr sz="3100"/>
            </a:lvl6pPr>
            <a:lvl7pPr>
              <a:defRPr sz="3100"/>
            </a:lvl7pPr>
            <a:lvl8pPr>
              <a:defRPr sz="3100"/>
            </a:lvl8pPr>
            <a:lvl9pPr>
              <a:defRPr sz="3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9063990" y="2346970"/>
            <a:ext cx="7875270" cy="6638079"/>
          </a:xfrm>
        </p:spPr>
        <p:txBody>
          <a:bodyPr/>
          <a:lstStyle>
            <a:lvl1pPr>
              <a:defRPr sz="5100"/>
            </a:lvl1pPr>
            <a:lvl2pPr>
              <a:defRPr sz="4400"/>
            </a:lvl2pPr>
            <a:lvl3pPr>
              <a:defRPr sz="3500"/>
            </a:lvl3pPr>
            <a:lvl4pPr>
              <a:defRPr sz="3100"/>
            </a:lvl4pPr>
            <a:lvl5pPr>
              <a:defRPr sz="3100"/>
            </a:lvl5pPr>
            <a:lvl6pPr>
              <a:defRPr sz="3100"/>
            </a:lvl6pPr>
            <a:lvl7pPr>
              <a:defRPr sz="3100"/>
            </a:lvl7pPr>
            <a:lvl8pPr>
              <a:defRPr sz="3100"/>
            </a:lvl8pPr>
            <a:lvl9pPr>
              <a:defRPr sz="3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91546" y="2251499"/>
            <a:ext cx="7878367" cy="938318"/>
          </a:xfrm>
        </p:spPr>
        <p:txBody>
          <a:bodyPr anchor="b"/>
          <a:lstStyle>
            <a:lvl1pPr marL="0" indent="0">
              <a:buNone/>
              <a:defRPr sz="4400" b="1"/>
            </a:lvl1pPr>
            <a:lvl2pPr marL="809288" indent="0">
              <a:buNone/>
              <a:defRPr sz="3500" b="1"/>
            </a:lvl2pPr>
            <a:lvl3pPr marL="1618577" indent="0">
              <a:buNone/>
              <a:defRPr sz="3100" b="1"/>
            </a:lvl3pPr>
            <a:lvl4pPr marL="2427867" indent="0">
              <a:buNone/>
              <a:defRPr sz="2800" b="1"/>
            </a:lvl4pPr>
            <a:lvl5pPr marL="3237157" indent="0">
              <a:buNone/>
              <a:defRPr sz="2800" b="1"/>
            </a:lvl5pPr>
            <a:lvl6pPr marL="4046447" indent="0">
              <a:buNone/>
              <a:defRPr sz="2800" b="1"/>
            </a:lvl6pPr>
            <a:lvl7pPr marL="4855737" indent="0">
              <a:buNone/>
              <a:defRPr sz="2800" b="1"/>
            </a:lvl7pPr>
            <a:lvl8pPr marL="5665022" indent="0">
              <a:buNone/>
              <a:defRPr sz="2800" b="1"/>
            </a:lvl8pPr>
            <a:lvl9pPr marL="6474312" indent="0">
              <a:buNone/>
              <a:defRPr sz="2800" b="1"/>
            </a:lvl9pPr>
          </a:lstStyle>
          <a:p>
            <a:pPr lvl="0"/>
            <a:r>
              <a:rPr lang="en-US" smtClean="0"/>
              <a:t>Click to edit Master text styles</a:t>
            </a:r>
          </a:p>
        </p:txBody>
      </p:sp>
      <p:sp>
        <p:nvSpPr>
          <p:cNvPr id="4" name="Content Placeholder 3"/>
          <p:cNvSpPr>
            <a:spLocks noGrp="1"/>
          </p:cNvSpPr>
          <p:nvPr>
            <p:ph sz="half" idx="2"/>
          </p:nvPr>
        </p:nvSpPr>
        <p:spPr>
          <a:xfrm>
            <a:off x="891546" y="3189817"/>
            <a:ext cx="7878367" cy="5795222"/>
          </a:xfrm>
        </p:spPr>
        <p:txBody>
          <a:bodyPr/>
          <a:lstStyle>
            <a:lvl1pPr>
              <a:defRPr sz="4400"/>
            </a:lvl1pPr>
            <a:lvl2pPr>
              <a:defRPr sz="3500"/>
            </a:lvl2pPr>
            <a:lvl3pPr>
              <a:defRPr sz="3100"/>
            </a:lvl3pPr>
            <a:lvl4pPr>
              <a:defRPr sz="2800"/>
            </a:lvl4pPr>
            <a:lvl5pPr>
              <a:defRPr sz="2800"/>
            </a:lvl5pPr>
            <a:lvl6pPr>
              <a:defRPr sz="2800"/>
            </a:lvl6pPr>
            <a:lvl7pPr>
              <a:defRPr sz="2800"/>
            </a:lvl7pPr>
            <a:lvl8pPr>
              <a:defRPr sz="2800"/>
            </a:lvl8pPr>
            <a:lvl9pPr>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9057810" y="2251499"/>
            <a:ext cx="7881461" cy="938318"/>
          </a:xfrm>
        </p:spPr>
        <p:txBody>
          <a:bodyPr anchor="b"/>
          <a:lstStyle>
            <a:lvl1pPr marL="0" indent="0">
              <a:buNone/>
              <a:defRPr sz="4400" b="1"/>
            </a:lvl1pPr>
            <a:lvl2pPr marL="809288" indent="0">
              <a:buNone/>
              <a:defRPr sz="3500" b="1"/>
            </a:lvl2pPr>
            <a:lvl3pPr marL="1618577" indent="0">
              <a:buNone/>
              <a:defRPr sz="3100" b="1"/>
            </a:lvl3pPr>
            <a:lvl4pPr marL="2427867" indent="0">
              <a:buNone/>
              <a:defRPr sz="2800" b="1"/>
            </a:lvl4pPr>
            <a:lvl5pPr marL="3237157" indent="0">
              <a:buNone/>
              <a:defRPr sz="2800" b="1"/>
            </a:lvl5pPr>
            <a:lvl6pPr marL="4046447" indent="0">
              <a:buNone/>
              <a:defRPr sz="2800" b="1"/>
            </a:lvl6pPr>
            <a:lvl7pPr marL="4855737" indent="0">
              <a:buNone/>
              <a:defRPr sz="2800" b="1"/>
            </a:lvl7pPr>
            <a:lvl8pPr marL="5665022" indent="0">
              <a:buNone/>
              <a:defRPr sz="2800" b="1"/>
            </a:lvl8pPr>
            <a:lvl9pPr marL="6474312" indent="0">
              <a:buNone/>
              <a:defRPr sz="2800" b="1"/>
            </a:lvl9pPr>
          </a:lstStyle>
          <a:p>
            <a:pPr lvl="0"/>
            <a:r>
              <a:rPr lang="en-US" smtClean="0"/>
              <a:t>Click to edit Master text styles</a:t>
            </a:r>
          </a:p>
        </p:txBody>
      </p:sp>
      <p:sp>
        <p:nvSpPr>
          <p:cNvPr id="6" name="Content Placeholder 5"/>
          <p:cNvSpPr>
            <a:spLocks noGrp="1"/>
          </p:cNvSpPr>
          <p:nvPr>
            <p:ph sz="quarter" idx="4"/>
          </p:nvPr>
        </p:nvSpPr>
        <p:spPr>
          <a:xfrm>
            <a:off x="9057810" y="3189817"/>
            <a:ext cx="7881461" cy="5795222"/>
          </a:xfrm>
        </p:spPr>
        <p:txBody>
          <a:bodyPr/>
          <a:lstStyle>
            <a:lvl1pPr>
              <a:defRPr sz="4400"/>
            </a:lvl1pPr>
            <a:lvl2pPr>
              <a:defRPr sz="3500"/>
            </a:lvl2pPr>
            <a:lvl3pPr>
              <a:defRPr sz="3100"/>
            </a:lvl3pPr>
            <a:lvl4pPr>
              <a:defRPr sz="2800"/>
            </a:lvl4pPr>
            <a:lvl5pPr>
              <a:defRPr sz="2800"/>
            </a:lvl5pPr>
            <a:lvl6pPr>
              <a:defRPr sz="2800"/>
            </a:lvl6pPr>
            <a:lvl7pPr>
              <a:defRPr sz="2800"/>
            </a:lvl7pPr>
            <a:lvl8pPr>
              <a:defRPr sz="2800"/>
            </a:lvl8pPr>
            <a:lvl9pPr>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1541" y="400473"/>
            <a:ext cx="5866210" cy="1704340"/>
          </a:xfrm>
        </p:spPr>
        <p:txBody>
          <a:bodyPr anchor="b"/>
          <a:lstStyle>
            <a:lvl1pPr algn="l">
              <a:defRPr sz="3500" b="1"/>
            </a:lvl1pPr>
          </a:lstStyle>
          <a:p>
            <a:r>
              <a:rPr lang="en-US" smtClean="0"/>
              <a:t>Click to edit Master title style</a:t>
            </a:r>
            <a:endParaRPr lang="en-US"/>
          </a:p>
        </p:txBody>
      </p:sp>
      <p:sp>
        <p:nvSpPr>
          <p:cNvPr id="3" name="Content Placeholder 2"/>
          <p:cNvSpPr>
            <a:spLocks noGrp="1"/>
          </p:cNvSpPr>
          <p:nvPr>
            <p:ph idx="1"/>
          </p:nvPr>
        </p:nvSpPr>
        <p:spPr>
          <a:xfrm>
            <a:off x="6971353" y="400481"/>
            <a:ext cx="9967913" cy="8584566"/>
          </a:xfrm>
        </p:spPr>
        <p:txBody>
          <a:bodyPr/>
          <a:lstStyle>
            <a:lvl1pPr>
              <a:defRPr sz="5800"/>
            </a:lvl1pPr>
            <a:lvl2pPr>
              <a:defRPr sz="5100"/>
            </a:lvl2pPr>
            <a:lvl3pPr>
              <a:defRPr sz="4400"/>
            </a:lvl3pPr>
            <a:lvl4pPr>
              <a:defRPr sz="3500"/>
            </a:lvl4pPr>
            <a:lvl5pPr>
              <a:defRPr sz="3500"/>
            </a:lvl5pPr>
            <a:lvl6pPr>
              <a:defRPr sz="3500"/>
            </a:lvl6pPr>
            <a:lvl7pPr>
              <a:defRPr sz="3500"/>
            </a:lvl7pPr>
            <a:lvl8pPr>
              <a:defRPr sz="3500"/>
            </a:lvl8pPr>
            <a:lvl9pPr>
              <a:defRPr sz="3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91541" y="2104821"/>
            <a:ext cx="5866210" cy="6880226"/>
          </a:xfrm>
        </p:spPr>
        <p:txBody>
          <a:bodyPr/>
          <a:lstStyle>
            <a:lvl1pPr marL="0" indent="0">
              <a:buNone/>
              <a:defRPr sz="2400"/>
            </a:lvl1pPr>
            <a:lvl2pPr marL="809288" indent="0">
              <a:buNone/>
              <a:defRPr sz="2100"/>
            </a:lvl2pPr>
            <a:lvl3pPr marL="1618577" indent="0">
              <a:buNone/>
              <a:defRPr sz="1700"/>
            </a:lvl3pPr>
            <a:lvl4pPr marL="2427867" indent="0">
              <a:buNone/>
              <a:defRPr sz="1600"/>
            </a:lvl4pPr>
            <a:lvl5pPr marL="3237157" indent="0">
              <a:buNone/>
              <a:defRPr sz="1600"/>
            </a:lvl5pPr>
            <a:lvl6pPr marL="4046447" indent="0">
              <a:buNone/>
              <a:defRPr sz="1600"/>
            </a:lvl6pPr>
            <a:lvl7pPr marL="4855737" indent="0">
              <a:buNone/>
              <a:defRPr sz="1600"/>
            </a:lvl7pPr>
            <a:lvl8pPr marL="5665022" indent="0">
              <a:buNone/>
              <a:defRPr sz="1600"/>
            </a:lvl8pPr>
            <a:lvl9pPr marL="6474312" indent="0">
              <a:buNone/>
              <a:defRPr sz="1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94966" y="7040880"/>
            <a:ext cx="10698480" cy="831216"/>
          </a:xfrm>
        </p:spPr>
        <p:txBody>
          <a:bodyPr anchor="b"/>
          <a:lstStyle>
            <a:lvl1pPr algn="l">
              <a:defRPr sz="3500" b="1"/>
            </a:lvl1pPr>
          </a:lstStyle>
          <a:p>
            <a:r>
              <a:rPr lang="en-US" smtClean="0"/>
              <a:t>Click to edit Master title style</a:t>
            </a:r>
            <a:endParaRPr lang="en-US"/>
          </a:p>
        </p:txBody>
      </p:sp>
      <p:sp>
        <p:nvSpPr>
          <p:cNvPr id="3" name="Picture Placeholder 2"/>
          <p:cNvSpPr>
            <a:spLocks noGrp="1"/>
          </p:cNvSpPr>
          <p:nvPr>
            <p:ph type="pic" idx="1"/>
          </p:nvPr>
        </p:nvSpPr>
        <p:spPr>
          <a:xfrm>
            <a:off x="3494966" y="898737"/>
            <a:ext cx="10698480" cy="6035040"/>
          </a:xfrm>
        </p:spPr>
        <p:txBody>
          <a:bodyPr/>
          <a:lstStyle>
            <a:lvl1pPr marL="0" indent="0">
              <a:buNone/>
              <a:defRPr sz="5800"/>
            </a:lvl1pPr>
            <a:lvl2pPr marL="809288" indent="0">
              <a:buNone/>
              <a:defRPr sz="5100"/>
            </a:lvl2pPr>
            <a:lvl3pPr marL="1618577" indent="0">
              <a:buNone/>
              <a:defRPr sz="4400"/>
            </a:lvl3pPr>
            <a:lvl4pPr marL="2427867" indent="0">
              <a:buNone/>
              <a:defRPr sz="3500"/>
            </a:lvl4pPr>
            <a:lvl5pPr marL="3237157" indent="0">
              <a:buNone/>
              <a:defRPr sz="3500"/>
            </a:lvl5pPr>
            <a:lvl6pPr marL="4046447" indent="0">
              <a:buNone/>
              <a:defRPr sz="3500"/>
            </a:lvl6pPr>
            <a:lvl7pPr marL="4855737" indent="0">
              <a:buNone/>
              <a:defRPr sz="3500"/>
            </a:lvl7pPr>
            <a:lvl8pPr marL="5665022" indent="0">
              <a:buNone/>
              <a:defRPr sz="3500"/>
            </a:lvl8pPr>
            <a:lvl9pPr marL="6474312" indent="0">
              <a:buNone/>
              <a:defRPr sz="3500"/>
            </a:lvl9pPr>
          </a:lstStyle>
          <a:p>
            <a:endParaRPr lang="en-US"/>
          </a:p>
        </p:txBody>
      </p:sp>
      <p:sp>
        <p:nvSpPr>
          <p:cNvPr id="4" name="Text Placeholder 3"/>
          <p:cNvSpPr>
            <a:spLocks noGrp="1"/>
          </p:cNvSpPr>
          <p:nvPr>
            <p:ph type="body" sz="half" idx="2"/>
          </p:nvPr>
        </p:nvSpPr>
        <p:spPr>
          <a:xfrm>
            <a:off x="3494966" y="7872099"/>
            <a:ext cx="10698480" cy="1180466"/>
          </a:xfrm>
        </p:spPr>
        <p:txBody>
          <a:bodyPr/>
          <a:lstStyle>
            <a:lvl1pPr marL="0" indent="0">
              <a:buNone/>
              <a:defRPr sz="2400"/>
            </a:lvl1pPr>
            <a:lvl2pPr marL="809288" indent="0">
              <a:buNone/>
              <a:defRPr sz="2100"/>
            </a:lvl2pPr>
            <a:lvl3pPr marL="1618577" indent="0">
              <a:buNone/>
              <a:defRPr sz="1700"/>
            </a:lvl3pPr>
            <a:lvl4pPr marL="2427867" indent="0">
              <a:buNone/>
              <a:defRPr sz="1600"/>
            </a:lvl4pPr>
            <a:lvl5pPr marL="3237157" indent="0">
              <a:buNone/>
              <a:defRPr sz="1600"/>
            </a:lvl5pPr>
            <a:lvl6pPr marL="4046447" indent="0">
              <a:buNone/>
              <a:defRPr sz="1600"/>
            </a:lvl6pPr>
            <a:lvl7pPr marL="4855737" indent="0">
              <a:buNone/>
              <a:defRPr sz="1600"/>
            </a:lvl7pPr>
            <a:lvl8pPr marL="5665022" indent="0">
              <a:buNone/>
              <a:defRPr sz="1600"/>
            </a:lvl8pPr>
            <a:lvl9pPr marL="6474312" indent="0">
              <a:buNone/>
              <a:defRPr sz="1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545" y="402802"/>
            <a:ext cx="16047722" cy="1676400"/>
          </a:xfrm>
          <a:prstGeom prst="rect">
            <a:avLst/>
          </a:prstGeom>
        </p:spPr>
        <p:txBody>
          <a:bodyPr vert="horz" lIns="161857" tIns="80929" rIns="161857" bIns="80929"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91545" y="2346970"/>
            <a:ext cx="16047722" cy="6638079"/>
          </a:xfrm>
          <a:prstGeom prst="rect">
            <a:avLst/>
          </a:prstGeom>
        </p:spPr>
        <p:txBody>
          <a:bodyPr vert="horz" lIns="161857" tIns="80929" rIns="161857" bIns="8092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91540" y="9322650"/>
            <a:ext cx="4160520" cy="535517"/>
          </a:xfrm>
          <a:prstGeom prst="rect">
            <a:avLst/>
          </a:prstGeom>
        </p:spPr>
        <p:txBody>
          <a:bodyPr vert="horz" lIns="161857" tIns="80929" rIns="161857" bIns="80929" rtlCol="0" anchor="ctr"/>
          <a:lstStyle>
            <a:lvl1pPr algn="l">
              <a:defRPr sz="2100">
                <a:solidFill>
                  <a:schemeClr val="tx1">
                    <a:tint val="75000"/>
                  </a:schemeClr>
                </a:solidFill>
              </a:defRPr>
            </a:lvl1pPr>
          </a:lstStyle>
          <a:p>
            <a:fld id="{1D8BD707-D9CF-40AE-B4C6-C98DA3205C09}" type="datetimeFigureOut">
              <a:rPr lang="en-US" smtClean="0"/>
              <a:pPr/>
              <a:t>12/7/2021</a:t>
            </a:fld>
            <a:endParaRPr lang="en-US"/>
          </a:p>
        </p:txBody>
      </p:sp>
      <p:sp>
        <p:nvSpPr>
          <p:cNvPr id="5" name="Footer Placeholder 4"/>
          <p:cNvSpPr>
            <a:spLocks noGrp="1"/>
          </p:cNvSpPr>
          <p:nvPr>
            <p:ph type="ftr" sz="quarter" idx="3"/>
          </p:nvPr>
        </p:nvSpPr>
        <p:spPr>
          <a:xfrm>
            <a:off x="6092194" y="9322650"/>
            <a:ext cx="5646420" cy="535517"/>
          </a:xfrm>
          <a:prstGeom prst="rect">
            <a:avLst/>
          </a:prstGeom>
        </p:spPr>
        <p:txBody>
          <a:bodyPr vert="horz" lIns="161857" tIns="80929" rIns="161857" bIns="80929" rtlCol="0" anchor="ctr"/>
          <a:lstStyle>
            <a:lvl1pPr algn="ctr">
              <a:defRPr sz="21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2778740" y="9322650"/>
            <a:ext cx="4160520" cy="535517"/>
          </a:xfrm>
          <a:prstGeom prst="rect">
            <a:avLst/>
          </a:prstGeom>
        </p:spPr>
        <p:txBody>
          <a:bodyPr vert="horz" lIns="161857" tIns="80929" rIns="161857" bIns="80929" rtlCol="0" anchor="ctr"/>
          <a:lstStyle>
            <a:lvl1pPr algn="r">
              <a:defRPr sz="21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618577" rtl="0" eaLnBrk="1" latinLnBrk="0" hangingPunct="1">
        <a:spcBef>
          <a:spcPct val="0"/>
        </a:spcBef>
        <a:buNone/>
        <a:defRPr sz="7700" kern="1200">
          <a:solidFill>
            <a:schemeClr val="tx1"/>
          </a:solidFill>
          <a:latin typeface="+mj-lt"/>
          <a:ea typeface="+mj-ea"/>
          <a:cs typeface="+mj-cs"/>
        </a:defRPr>
      </a:lvl1pPr>
    </p:titleStyle>
    <p:bodyStyle>
      <a:lvl1pPr marL="606967" indent="-606967" algn="l" defTabSz="1618577" rtl="0" eaLnBrk="1" latinLnBrk="0" hangingPunct="1">
        <a:spcBef>
          <a:spcPct val="20000"/>
        </a:spcBef>
        <a:buFont typeface="Arial" pitchFamily="34" charset="0"/>
        <a:buChar char="•"/>
        <a:defRPr sz="5800" kern="1200">
          <a:solidFill>
            <a:schemeClr val="tx1"/>
          </a:solidFill>
          <a:latin typeface="+mn-lt"/>
          <a:ea typeface="+mn-ea"/>
          <a:cs typeface="+mn-cs"/>
        </a:defRPr>
      </a:lvl1pPr>
      <a:lvl2pPr marL="1315096" indent="-505804" algn="l" defTabSz="1618577" rtl="0" eaLnBrk="1" latinLnBrk="0" hangingPunct="1">
        <a:spcBef>
          <a:spcPct val="20000"/>
        </a:spcBef>
        <a:buFont typeface="Arial" pitchFamily="34" charset="0"/>
        <a:buChar char="–"/>
        <a:defRPr sz="5100" kern="1200">
          <a:solidFill>
            <a:schemeClr val="tx1"/>
          </a:solidFill>
          <a:latin typeface="+mn-lt"/>
          <a:ea typeface="+mn-ea"/>
          <a:cs typeface="+mn-cs"/>
        </a:defRPr>
      </a:lvl2pPr>
      <a:lvl3pPr marL="2023223" indent="-404645" algn="l" defTabSz="1618577" rtl="0" eaLnBrk="1" latinLnBrk="0" hangingPunct="1">
        <a:spcBef>
          <a:spcPct val="20000"/>
        </a:spcBef>
        <a:buFont typeface="Arial" pitchFamily="34" charset="0"/>
        <a:buChar char="•"/>
        <a:defRPr sz="4400" kern="1200">
          <a:solidFill>
            <a:schemeClr val="tx1"/>
          </a:solidFill>
          <a:latin typeface="+mn-lt"/>
          <a:ea typeface="+mn-ea"/>
          <a:cs typeface="+mn-cs"/>
        </a:defRPr>
      </a:lvl3pPr>
      <a:lvl4pPr marL="2832508" indent="-404645" algn="l" defTabSz="1618577" rtl="0" eaLnBrk="1" latinLnBrk="0" hangingPunct="1">
        <a:spcBef>
          <a:spcPct val="20000"/>
        </a:spcBef>
        <a:buFont typeface="Arial" pitchFamily="34" charset="0"/>
        <a:buChar char="–"/>
        <a:defRPr sz="3500" kern="1200">
          <a:solidFill>
            <a:schemeClr val="tx1"/>
          </a:solidFill>
          <a:latin typeface="+mn-lt"/>
          <a:ea typeface="+mn-ea"/>
          <a:cs typeface="+mn-cs"/>
        </a:defRPr>
      </a:lvl4pPr>
      <a:lvl5pPr marL="3641802" indent="-404645" algn="l" defTabSz="1618577" rtl="0" eaLnBrk="1" latinLnBrk="0" hangingPunct="1">
        <a:spcBef>
          <a:spcPct val="20000"/>
        </a:spcBef>
        <a:buFont typeface="Arial" pitchFamily="34" charset="0"/>
        <a:buChar char="»"/>
        <a:defRPr sz="3500" kern="1200">
          <a:solidFill>
            <a:schemeClr val="tx1"/>
          </a:solidFill>
          <a:latin typeface="+mn-lt"/>
          <a:ea typeface="+mn-ea"/>
          <a:cs typeface="+mn-cs"/>
        </a:defRPr>
      </a:lvl5pPr>
      <a:lvl6pPr marL="4451089" indent="-404645" algn="l" defTabSz="1618577" rtl="0" eaLnBrk="1" latinLnBrk="0" hangingPunct="1">
        <a:spcBef>
          <a:spcPct val="20000"/>
        </a:spcBef>
        <a:buFont typeface="Arial" pitchFamily="34" charset="0"/>
        <a:buChar char="•"/>
        <a:defRPr sz="3500" kern="1200">
          <a:solidFill>
            <a:schemeClr val="tx1"/>
          </a:solidFill>
          <a:latin typeface="+mn-lt"/>
          <a:ea typeface="+mn-ea"/>
          <a:cs typeface="+mn-cs"/>
        </a:defRPr>
      </a:lvl6pPr>
      <a:lvl7pPr marL="5260380" indent="-404645" algn="l" defTabSz="1618577" rtl="0" eaLnBrk="1" latinLnBrk="0" hangingPunct="1">
        <a:spcBef>
          <a:spcPct val="20000"/>
        </a:spcBef>
        <a:buFont typeface="Arial" pitchFamily="34" charset="0"/>
        <a:buChar char="•"/>
        <a:defRPr sz="3500" kern="1200">
          <a:solidFill>
            <a:schemeClr val="tx1"/>
          </a:solidFill>
          <a:latin typeface="+mn-lt"/>
          <a:ea typeface="+mn-ea"/>
          <a:cs typeface="+mn-cs"/>
        </a:defRPr>
      </a:lvl7pPr>
      <a:lvl8pPr marL="6069670" indent="-404645" algn="l" defTabSz="1618577" rtl="0" eaLnBrk="1" latinLnBrk="0" hangingPunct="1">
        <a:spcBef>
          <a:spcPct val="20000"/>
        </a:spcBef>
        <a:buFont typeface="Arial" pitchFamily="34" charset="0"/>
        <a:buChar char="•"/>
        <a:defRPr sz="3500" kern="1200">
          <a:solidFill>
            <a:schemeClr val="tx1"/>
          </a:solidFill>
          <a:latin typeface="+mn-lt"/>
          <a:ea typeface="+mn-ea"/>
          <a:cs typeface="+mn-cs"/>
        </a:defRPr>
      </a:lvl8pPr>
      <a:lvl9pPr marL="6878957" indent="-404645" algn="l" defTabSz="1618577" rtl="0" eaLnBrk="1" latinLnBrk="0" hangingPunct="1">
        <a:spcBef>
          <a:spcPct val="20000"/>
        </a:spcBef>
        <a:buFont typeface="Arial" pitchFamily="34" charset="0"/>
        <a:buChar char="•"/>
        <a:defRPr sz="3500" kern="1200">
          <a:solidFill>
            <a:schemeClr val="tx1"/>
          </a:solidFill>
          <a:latin typeface="+mn-lt"/>
          <a:ea typeface="+mn-ea"/>
          <a:cs typeface="+mn-cs"/>
        </a:defRPr>
      </a:lvl9pPr>
    </p:bodyStyle>
    <p:otherStyle>
      <a:defPPr>
        <a:defRPr lang="en-US"/>
      </a:defPPr>
      <a:lvl1pPr marL="0" algn="l" defTabSz="1618577" rtl="0" eaLnBrk="1" latinLnBrk="0" hangingPunct="1">
        <a:defRPr sz="3100" kern="1200">
          <a:solidFill>
            <a:schemeClr val="tx1"/>
          </a:solidFill>
          <a:latin typeface="+mn-lt"/>
          <a:ea typeface="+mn-ea"/>
          <a:cs typeface="+mn-cs"/>
        </a:defRPr>
      </a:lvl1pPr>
      <a:lvl2pPr marL="809288" algn="l" defTabSz="1618577" rtl="0" eaLnBrk="1" latinLnBrk="0" hangingPunct="1">
        <a:defRPr sz="3100" kern="1200">
          <a:solidFill>
            <a:schemeClr val="tx1"/>
          </a:solidFill>
          <a:latin typeface="+mn-lt"/>
          <a:ea typeface="+mn-ea"/>
          <a:cs typeface="+mn-cs"/>
        </a:defRPr>
      </a:lvl2pPr>
      <a:lvl3pPr marL="1618577" algn="l" defTabSz="1618577" rtl="0" eaLnBrk="1" latinLnBrk="0" hangingPunct="1">
        <a:defRPr sz="3100" kern="1200">
          <a:solidFill>
            <a:schemeClr val="tx1"/>
          </a:solidFill>
          <a:latin typeface="+mn-lt"/>
          <a:ea typeface="+mn-ea"/>
          <a:cs typeface="+mn-cs"/>
        </a:defRPr>
      </a:lvl3pPr>
      <a:lvl4pPr marL="2427867" algn="l" defTabSz="1618577" rtl="0" eaLnBrk="1" latinLnBrk="0" hangingPunct="1">
        <a:defRPr sz="3100" kern="1200">
          <a:solidFill>
            <a:schemeClr val="tx1"/>
          </a:solidFill>
          <a:latin typeface="+mn-lt"/>
          <a:ea typeface="+mn-ea"/>
          <a:cs typeface="+mn-cs"/>
        </a:defRPr>
      </a:lvl4pPr>
      <a:lvl5pPr marL="3237157" algn="l" defTabSz="1618577" rtl="0" eaLnBrk="1" latinLnBrk="0" hangingPunct="1">
        <a:defRPr sz="3100" kern="1200">
          <a:solidFill>
            <a:schemeClr val="tx1"/>
          </a:solidFill>
          <a:latin typeface="+mn-lt"/>
          <a:ea typeface="+mn-ea"/>
          <a:cs typeface="+mn-cs"/>
        </a:defRPr>
      </a:lvl5pPr>
      <a:lvl6pPr marL="4046447" algn="l" defTabSz="1618577" rtl="0" eaLnBrk="1" latinLnBrk="0" hangingPunct="1">
        <a:defRPr sz="3100" kern="1200">
          <a:solidFill>
            <a:schemeClr val="tx1"/>
          </a:solidFill>
          <a:latin typeface="+mn-lt"/>
          <a:ea typeface="+mn-ea"/>
          <a:cs typeface="+mn-cs"/>
        </a:defRPr>
      </a:lvl6pPr>
      <a:lvl7pPr marL="4855737" algn="l" defTabSz="1618577" rtl="0" eaLnBrk="1" latinLnBrk="0" hangingPunct="1">
        <a:defRPr sz="3100" kern="1200">
          <a:solidFill>
            <a:schemeClr val="tx1"/>
          </a:solidFill>
          <a:latin typeface="+mn-lt"/>
          <a:ea typeface="+mn-ea"/>
          <a:cs typeface="+mn-cs"/>
        </a:defRPr>
      </a:lvl7pPr>
      <a:lvl8pPr marL="5665022" algn="l" defTabSz="1618577" rtl="0" eaLnBrk="1" latinLnBrk="0" hangingPunct="1">
        <a:defRPr sz="3100" kern="1200">
          <a:solidFill>
            <a:schemeClr val="tx1"/>
          </a:solidFill>
          <a:latin typeface="+mn-lt"/>
          <a:ea typeface="+mn-ea"/>
          <a:cs typeface="+mn-cs"/>
        </a:defRPr>
      </a:lvl8pPr>
      <a:lvl9pPr marL="6474312" algn="l" defTabSz="1618577" rtl="0" eaLnBrk="1" latinLnBrk="0" hangingPunct="1">
        <a:defRPr sz="3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GB" sz="29500" b="1" dirty="0" smtClean="0"/>
              <a:t>Unit3</a:t>
            </a:r>
            <a:endParaRPr lang="en-US" sz="29500" b="1" dirty="0"/>
          </a:p>
        </p:txBody>
      </p:sp>
      <p:sp>
        <p:nvSpPr>
          <p:cNvPr id="3" name="Content Placeholder 2"/>
          <p:cNvSpPr>
            <a:spLocks noGrp="1"/>
          </p:cNvSpPr>
          <p:nvPr>
            <p:ph idx="1"/>
          </p:nvPr>
        </p:nvSpPr>
        <p:spPr>
          <a:xfrm>
            <a:off x="891545" y="3129287"/>
            <a:ext cx="16047722" cy="5855759"/>
          </a:xfrm>
        </p:spPr>
        <p:txBody>
          <a:bodyPr>
            <a:normAutofit fontScale="92500" lnSpcReduction="10000"/>
          </a:bodyPr>
          <a:lstStyle/>
          <a:p>
            <a:pPr>
              <a:buNone/>
            </a:pPr>
            <a:r>
              <a:rPr lang="en-GB" sz="14100" b="1" dirty="0" smtClean="0">
                <a:solidFill>
                  <a:srgbClr val="FF0000"/>
                </a:solidFill>
                <a:latin typeface="Algerian" pitchFamily="82" charset="0"/>
              </a:rPr>
              <a:t>Training and Career Development </a:t>
            </a:r>
          </a:p>
          <a:p>
            <a:endParaRPr lang="en-US" dirty="0"/>
          </a:p>
        </p:txBody>
      </p:sp>
      <p:sp>
        <p:nvSpPr>
          <p:cNvPr id="79874" name="AutoShape 2" descr="TRAINING &amp; CAREER DEVELOPMENT - Honeycomberp"/>
          <p:cNvSpPr>
            <a:spLocks noChangeAspect="1" noChangeArrowheads="1"/>
          </p:cNvSpPr>
          <p:nvPr/>
        </p:nvSpPr>
        <p:spPr bwMode="auto">
          <a:xfrm>
            <a:off x="156383" y="-144459"/>
            <a:ext cx="306382" cy="304801"/>
          </a:xfrm>
          <a:prstGeom prst="rect">
            <a:avLst/>
          </a:prstGeom>
          <a:noFill/>
        </p:spPr>
        <p:txBody>
          <a:bodyPr vert="horz" wrap="square" lIns="93203" tIns="46604" rIns="93203" bIns="46604" numCol="1" anchor="t" anchorCtr="0" compatLnSpc="1">
            <a:prstTxWarp prst="textNoShape">
              <a:avLst/>
            </a:prstTxWarp>
          </a:bodyPr>
          <a:lstStyle/>
          <a:p>
            <a:endParaRPr lang="en-US"/>
          </a:p>
        </p:txBody>
      </p:sp>
      <p:sp>
        <p:nvSpPr>
          <p:cNvPr id="79876" name="AutoShape 4" descr="Career Advancement Tips: Training Can Improve Your Career Opportunities -  Careerbright.com"/>
          <p:cNvSpPr>
            <a:spLocks noChangeAspect="1" noChangeArrowheads="1"/>
          </p:cNvSpPr>
          <p:nvPr/>
        </p:nvSpPr>
        <p:spPr bwMode="auto">
          <a:xfrm>
            <a:off x="156383" y="-144459"/>
            <a:ext cx="306382" cy="304801"/>
          </a:xfrm>
          <a:prstGeom prst="rect">
            <a:avLst/>
          </a:prstGeom>
          <a:noFill/>
        </p:spPr>
        <p:txBody>
          <a:bodyPr vert="horz" wrap="square" lIns="93203" tIns="46604" rIns="93203" bIns="46604" numCol="1" anchor="t" anchorCtr="0" compatLnSpc="1">
            <a:prstTxWarp prst="textNoShape">
              <a:avLst/>
            </a:prstTxWarp>
          </a:bodyPr>
          <a:lstStyle/>
          <a:p>
            <a:endParaRPr lang="en-US"/>
          </a:p>
        </p:txBody>
      </p:sp>
      <p:sp>
        <p:nvSpPr>
          <p:cNvPr id="79878" name="AutoShape 6" descr="Career Advancement Tips: Training Can Improve Your Career Opportunities -  Careerbright.com"/>
          <p:cNvSpPr>
            <a:spLocks noChangeAspect="1" noChangeArrowheads="1"/>
          </p:cNvSpPr>
          <p:nvPr/>
        </p:nvSpPr>
        <p:spPr bwMode="auto">
          <a:xfrm>
            <a:off x="156383" y="-144459"/>
            <a:ext cx="306382" cy="304801"/>
          </a:xfrm>
          <a:prstGeom prst="rect">
            <a:avLst/>
          </a:prstGeom>
          <a:noFill/>
        </p:spPr>
        <p:txBody>
          <a:bodyPr vert="horz" wrap="square" lIns="93203" tIns="46604" rIns="93203" bIns="46604" numCol="1" anchor="t" anchorCtr="0" compatLnSpc="1">
            <a:prstTxWarp prst="textNoShape">
              <a:avLst/>
            </a:prstTxWarp>
          </a:bodyPr>
          <a:lstStyle/>
          <a:p>
            <a:endParaRPr lang="en-US"/>
          </a:p>
        </p:txBody>
      </p:sp>
      <p:pic>
        <p:nvPicPr>
          <p:cNvPr id="67586" name="Picture 2" descr="Training The Trainers – Fagna Training And Consultants"/>
          <p:cNvPicPr>
            <a:picLocks noChangeAspect="1" noChangeArrowheads="1"/>
          </p:cNvPicPr>
          <p:nvPr/>
        </p:nvPicPr>
        <p:blipFill>
          <a:blip r:embed="rId2"/>
          <a:srcRect/>
          <a:stretch>
            <a:fillRect/>
          </a:stretch>
        </p:blipFill>
        <p:spPr bwMode="auto">
          <a:xfrm>
            <a:off x="12801601" y="2332383"/>
            <a:ext cx="4571999" cy="7142922"/>
          </a:xfrm>
          <a:prstGeom prst="rect">
            <a:avLst/>
          </a:prstGeom>
          <a:noFill/>
        </p:spPr>
      </p:pic>
      <p:pic>
        <p:nvPicPr>
          <p:cNvPr id="67588" name="Picture 4" descr="Training for Trainers - Importance of Training in an Organization -  Fibre2Fashion"/>
          <p:cNvPicPr>
            <a:picLocks noChangeAspect="1" noChangeArrowheads="1"/>
          </p:cNvPicPr>
          <p:nvPr/>
        </p:nvPicPr>
        <p:blipFill>
          <a:blip r:embed="rId3"/>
          <a:srcRect/>
          <a:stretch>
            <a:fillRect/>
          </a:stretch>
        </p:blipFill>
        <p:spPr bwMode="auto">
          <a:xfrm>
            <a:off x="1" y="1"/>
            <a:ext cx="4571999" cy="3061252"/>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 y="0"/>
            <a:ext cx="17830800" cy="10058400"/>
          </a:xfrm>
        </p:spPr>
        <p:txBody>
          <a:bodyPr>
            <a:normAutofit/>
          </a:bodyPr>
          <a:lstStyle/>
          <a:p>
            <a:pPr>
              <a:buNone/>
            </a:pPr>
            <a:r>
              <a:rPr lang="en-GB" b="1" dirty="0">
                <a:solidFill>
                  <a:srgbClr val="002060"/>
                </a:solidFill>
              </a:rPr>
              <a:t>Types </a:t>
            </a:r>
            <a:r>
              <a:rPr lang="en-GB" b="1" dirty="0" smtClean="0">
                <a:solidFill>
                  <a:srgbClr val="002060"/>
                </a:solidFill>
              </a:rPr>
              <a:t>(Levels)of </a:t>
            </a:r>
            <a:r>
              <a:rPr lang="en-GB" b="1" dirty="0">
                <a:solidFill>
                  <a:srgbClr val="002060"/>
                </a:solidFill>
              </a:rPr>
              <a:t>training Needs </a:t>
            </a:r>
            <a:r>
              <a:rPr lang="en-GB" b="1" dirty="0" smtClean="0">
                <a:solidFill>
                  <a:srgbClr val="002060"/>
                </a:solidFill>
              </a:rPr>
              <a:t>Analysis</a:t>
            </a:r>
            <a:endParaRPr lang="en-GB" b="1" dirty="0">
              <a:solidFill>
                <a:srgbClr val="002060"/>
              </a:solidFill>
            </a:endParaRPr>
          </a:p>
          <a:p>
            <a:r>
              <a:rPr lang="en-GB" b="1" dirty="0"/>
              <a:t>Organizational Analysis</a:t>
            </a:r>
            <a:r>
              <a:rPr lang="en-GB" dirty="0"/>
              <a:t>.</a:t>
            </a:r>
          </a:p>
          <a:p>
            <a:pPr lvl="1"/>
            <a:r>
              <a:rPr lang="en-GB" dirty="0"/>
              <a:t>An analysis of the organization's </a:t>
            </a:r>
            <a:r>
              <a:rPr lang="en-GB" dirty="0">
                <a:solidFill>
                  <a:srgbClr val="FF0000"/>
                </a:solidFill>
              </a:rPr>
              <a:t>strategies, goals, and objectives. </a:t>
            </a:r>
          </a:p>
          <a:p>
            <a:pPr lvl="1"/>
            <a:r>
              <a:rPr lang="en-GB" i="1" dirty="0"/>
              <a:t>What is the organization </a:t>
            </a:r>
            <a:r>
              <a:rPr lang="en-GB" i="1" dirty="0">
                <a:solidFill>
                  <a:srgbClr val="FF0000"/>
                </a:solidFill>
              </a:rPr>
              <a:t>overall trying to accomplish</a:t>
            </a:r>
            <a:r>
              <a:rPr lang="en-GB" i="1" dirty="0"/>
              <a:t>?</a:t>
            </a:r>
            <a:r>
              <a:rPr lang="en-GB" dirty="0"/>
              <a:t> </a:t>
            </a:r>
          </a:p>
          <a:p>
            <a:pPr lvl="1"/>
            <a:r>
              <a:rPr lang="en-GB" dirty="0">
                <a:solidFill>
                  <a:srgbClr val="FF0000"/>
                </a:solidFill>
              </a:rPr>
              <a:t>who decided </a:t>
            </a:r>
            <a:r>
              <a:rPr lang="en-GB" dirty="0"/>
              <a:t>that training should be conducted,</a:t>
            </a:r>
          </a:p>
          <a:p>
            <a:pPr lvl="1"/>
            <a:r>
              <a:rPr lang="en-GB" dirty="0"/>
              <a:t> </a:t>
            </a:r>
            <a:r>
              <a:rPr lang="en-GB" dirty="0">
                <a:solidFill>
                  <a:srgbClr val="FF0000"/>
                </a:solidFill>
              </a:rPr>
              <a:t>why</a:t>
            </a:r>
            <a:r>
              <a:rPr lang="en-GB" dirty="0"/>
              <a:t> a training program is seen as the </a:t>
            </a:r>
            <a:r>
              <a:rPr lang="en-GB" dirty="0">
                <a:solidFill>
                  <a:srgbClr val="FF0000"/>
                </a:solidFill>
              </a:rPr>
              <a:t>recommended solution</a:t>
            </a:r>
            <a:r>
              <a:rPr lang="en-GB" dirty="0"/>
              <a:t> to a business problem,</a:t>
            </a:r>
          </a:p>
          <a:p>
            <a:pPr lvl="1"/>
            <a:r>
              <a:rPr lang="en-GB" dirty="0"/>
              <a:t> what the history of the organization has been with regard to employee training and other management interventions.</a:t>
            </a:r>
          </a:p>
          <a:p>
            <a:pPr>
              <a:buNone/>
            </a:pPr>
            <a:endParaRPr lang="en-GB" b="1" dirty="0"/>
          </a:p>
          <a:p>
            <a:pPr>
              <a:buNone/>
            </a:pPr>
            <a:endParaRPr lang="en-GB"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 y="0"/>
            <a:ext cx="17830800" cy="10058400"/>
          </a:xfrm>
        </p:spPr>
        <p:txBody>
          <a:bodyPr/>
          <a:lstStyle/>
          <a:p>
            <a:r>
              <a:rPr lang="en-GB" b="1" dirty="0"/>
              <a:t>Person </a:t>
            </a:r>
            <a:r>
              <a:rPr lang="en-GB" b="1" dirty="0" smtClean="0"/>
              <a:t>Analysis (Individual Analysis)</a:t>
            </a:r>
            <a:r>
              <a:rPr lang="en-GB" dirty="0" smtClean="0"/>
              <a:t>. </a:t>
            </a:r>
            <a:endParaRPr lang="en-GB" dirty="0"/>
          </a:p>
          <a:p>
            <a:pPr lvl="1" algn="just"/>
            <a:r>
              <a:rPr lang="en-GB" dirty="0"/>
              <a:t>Analysis dealing with potential </a:t>
            </a:r>
            <a:r>
              <a:rPr lang="en-GB" dirty="0">
                <a:solidFill>
                  <a:srgbClr val="FF0000"/>
                </a:solidFill>
              </a:rPr>
              <a:t>participants and instructors</a:t>
            </a:r>
            <a:r>
              <a:rPr lang="en-GB" dirty="0"/>
              <a:t> involved in the process.</a:t>
            </a:r>
          </a:p>
          <a:p>
            <a:pPr lvl="1" algn="just"/>
            <a:r>
              <a:rPr lang="en-GB" dirty="0"/>
              <a:t> The important questions being answered by this analysis are </a:t>
            </a:r>
          </a:p>
          <a:p>
            <a:pPr lvl="2" algn="just"/>
            <a:r>
              <a:rPr lang="en-GB" sz="4900" dirty="0">
                <a:solidFill>
                  <a:srgbClr val="FF0000"/>
                </a:solidFill>
              </a:rPr>
              <a:t>Who will receive the training and their level of existing knowledge on the subject</a:t>
            </a:r>
            <a:r>
              <a:rPr lang="en-GB" sz="4900" dirty="0"/>
              <a:t>, </a:t>
            </a:r>
          </a:p>
          <a:p>
            <a:pPr lvl="2" algn="just"/>
            <a:r>
              <a:rPr lang="en-GB" sz="4900" dirty="0"/>
              <a:t>What is their learning style, and who will conduct the training. </a:t>
            </a:r>
          </a:p>
          <a:p>
            <a:pPr lvl="2" algn="just"/>
            <a:r>
              <a:rPr lang="en-GB" sz="4900" i="1" dirty="0"/>
              <a:t>Do the employees have required skills?</a:t>
            </a:r>
            <a:r>
              <a:rPr lang="en-GB" sz="4900" dirty="0"/>
              <a:t> Are there changes to policies, procedures, software, or equipment that require or necessitate training?</a:t>
            </a:r>
          </a:p>
          <a:p>
            <a:pPr algn="just">
              <a:buNone/>
            </a:pPr>
            <a:endParaRPr lang="en-GB"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 y="0"/>
            <a:ext cx="17830800" cy="10058400"/>
          </a:xfrm>
        </p:spPr>
        <p:txBody>
          <a:bodyPr/>
          <a:lstStyle/>
          <a:p>
            <a:r>
              <a:rPr lang="en-GB" b="1" dirty="0"/>
              <a:t>Work </a:t>
            </a:r>
            <a:r>
              <a:rPr lang="en-GB" b="1" dirty="0" smtClean="0"/>
              <a:t> </a:t>
            </a:r>
            <a:r>
              <a:rPr lang="en-GB" b="1" dirty="0"/>
              <a:t>/ </a:t>
            </a:r>
            <a:r>
              <a:rPr lang="en-GB" b="1" dirty="0" smtClean="0"/>
              <a:t>Task/Operational </a:t>
            </a:r>
            <a:r>
              <a:rPr lang="en-GB" b="1" dirty="0"/>
              <a:t>Analysis</a:t>
            </a:r>
            <a:r>
              <a:rPr lang="en-GB" dirty="0"/>
              <a:t>. </a:t>
            </a:r>
          </a:p>
          <a:p>
            <a:pPr lvl="1" algn="just"/>
            <a:r>
              <a:rPr lang="en-GB" sz="5800" dirty="0"/>
              <a:t>Analysis of the tasks being performed. </a:t>
            </a:r>
          </a:p>
          <a:p>
            <a:pPr lvl="1" algn="just"/>
            <a:r>
              <a:rPr lang="en-GB" sz="5800" dirty="0"/>
              <a:t>This is an </a:t>
            </a:r>
            <a:r>
              <a:rPr lang="en-GB" sz="5800" dirty="0">
                <a:solidFill>
                  <a:srgbClr val="FF0000"/>
                </a:solidFill>
              </a:rPr>
              <a:t>analysis of the job and the requirements for performing the work. </a:t>
            </a:r>
          </a:p>
          <a:p>
            <a:pPr lvl="1" algn="just"/>
            <a:r>
              <a:rPr lang="en-GB" sz="5800" dirty="0"/>
              <a:t>Also known as a task analysis or job analysis, this analysis seeks to specify the </a:t>
            </a:r>
            <a:r>
              <a:rPr lang="en-GB" sz="5800" dirty="0">
                <a:solidFill>
                  <a:srgbClr val="FF0000"/>
                </a:solidFill>
              </a:rPr>
              <a:t>main duties and skill level required. </a:t>
            </a:r>
          </a:p>
          <a:p>
            <a:pPr lvl="1" algn="just"/>
            <a:r>
              <a:rPr lang="en-GB" sz="5800" dirty="0"/>
              <a:t>This helps ensure that the training which is developed will include </a:t>
            </a:r>
            <a:r>
              <a:rPr lang="en-GB" sz="5800" dirty="0">
                <a:solidFill>
                  <a:srgbClr val="FF0000"/>
                </a:solidFill>
              </a:rPr>
              <a:t>relevant links to the content of the job.</a:t>
            </a:r>
          </a:p>
          <a:p>
            <a:pPr>
              <a:buNone/>
            </a:pPr>
            <a:endParaRPr lang="en-GB"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 y="0"/>
            <a:ext cx="17830800" cy="10058400"/>
          </a:xfrm>
        </p:spPr>
        <p:txBody>
          <a:bodyPr/>
          <a:lstStyle/>
          <a:p>
            <a:pPr algn="just"/>
            <a:r>
              <a:rPr lang="en-GB" b="1" dirty="0"/>
              <a:t>Performance Analysis</a:t>
            </a:r>
            <a:r>
              <a:rPr lang="en-GB" dirty="0"/>
              <a:t>. Are the employees performing up to the established standard? If performance </a:t>
            </a:r>
            <a:r>
              <a:rPr lang="en-GB" dirty="0">
                <a:solidFill>
                  <a:srgbClr val="FF0000"/>
                </a:solidFill>
              </a:rPr>
              <a:t>is below expectations</a:t>
            </a:r>
            <a:r>
              <a:rPr lang="en-GB" dirty="0"/>
              <a:t>, can training help to improve this performance? </a:t>
            </a:r>
            <a:r>
              <a:rPr lang="en-GB" dirty="0">
                <a:solidFill>
                  <a:srgbClr val="FF0000"/>
                </a:solidFill>
              </a:rPr>
              <a:t>Is there a </a:t>
            </a:r>
            <a:r>
              <a:rPr lang="en-GB" i="1" dirty="0">
                <a:solidFill>
                  <a:srgbClr val="FF0000"/>
                </a:solidFill>
              </a:rPr>
              <a:t>Performance Gap</a:t>
            </a:r>
            <a:r>
              <a:rPr lang="en-GB" dirty="0">
                <a:solidFill>
                  <a:srgbClr val="FF0000"/>
                </a:solidFill>
              </a:rPr>
              <a:t>?</a:t>
            </a:r>
          </a:p>
          <a:p>
            <a:pPr algn="just"/>
            <a:endParaRPr lang="en-GB" dirty="0"/>
          </a:p>
          <a:p>
            <a:r>
              <a:rPr lang="en-GB" b="1" dirty="0"/>
              <a:t>Training Suitability Analysis</a:t>
            </a:r>
            <a:r>
              <a:rPr lang="en-GB" dirty="0"/>
              <a:t>. Analysis of whether </a:t>
            </a:r>
            <a:r>
              <a:rPr lang="en-GB" dirty="0">
                <a:solidFill>
                  <a:srgbClr val="FF0000"/>
                </a:solidFill>
              </a:rPr>
              <a:t>training is the desired solution</a:t>
            </a:r>
            <a:r>
              <a:rPr lang="en-GB" dirty="0"/>
              <a:t>. Training is one of several solutions to employment problems. However, </a:t>
            </a:r>
            <a:r>
              <a:rPr lang="en-GB" dirty="0">
                <a:solidFill>
                  <a:srgbClr val="FF0000"/>
                </a:solidFill>
              </a:rPr>
              <a:t>it may not always be the best solution</a:t>
            </a:r>
            <a:r>
              <a:rPr lang="en-GB" dirty="0"/>
              <a:t>. It is important to determine if training will be effective in its usage.</a:t>
            </a:r>
          </a:p>
          <a:p>
            <a:endParaRPr lang="en-GB"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 y="0"/>
            <a:ext cx="17830800" cy="10058400"/>
          </a:xfrm>
        </p:spPr>
        <p:txBody>
          <a:bodyPr>
            <a:normAutofit/>
          </a:bodyPr>
          <a:lstStyle/>
          <a:p>
            <a:r>
              <a:rPr lang="en-GB" b="1" dirty="0"/>
              <a:t>Content Analysis</a:t>
            </a:r>
            <a:r>
              <a:rPr lang="en-GB" dirty="0"/>
              <a:t>.  (content of training, what we are going to give)</a:t>
            </a:r>
          </a:p>
          <a:p>
            <a:pPr lvl="1"/>
            <a:r>
              <a:rPr lang="en-GB" dirty="0"/>
              <a:t>Analysis of documents, laws, procedures used on the job. </a:t>
            </a:r>
          </a:p>
          <a:p>
            <a:pPr lvl="1"/>
            <a:r>
              <a:rPr lang="en-GB" dirty="0"/>
              <a:t>This analysis answers questions about what knowledge or information is used on this job. </a:t>
            </a:r>
          </a:p>
          <a:p>
            <a:pPr lvl="1"/>
            <a:r>
              <a:rPr lang="en-GB" dirty="0"/>
              <a:t>This information comes from manuals, documents, or regulations. </a:t>
            </a:r>
          </a:p>
          <a:p>
            <a:pPr lvl="1"/>
            <a:r>
              <a:rPr lang="en-GB" dirty="0">
                <a:solidFill>
                  <a:srgbClr val="FF0000"/>
                </a:solidFill>
              </a:rPr>
              <a:t>It is important that the content of the training does not conflict or contradict job requirements. </a:t>
            </a:r>
          </a:p>
          <a:p>
            <a:pPr lvl="1"/>
            <a:r>
              <a:rPr lang="en-GB" dirty="0">
                <a:solidFill>
                  <a:srgbClr val="FF0000"/>
                </a:solidFill>
              </a:rPr>
              <a:t>An experienced worker can assist (as a subject matter expert) in determining the appropriate content.</a:t>
            </a:r>
          </a:p>
          <a:p>
            <a:pPr>
              <a:buNone/>
            </a:pPr>
            <a:endParaRPr lang="en-GB"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 y="0"/>
            <a:ext cx="17830800" cy="10058400"/>
          </a:xfrm>
        </p:spPr>
        <p:txBody>
          <a:bodyPr>
            <a:normAutofit fontScale="85000" lnSpcReduction="10000"/>
          </a:bodyPr>
          <a:lstStyle/>
          <a:p>
            <a:pPr marL="0" indent="0">
              <a:buNone/>
            </a:pPr>
            <a:r>
              <a:rPr lang="en-US" sz="7800" b="1" dirty="0"/>
              <a:t>The training system model </a:t>
            </a:r>
            <a:r>
              <a:rPr lang="en-US" sz="7800" b="1" dirty="0" smtClean="0"/>
              <a:t>(Training </a:t>
            </a:r>
            <a:r>
              <a:rPr lang="en-US" sz="7800" b="1" dirty="0"/>
              <a:t>as a system)</a:t>
            </a:r>
          </a:p>
          <a:p>
            <a:r>
              <a:rPr lang="en-US" dirty="0"/>
              <a:t>Use the training system model, as a </a:t>
            </a:r>
            <a:r>
              <a:rPr lang="en-US" dirty="0">
                <a:solidFill>
                  <a:srgbClr val="FF0000"/>
                </a:solidFill>
              </a:rPr>
              <a:t>guideline for developing new training programs or revising existing training programs. </a:t>
            </a:r>
          </a:p>
          <a:p>
            <a:r>
              <a:rPr lang="en-US" dirty="0"/>
              <a:t>The </a:t>
            </a:r>
            <a:r>
              <a:rPr lang="en-US" dirty="0">
                <a:solidFill>
                  <a:srgbClr val="00B050"/>
                </a:solidFill>
              </a:rPr>
              <a:t>six-stage model</a:t>
            </a:r>
            <a:r>
              <a:rPr lang="en-US" dirty="0"/>
              <a:t>- </a:t>
            </a:r>
            <a:r>
              <a:rPr lang="en-US" dirty="0">
                <a:solidFill>
                  <a:srgbClr val="00B0F0"/>
                </a:solidFill>
              </a:rPr>
              <a:t>business justification, analysis, design, development, implementation, and evaluation- follows a systems approach to planning, preparing, conducting and evaluating training programs</a:t>
            </a:r>
            <a:r>
              <a:rPr lang="en-US" dirty="0"/>
              <a:t>. </a:t>
            </a:r>
          </a:p>
          <a:p>
            <a:r>
              <a:rPr lang="en-US" dirty="0"/>
              <a:t>Each stage involves specific techniques from the field of instructional technology. </a:t>
            </a:r>
          </a:p>
          <a:p>
            <a:r>
              <a:rPr lang="en-US" dirty="0"/>
              <a:t>For example, the information you obtain through a needs analysis becomes the starting point for obtaining job analysis data. </a:t>
            </a:r>
          </a:p>
          <a:p>
            <a:r>
              <a:rPr lang="en-US" dirty="0"/>
              <a:t>Then you used the information you obtain from the job analysis to determine the instructional objectives. </a:t>
            </a:r>
          </a:p>
          <a:p>
            <a:pPr marL="0" indent="0">
              <a:buNone/>
            </a:pPr>
            <a:endParaRPr lang="en-US" dirty="0"/>
          </a:p>
        </p:txBody>
      </p:sp>
    </p:spTree>
    <p:extLst>
      <p:ext uri="{BB962C8B-B14F-4D97-AF65-F5344CB8AC3E}">
        <p14:creationId xmlns="" xmlns:p14="http://schemas.microsoft.com/office/powerpoint/2010/main" val="11203105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457200"/>
            <a:ext cx="17297400" cy="7602081"/>
          </a:xfrm>
          <a:prstGeom prst="rect">
            <a:avLst/>
          </a:prstGeom>
        </p:spPr>
        <p:txBody>
          <a:bodyPr wrap="square">
            <a:spAutoFit/>
          </a:bodyPr>
          <a:lstStyle/>
          <a:p>
            <a:r>
              <a:rPr lang="en-US" sz="6600" b="1" dirty="0" smtClean="0"/>
              <a:t>Training as a tool for Developing Work </a:t>
            </a:r>
            <a:r>
              <a:rPr lang="en-US" sz="6600" b="1" dirty="0" smtClean="0"/>
              <a:t>Culture</a:t>
            </a:r>
          </a:p>
          <a:p>
            <a:r>
              <a:rPr lang="en-US" sz="4400" dirty="0" smtClean="0"/>
              <a:t>	</a:t>
            </a:r>
          </a:p>
          <a:p>
            <a:r>
              <a:rPr lang="en-US" sz="4400" dirty="0" smtClean="0"/>
              <a:t>	</a:t>
            </a:r>
            <a:r>
              <a:rPr lang="en-US" sz="5400" b="1" dirty="0" smtClean="0">
                <a:solidFill>
                  <a:srgbClr val="7030A0"/>
                </a:solidFill>
              </a:rPr>
              <a:t>Employee </a:t>
            </a:r>
            <a:r>
              <a:rPr lang="en-US" sz="5400" b="1" dirty="0" smtClean="0">
                <a:solidFill>
                  <a:srgbClr val="7030A0"/>
                </a:solidFill>
              </a:rPr>
              <a:t>development programs, when implemented well, can significantly enhance employee retention. These programs should be viewed as an investment, not a cost. They also help the employer by ensuring that its employees have the skills to be most effective and most productive on the </a:t>
            </a:r>
            <a:r>
              <a:rPr lang="en-US" sz="5400" b="1" dirty="0" smtClean="0">
                <a:solidFill>
                  <a:srgbClr val="7030A0"/>
                </a:solidFill>
              </a:rPr>
              <a:t>job. For </a:t>
            </a:r>
            <a:r>
              <a:rPr lang="en-US" sz="5400" b="1" dirty="0" smtClean="0">
                <a:solidFill>
                  <a:srgbClr val="7030A0"/>
                </a:solidFill>
              </a:rPr>
              <a:t>all these reasons, employers are increasing their focus on employee development. </a:t>
            </a:r>
            <a:endParaRPr lang="en-US" sz="4400" b="1" dirty="0" smtClean="0">
              <a:solidFill>
                <a:srgbClr val="7030A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7830800" cy="9571851"/>
          </a:xfrm>
          <a:prstGeom prst="rect">
            <a:avLst/>
          </a:prstGeom>
        </p:spPr>
        <p:txBody>
          <a:bodyPr wrap="square">
            <a:spAutoFit/>
          </a:bodyPr>
          <a:lstStyle/>
          <a:p>
            <a:r>
              <a:rPr lang="en-US" sz="4800" b="1" dirty="0" smtClean="0"/>
              <a:t>Some ways employers can incorporate employee development into the company culture:  </a:t>
            </a:r>
          </a:p>
          <a:p>
            <a:endParaRPr lang="en-US" sz="3600" dirty="0" smtClean="0"/>
          </a:p>
          <a:p>
            <a:pPr marL="742950" indent="-742950">
              <a:buAutoNum type="arabicPeriod"/>
            </a:pPr>
            <a:r>
              <a:rPr lang="en-US" sz="4400" dirty="0" smtClean="0">
                <a:solidFill>
                  <a:srgbClr val="7030A0"/>
                </a:solidFill>
              </a:rPr>
              <a:t>Establish </a:t>
            </a:r>
            <a:r>
              <a:rPr lang="en-US" sz="4400" dirty="0" smtClean="0">
                <a:solidFill>
                  <a:srgbClr val="7030A0"/>
                </a:solidFill>
              </a:rPr>
              <a:t>formal or informal mentoring </a:t>
            </a:r>
            <a:r>
              <a:rPr lang="en-US" sz="4400" dirty="0" smtClean="0">
                <a:solidFill>
                  <a:srgbClr val="7030A0"/>
                </a:solidFill>
              </a:rPr>
              <a:t>programs.</a:t>
            </a:r>
          </a:p>
          <a:p>
            <a:pPr marL="742950" indent="-742950">
              <a:buAutoNum type="arabicPeriod"/>
            </a:pPr>
            <a:r>
              <a:rPr lang="en-US" sz="4400" dirty="0" smtClean="0">
                <a:solidFill>
                  <a:srgbClr val="7030A0"/>
                </a:solidFill>
              </a:rPr>
              <a:t>Get </a:t>
            </a:r>
            <a:r>
              <a:rPr lang="en-US" sz="4400" dirty="0" smtClean="0">
                <a:solidFill>
                  <a:srgbClr val="7030A0"/>
                </a:solidFill>
              </a:rPr>
              <a:t>managers involved with coaching </a:t>
            </a:r>
            <a:r>
              <a:rPr lang="en-US" sz="4400" dirty="0" smtClean="0">
                <a:solidFill>
                  <a:srgbClr val="7030A0"/>
                </a:solidFill>
              </a:rPr>
              <a:t>employees.</a:t>
            </a:r>
          </a:p>
          <a:p>
            <a:pPr marL="742950" indent="-742950">
              <a:buAutoNum type="arabicPeriod"/>
            </a:pPr>
            <a:r>
              <a:rPr lang="en-US" sz="4400" dirty="0" smtClean="0">
                <a:solidFill>
                  <a:srgbClr val="7030A0"/>
                </a:solidFill>
              </a:rPr>
              <a:t>Allow </a:t>
            </a:r>
            <a:r>
              <a:rPr lang="en-US" sz="4400" dirty="0" smtClean="0">
                <a:solidFill>
                  <a:srgbClr val="7030A0"/>
                </a:solidFill>
              </a:rPr>
              <a:t>extra days off specifically for developmental purposes, such as seminars, webinars, or conferences</a:t>
            </a:r>
            <a:r>
              <a:rPr lang="en-US" sz="4400" dirty="0" smtClean="0">
                <a:solidFill>
                  <a:srgbClr val="7030A0"/>
                </a:solidFill>
              </a:rPr>
              <a:t>.</a:t>
            </a:r>
            <a:r>
              <a:rPr lang="en-US" sz="4400" dirty="0" smtClean="0">
                <a:solidFill>
                  <a:srgbClr val="7030A0"/>
                </a:solidFill>
              </a:rPr>
              <a:t> </a:t>
            </a:r>
            <a:endParaRPr lang="en-US" sz="4400" dirty="0" smtClean="0">
              <a:solidFill>
                <a:srgbClr val="7030A0"/>
              </a:solidFill>
            </a:endParaRPr>
          </a:p>
          <a:p>
            <a:pPr marL="742950" indent="-742950">
              <a:buAutoNum type="arabicPeriod"/>
            </a:pPr>
            <a:r>
              <a:rPr lang="en-US" sz="4400" dirty="0" smtClean="0">
                <a:solidFill>
                  <a:srgbClr val="7030A0"/>
                </a:solidFill>
              </a:rPr>
              <a:t>Provide </a:t>
            </a:r>
            <a:r>
              <a:rPr lang="en-US" sz="4400" dirty="0" smtClean="0">
                <a:solidFill>
                  <a:srgbClr val="7030A0"/>
                </a:solidFill>
              </a:rPr>
              <a:t>employees with memberships to industry-relevant </a:t>
            </a:r>
            <a:r>
              <a:rPr lang="en-US" sz="4400" dirty="0" smtClean="0">
                <a:solidFill>
                  <a:srgbClr val="7030A0"/>
                </a:solidFill>
              </a:rPr>
              <a:t>organizations.</a:t>
            </a:r>
          </a:p>
          <a:p>
            <a:pPr marL="742950" indent="-742950">
              <a:buAutoNum type="arabicPeriod"/>
            </a:pPr>
            <a:r>
              <a:rPr lang="en-US" sz="4400" dirty="0" smtClean="0">
                <a:solidFill>
                  <a:srgbClr val="7030A0"/>
                </a:solidFill>
              </a:rPr>
              <a:t>Give </a:t>
            </a:r>
            <a:r>
              <a:rPr lang="en-US" sz="4400" dirty="0" smtClean="0">
                <a:solidFill>
                  <a:srgbClr val="7030A0"/>
                </a:solidFill>
              </a:rPr>
              <a:t>tuition reimbursement for non-work sponsored training, courses, or degree </a:t>
            </a:r>
            <a:r>
              <a:rPr lang="en-US" sz="4400" dirty="0" smtClean="0">
                <a:solidFill>
                  <a:srgbClr val="7030A0"/>
                </a:solidFill>
              </a:rPr>
              <a:t>programs.</a:t>
            </a:r>
          </a:p>
          <a:p>
            <a:pPr marL="742950" indent="-742950">
              <a:buAutoNum type="arabicPeriod"/>
            </a:pPr>
            <a:r>
              <a:rPr lang="en-US" sz="4400" dirty="0" smtClean="0">
                <a:solidFill>
                  <a:srgbClr val="7030A0"/>
                </a:solidFill>
              </a:rPr>
              <a:t>Provide </a:t>
            </a:r>
            <a:r>
              <a:rPr lang="en-US" sz="4400" dirty="0" smtClean="0">
                <a:solidFill>
                  <a:srgbClr val="7030A0"/>
                </a:solidFill>
              </a:rPr>
              <a:t>opportunities for cross-training on the </a:t>
            </a:r>
            <a:r>
              <a:rPr lang="en-US" sz="4400" dirty="0" smtClean="0">
                <a:solidFill>
                  <a:srgbClr val="7030A0"/>
                </a:solidFill>
              </a:rPr>
              <a:t>job.</a:t>
            </a:r>
          </a:p>
          <a:p>
            <a:pPr marL="742950" indent="-742950">
              <a:buAutoNum type="arabicPeriod"/>
            </a:pPr>
            <a:r>
              <a:rPr lang="en-US" sz="4400" dirty="0" smtClean="0">
                <a:solidFill>
                  <a:srgbClr val="7030A0"/>
                </a:solidFill>
              </a:rPr>
              <a:t>Implement </a:t>
            </a:r>
            <a:r>
              <a:rPr lang="en-US" sz="4400" dirty="0" smtClean="0">
                <a:solidFill>
                  <a:srgbClr val="7030A0"/>
                </a:solidFill>
              </a:rPr>
              <a:t>a formal development program with milestones and development plans, complete with employee career paths and individual, customized </a:t>
            </a:r>
            <a:r>
              <a:rPr lang="en-US" sz="4400" dirty="0" smtClean="0">
                <a:solidFill>
                  <a:srgbClr val="7030A0"/>
                </a:solidFill>
              </a:rPr>
              <a:t>development</a:t>
            </a:r>
            <a:endParaRPr lang="en-US" sz="4400" dirty="0">
              <a:solidFill>
                <a:srgbClr val="7030A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7830800" cy="9602629"/>
          </a:xfrm>
          <a:prstGeom prst="rect">
            <a:avLst/>
          </a:prstGeom>
        </p:spPr>
        <p:txBody>
          <a:bodyPr wrap="square">
            <a:spAutoFit/>
          </a:bodyPr>
          <a:lstStyle/>
          <a:p>
            <a:r>
              <a:rPr lang="en-US" sz="6600" dirty="0" smtClean="0">
                <a:solidFill>
                  <a:srgbClr val="7030A0"/>
                </a:solidFill>
                <a:latin typeface="Algerian" pitchFamily="82" charset="0"/>
              </a:rPr>
              <a:t>Designing Training </a:t>
            </a:r>
            <a:r>
              <a:rPr lang="en-US" sz="6600" dirty="0" smtClean="0">
                <a:solidFill>
                  <a:srgbClr val="7030A0"/>
                </a:solidFill>
                <a:latin typeface="Algerian" pitchFamily="82" charset="0"/>
              </a:rPr>
              <a:t>Programs</a:t>
            </a:r>
          </a:p>
          <a:p>
            <a:pPr>
              <a:buFont typeface="Wingdings" pitchFamily="2" charset="2"/>
              <a:buChar char="ü"/>
            </a:pPr>
            <a:r>
              <a:rPr lang="en-US" sz="4800" dirty="0" smtClean="0"/>
              <a:t>	</a:t>
            </a:r>
            <a:r>
              <a:rPr lang="en-US" sz="4400" dirty="0" smtClean="0">
                <a:latin typeface="Arial Black" pitchFamily="34" charset="0"/>
              </a:rPr>
              <a:t>Training </a:t>
            </a:r>
            <a:r>
              <a:rPr lang="en-US" sz="4400" dirty="0" smtClean="0">
                <a:latin typeface="Arial Black" pitchFamily="34" charset="0"/>
              </a:rPr>
              <a:t>programs play a crucial role in enhancing employee’s capabilities, upgrading his existing knowledge and help him acquire new skills and learning. Effective training programs help employees to cope up with changes, think out of the box, survive the cut throat competition with a smile and contribute effectively to the success of </a:t>
            </a:r>
            <a:r>
              <a:rPr lang="en-US" sz="4400" dirty="0" smtClean="0">
                <a:latin typeface="Arial Black" pitchFamily="34" charset="0"/>
              </a:rPr>
              <a:t>organization.</a:t>
            </a:r>
            <a:endParaRPr lang="en-US" sz="4800" dirty="0" smtClean="0">
              <a:latin typeface="Arial Black" pitchFamily="34" charset="0"/>
            </a:endParaRPr>
          </a:p>
          <a:p>
            <a:endParaRPr lang="en-US" sz="4800" dirty="0" smtClean="0"/>
          </a:p>
          <a:p>
            <a:pPr>
              <a:buFont typeface="Wingdings" pitchFamily="2" charset="2"/>
              <a:buChar char="ü"/>
            </a:pPr>
            <a:r>
              <a:rPr lang="en-US" sz="4800" dirty="0" smtClean="0">
                <a:latin typeface="Arial Black" pitchFamily="34" charset="0"/>
              </a:rPr>
              <a:t>Training programs need to be designed, keeping in mind the needs and requirements of employees. Training modules ought to be precise, crisp and informative</a:t>
            </a:r>
            <a:r>
              <a:rPr lang="en-US" dirty="0" smtClean="0">
                <a:latin typeface="Arial Black" pitchFamily="34" charset="0"/>
              </a:rPr>
              <a:t>.</a:t>
            </a:r>
            <a:endParaRPr lang="en-US" dirty="0">
              <a:latin typeface="Arial Black"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 y="0"/>
            <a:ext cx="17830800" cy="10058400"/>
          </a:xfrm>
        </p:spPr>
        <p:txBody>
          <a:bodyPr>
            <a:normAutofit/>
          </a:bodyPr>
          <a:lstStyle/>
          <a:p>
            <a:pPr algn="just">
              <a:buNone/>
            </a:pPr>
            <a:r>
              <a:rPr lang="en-GB" b="1" dirty="0" smtClean="0">
                <a:solidFill>
                  <a:srgbClr val="FF0000"/>
                </a:solidFill>
              </a:rPr>
              <a:t>Methods of Employee Training </a:t>
            </a:r>
            <a:endParaRPr lang="en-GB" b="1" dirty="0" smtClean="0">
              <a:solidFill>
                <a:srgbClr val="FF0000"/>
              </a:solidFill>
            </a:endParaRPr>
          </a:p>
          <a:p>
            <a:pPr algn="just">
              <a:buNone/>
            </a:pPr>
            <a:r>
              <a:rPr lang="en-GB" b="1" dirty="0" smtClean="0">
                <a:solidFill>
                  <a:srgbClr val="FF0000"/>
                </a:solidFill>
              </a:rPr>
              <a:t>( </a:t>
            </a:r>
            <a:r>
              <a:rPr lang="en-GB" b="1" dirty="0" smtClean="0">
                <a:solidFill>
                  <a:srgbClr val="FF0000"/>
                </a:solidFill>
              </a:rPr>
              <a:t>on-the-job </a:t>
            </a:r>
            <a:r>
              <a:rPr lang="en-GB" b="1" dirty="0">
                <a:solidFill>
                  <a:srgbClr val="FF0000"/>
                </a:solidFill>
              </a:rPr>
              <a:t>vs. off-the-job </a:t>
            </a:r>
            <a:r>
              <a:rPr lang="en-GB" b="1" dirty="0" smtClean="0">
                <a:solidFill>
                  <a:srgbClr val="FF0000"/>
                </a:solidFill>
              </a:rPr>
              <a:t>training methods)</a:t>
            </a:r>
            <a:endParaRPr lang="en-GB" b="1" dirty="0">
              <a:solidFill>
                <a:srgbClr val="FF0000"/>
              </a:solidFill>
            </a:endParaRPr>
          </a:p>
          <a:p>
            <a:pPr marL="910604" indent="-910604" algn="just">
              <a:buNone/>
            </a:pPr>
            <a:r>
              <a:rPr lang="en-GB" dirty="0" smtClean="0"/>
              <a:t>On-the-job </a:t>
            </a:r>
            <a:r>
              <a:rPr lang="en-GB" dirty="0"/>
              <a:t>training methods (learning by doing)</a:t>
            </a:r>
          </a:p>
          <a:p>
            <a:pPr marL="910604" indent="-910604" algn="just"/>
            <a:r>
              <a:rPr lang="en-GB" dirty="0"/>
              <a:t>On-the-job </a:t>
            </a:r>
            <a:r>
              <a:rPr lang="en-GB" dirty="0" smtClean="0"/>
              <a:t>training method </a:t>
            </a:r>
            <a:r>
              <a:rPr lang="en-GB" dirty="0"/>
              <a:t>places the employees in an actual work situation and makes them appear to be immediately productive. </a:t>
            </a:r>
          </a:p>
          <a:p>
            <a:pPr marL="910604" indent="-910604" algn="just"/>
            <a:r>
              <a:rPr lang="en-GB" dirty="0"/>
              <a:t>It is learning by doing. </a:t>
            </a:r>
          </a:p>
          <a:p>
            <a:pPr marL="910604" indent="-910604" algn="just"/>
            <a:r>
              <a:rPr lang="en-GB" dirty="0"/>
              <a:t>Drawbacks:</a:t>
            </a:r>
          </a:p>
          <a:p>
            <a:pPr marL="1618850" lvl="1" indent="-910604" algn="just"/>
            <a:r>
              <a:rPr lang="en-GB" dirty="0"/>
              <a:t>Low productive while the employees develop their skills. </a:t>
            </a:r>
          </a:p>
          <a:p>
            <a:pPr marL="1618850" lvl="1" indent="-910604" algn="just"/>
            <a:r>
              <a:rPr lang="en-GB" dirty="0"/>
              <a:t>Errors made by the trainees while they learn.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0"/>
            <a:ext cx="17830800" cy="10058400"/>
          </a:xfrm>
        </p:spPr>
        <p:txBody>
          <a:bodyPr>
            <a:normAutofit fontScale="92500" lnSpcReduction="10000"/>
          </a:bodyPr>
          <a:lstStyle/>
          <a:p>
            <a:pPr>
              <a:buNone/>
            </a:pPr>
            <a:r>
              <a:rPr lang="en-GB" dirty="0" smtClean="0"/>
              <a:t> </a:t>
            </a:r>
            <a:r>
              <a:rPr lang="en-GB" sz="6500" b="1" dirty="0"/>
              <a:t>Training and Career Development </a:t>
            </a:r>
            <a:endParaRPr lang="en-GB" b="1" dirty="0"/>
          </a:p>
          <a:p>
            <a:pPr>
              <a:buNone/>
            </a:pPr>
            <a:r>
              <a:rPr lang="en-GB" dirty="0"/>
              <a:t>	</a:t>
            </a:r>
            <a:r>
              <a:rPr lang="en-GB" sz="4900" u="sng" dirty="0">
                <a:solidFill>
                  <a:srgbClr val="FF0000"/>
                </a:solidFill>
              </a:rPr>
              <a:t>Four important terms in use </a:t>
            </a:r>
            <a:endParaRPr lang="en-GB" u="sng" dirty="0">
              <a:solidFill>
                <a:srgbClr val="FF0000"/>
              </a:solidFill>
            </a:endParaRPr>
          </a:p>
          <a:p>
            <a:pPr>
              <a:buNone/>
            </a:pPr>
            <a:r>
              <a:rPr lang="en-GB" dirty="0"/>
              <a:t>				</a:t>
            </a:r>
            <a:r>
              <a:rPr lang="en-GB" b="1" dirty="0" smtClean="0"/>
              <a:t>     Learning </a:t>
            </a:r>
            <a:endParaRPr lang="en-GB" b="1" dirty="0"/>
          </a:p>
          <a:p>
            <a:pPr>
              <a:buNone/>
            </a:pPr>
            <a:endParaRPr lang="en-GB" dirty="0"/>
          </a:p>
          <a:p>
            <a:pPr>
              <a:buNone/>
            </a:pPr>
            <a:endParaRPr lang="en-GB" dirty="0"/>
          </a:p>
          <a:p>
            <a:pPr>
              <a:buNone/>
            </a:pPr>
            <a:endParaRPr lang="en-GB" dirty="0"/>
          </a:p>
          <a:p>
            <a:pPr>
              <a:buNone/>
            </a:pPr>
            <a:r>
              <a:rPr lang="en-GB" dirty="0" smtClean="0"/>
              <a:t>		</a:t>
            </a:r>
            <a:r>
              <a:rPr lang="en-GB" b="1" dirty="0" smtClean="0"/>
              <a:t>Development </a:t>
            </a:r>
            <a:r>
              <a:rPr lang="en-GB" dirty="0"/>
              <a:t>				</a:t>
            </a:r>
            <a:r>
              <a:rPr lang="en-GB" b="1" dirty="0" smtClean="0"/>
              <a:t>education </a:t>
            </a:r>
            <a:endParaRPr lang="en-GB" b="1" dirty="0"/>
          </a:p>
          <a:p>
            <a:pPr>
              <a:buNone/>
            </a:pPr>
            <a:endParaRPr lang="en-GB" dirty="0"/>
          </a:p>
          <a:p>
            <a:pPr>
              <a:buNone/>
            </a:pPr>
            <a:endParaRPr lang="en-GB" dirty="0"/>
          </a:p>
          <a:p>
            <a:pPr>
              <a:buNone/>
            </a:pPr>
            <a:endParaRPr lang="en-GB" dirty="0"/>
          </a:p>
          <a:p>
            <a:pPr>
              <a:buNone/>
            </a:pPr>
            <a:r>
              <a:rPr lang="en-GB" dirty="0"/>
              <a:t>					</a:t>
            </a:r>
            <a:r>
              <a:rPr lang="en-GB" b="1" dirty="0"/>
              <a:t>Training</a:t>
            </a:r>
            <a:r>
              <a:rPr lang="en-GB" dirty="0"/>
              <a:t> </a:t>
            </a:r>
          </a:p>
        </p:txBody>
      </p:sp>
      <p:cxnSp>
        <p:nvCxnSpPr>
          <p:cNvPr id="9" name="Straight Arrow Connector 8"/>
          <p:cNvCxnSpPr/>
          <p:nvPr/>
        </p:nvCxnSpPr>
        <p:spPr>
          <a:xfrm>
            <a:off x="8358184" y="2200256"/>
            <a:ext cx="3238059" cy="305754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a:off x="8999512" y="6623073"/>
            <a:ext cx="2895601" cy="245105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0800000">
            <a:off x="3094137" y="6324602"/>
            <a:ext cx="3293610" cy="289559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2677077" y="2587807"/>
            <a:ext cx="3143272" cy="236817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is On-the-Job Training? definition and meaning - Business Jargons"/>
          <p:cNvPicPr>
            <a:picLocks noChangeAspect="1" noChangeArrowheads="1"/>
          </p:cNvPicPr>
          <p:nvPr/>
        </p:nvPicPr>
        <p:blipFill>
          <a:blip r:embed="rId2"/>
          <a:srcRect/>
          <a:stretch>
            <a:fillRect/>
          </a:stretch>
        </p:blipFill>
        <p:spPr bwMode="auto">
          <a:xfrm>
            <a:off x="0" y="304800"/>
            <a:ext cx="17602200" cy="9753600"/>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 y="0"/>
            <a:ext cx="17830800" cy="10058400"/>
          </a:xfrm>
        </p:spPr>
        <p:txBody>
          <a:bodyPr>
            <a:normAutofit lnSpcReduction="10000"/>
          </a:bodyPr>
          <a:lstStyle/>
          <a:p>
            <a:pPr>
              <a:buNone/>
            </a:pPr>
            <a:r>
              <a:rPr lang="en-GB" b="1" dirty="0">
                <a:solidFill>
                  <a:schemeClr val="tx2"/>
                </a:solidFill>
              </a:rPr>
              <a:t>Methods of on-the-job training </a:t>
            </a:r>
          </a:p>
          <a:p>
            <a:pPr>
              <a:buNone/>
            </a:pPr>
            <a:r>
              <a:rPr lang="en-GB" dirty="0"/>
              <a:t>1. Apprenticeship: (A person who is learning a trade from a skilled employer, having agreed to work for a fixed at low wages). </a:t>
            </a:r>
          </a:p>
          <a:p>
            <a:r>
              <a:rPr lang="en-GB" dirty="0"/>
              <a:t>People seeking to enter skilled trades- to </a:t>
            </a:r>
            <a:r>
              <a:rPr lang="en-GB" dirty="0" smtClean="0"/>
              <a:t>become. </a:t>
            </a:r>
            <a:r>
              <a:rPr lang="en-GB" dirty="0"/>
              <a:t>F</a:t>
            </a:r>
            <a:r>
              <a:rPr lang="en-GB" dirty="0" smtClean="0"/>
              <a:t>or </a:t>
            </a:r>
            <a:r>
              <a:rPr lang="en-GB" dirty="0"/>
              <a:t>example, </a:t>
            </a:r>
            <a:r>
              <a:rPr lang="en-GB" dirty="0">
                <a:solidFill>
                  <a:srgbClr val="FF0000"/>
                </a:solidFill>
              </a:rPr>
              <a:t>plumbers, electricians, or ironworkers- are often required to undergo apprenticeship training.</a:t>
            </a:r>
            <a:r>
              <a:rPr lang="en-GB" dirty="0"/>
              <a:t> </a:t>
            </a:r>
          </a:p>
          <a:p>
            <a:r>
              <a:rPr lang="en-GB" dirty="0"/>
              <a:t>Typically, this apprenticeship period is from </a:t>
            </a:r>
            <a:r>
              <a:rPr lang="en-GB" dirty="0">
                <a:solidFill>
                  <a:srgbClr val="FF0000"/>
                </a:solidFill>
              </a:rPr>
              <a:t>two to five years. </a:t>
            </a:r>
          </a:p>
          <a:p>
            <a:r>
              <a:rPr lang="en-GB" dirty="0"/>
              <a:t>During the apprenticeship period, the trainee is </a:t>
            </a:r>
            <a:r>
              <a:rPr lang="en-GB" dirty="0">
                <a:solidFill>
                  <a:srgbClr val="FF0000"/>
                </a:solidFill>
              </a:rPr>
              <a:t>paid less </a:t>
            </a:r>
            <a:r>
              <a:rPr lang="en-GB" dirty="0"/>
              <a:t>than a fully qualified worker.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 y="0"/>
            <a:ext cx="17830800" cy="10058400"/>
          </a:xfrm>
        </p:spPr>
        <p:txBody>
          <a:bodyPr>
            <a:normAutofit fontScale="92500" lnSpcReduction="20000"/>
          </a:bodyPr>
          <a:lstStyle/>
          <a:p>
            <a:pPr>
              <a:buNone/>
            </a:pPr>
            <a:r>
              <a:rPr lang="en-GB" dirty="0">
                <a:solidFill>
                  <a:schemeClr val="tx2"/>
                </a:solidFill>
              </a:rPr>
              <a:t>The merits of this method are </a:t>
            </a:r>
          </a:p>
          <a:p>
            <a:r>
              <a:rPr lang="en-GB" dirty="0"/>
              <a:t>Skilled work force is maintained </a:t>
            </a:r>
          </a:p>
          <a:p>
            <a:r>
              <a:rPr lang="en-GB" dirty="0"/>
              <a:t>The workman-ship is good </a:t>
            </a:r>
          </a:p>
          <a:p>
            <a:r>
              <a:rPr lang="en-GB" dirty="0"/>
              <a:t>The hiring cost is lower </a:t>
            </a:r>
          </a:p>
          <a:p>
            <a:r>
              <a:rPr lang="en-GB" dirty="0"/>
              <a:t>The loyalty of employee is increased and opportunities for growth are frequent.</a:t>
            </a:r>
          </a:p>
          <a:p>
            <a:pPr>
              <a:buNone/>
            </a:pPr>
            <a:endParaRPr lang="en-GB" dirty="0"/>
          </a:p>
          <a:p>
            <a:pPr>
              <a:buNone/>
            </a:pPr>
            <a:r>
              <a:rPr lang="en-GB" dirty="0"/>
              <a:t>2.</a:t>
            </a:r>
            <a:r>
              <a:rPr lang="en-GB" b="1" dirty="0">
                <a:solidFill>
                  <a:srgbClr val="002060"/>
                </a:solidFill>
              </a:rPr>
              <a:t> Job instruction training (JIT) </a:t>
            </a:r>
          </a:p>
          <a:p>
            <a:r>
              <a:rPr lang="en-GB" dirty="0"/>
              <a:t>This method is very popular for preparing </a:t>
            </a:r>
            <a:r>
              <a:rPr lang="en-GB" dirty="0">
                <a:solidFill>
                  <a:srgbClr val="FF0000"/>
                </a:solidFill>
              </a:rPr>
              <a:t>supervisors to train operatives</a:t>
            </a:r>
            <a:r>
              <a:rPr lang="en-GB" dirty="0"/>
              <a:t>. </a:t>
            </a:r>
          </a:p>
          <a:p>
            <a:r>
              <a:rPr lang="en-GB" dirty="0"/>
              <a:t>JIT requires skilled trainers, extensive job analysis, training schedules and prior assessment of the trainees’ job knowledge.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 y="0"/>
            <a:ext cx="17830800" cy="10058400"/>
          </a:xfrm>
        </p:spPr>
        <p:txBody>
          <a:bodyPr>
            <a:normAutofit lnSpcReduction="10000"/>
          </a:bodyPr>
          <a:lstStyle/>
          <a:p>
            <a:r>
              <a:rPr lang="en-GB" sz="6600" b="1" dirty="0">
                <a:solidFill>
                  <a:srgbClr val="002060"/>
                </a:solidFill>
              </a:rPr>
              <a:t>JIT consists of four basic steps:</a:t>
            </a:r>
          </a:p>
          <a:p>
            <a:pPr marL="1011783" indent="-1011783">
              <a:buFont typeface="+mj-lt"/>
              <a:buAutoNum type="romanUcPeriod"/>
            </a:pPr>
            <a:r>
              <a:rPr lang="en-GB" dirty="0"/>
              <a:t>Preparing the trainees by telling them about the job and overcoming their uncertainties; </a:t>
            </a:r>
          </a:p>
          <a:p>
            <a:pPr marL="1011783" indent="-1011783">
              <a:buFont typeface="+mj-lt"/>
              <a:buAutoNum type="romanUcPeriod"/>
            </a:pPr>
            <a:r>
              <a:rPr lang="en-GB" dirty="0"/>
              <a:t>Presenting the instruction, giving essential information in a clear manner</a:t>
            </a:r>
          </a:p>
          <a:p>
            <a:pPr marL="1011783" indent="-1011783">
              <a:buFont typeface="+mj-lt"/>
              <a:buAutoNum type="romanUcPeriod"/>
            </a:pPr>
            <a:r>
              <a:rPr lang="en-GB" dirty="0"/>
              <a:t>Having the trainees try out the job to demonstrate their understanding and </a:t>
            </a:r>
          </a:p>
          <a:p>
            <a:pPr marL="1011783" indent="-1011783">
              <a:buFont typeface="+mj-lt"/>
              <a:buAutoNum type="romanUcPeriod"/>
            </a:pPr>
            <a:r>
              <a:rPr lang="en-GB" dirty="0"/>
              <a:t>Placing the workers into the job, on their own, with a designated resource person to call upon should they need assistance. </a:t>
            </a:r>
          </a:p>
          <a:p>
            <a:pPr marL="1011783" indent="-1011783">
              <a:buNone/>
            </a:pPr>
            <a:r>
              <a:rPr lang="en-GB" dirty="0"/>
              <a:t>3. Internship: define yourself.</a:t>
            </a:r>
          </a:p>
          <a:p>
            <a:pPr marL="1011783" indent="-1011783">
              <a:buNone/>
            </a:pPr>
            <a:endParaRPr lang="en-GB"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090" name="Picture 2" descr="What is Off-the-Job Training? definition and meaning - Business Jargons"/>
          <p:cNvPicPr>
            <a:picLocks noChangeAspect="1" noChangeArrowheads="1"/>
          </p:cNvPicPr>
          <p:nvPr/>
        </p:nvPicPr>
        <p:blipFill>
          <a:blip r:embed="rId2"/>
          <a:srcRect/>
          <a:stretch>
            <a:fillRect/>
          </a:stretch>
        </p:blipFill>
        <p:spPr bwMode="auto">
          <a:xfrm>
            <a:off x="0" y="1066800"/>
            <a:ext cx="17830800" cy="8991600"/>
          </a:xfrm>
          <a:prstGeom prst="rect">
            <a:avLst/>
          </a:prstGeom>
          <a:noFill/>
        </p:spPr>
      </p:pic>
      <p:sp>
        <p:nvSpPr>
          <p:cNvPr id="3" name="Rectangle 2"/>
          <p:cNvSpPr/>
          <p:nvPr/>
        </p:nvSpPr>
        <p:spPr>
          <a:xfrm>
            <a:off x="3276600" y="1"/>
            <a:ext cx="11125200" cy="769441"/>
          </a:xfrm>
          <a:prstGeom prst="rect">
            <a:avLst/>
          </a:prstGeom>
        </p:spPr>
        <p:txBody>
          <a:bodyPr wrap="square">
            <a:spAutoFit/>
          </a:bodyPr>
          <a:lstStyle/>
          <a:p>
            <a:pPr>
              <a:buNone/>
            </a:pPr>
            <a:r>
              <a:rPr lang="en-GB" sz="4400" b="1" dirty="0" smtClean="0">
                <a:solidFill>
                  <a:srgbClr val="002060"/>
                </a:solidFill>
              </a:rPr>
              <a:t>		Off-the </a:t>
            </a:r>
            <a:r>
              <a:rPr lang="en-GB" sz="4400" b="1" dirty="0" smtClean="0">
                <a:solidFill>
                  <a:srgbClr val="002060"/>
                </a:solidFill>
              </a:rPr>
              <a:t>job training methods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 y="0"/>
            <a:ext cx="17830800" cy="10058400"/>
          </a:xfrm>
        </p:spPr>
        <p:txBody>
          <a:bodyPr>
            <a:normAutofit/>
          </a:bodyPr>
          <a:lstStyle/>
          <a:p>
            <a:pPr>
              <a:buNone/>
            </a:pPr>
            <a:r>
              <a:rPr lang="en-GB" b="1" dirty="0">
                <a:solidFill>
                  <a:srgbClr val="002060"/>
                </a:solidFill>
              </a:rPr>
              <a:t>Off-the job training </a:t>
            </a:r>
            <a:r>
              <a:rPr lang="en-GB" b="1" dirty="0" smtClean="0">
                <a:solidFill>
                  <a:srgbClr val="002060"/>
                </a:solidFill>
              </a:rPr>
              <a:t>methods</a:t>
            </a:r>
          </a:p>
          <a:p>
            <a:pPr marL="910604" indent="-910604">
              <a:buNone/>
            </a:pPr>
            <a:r>
              <a:rPr lang="en-GB" dirty="0" smtClean="0"/>
              <a:t>1</a:t>
            </a:r>
            <a:r>
              <a:rPr lang="en-GB" dirty="0"/>
              <a:t>. </a:t>
            </a:r>
            <a:r>
              <a:rPr lang="en-GB" b="1" dirty="0"/>
              <a:t>Lecture </a:t>
            </a:r>
          </a:p>
          <a:p>
            <a:pPr marL="910604" indent="-910604">
              <a:buNone/>
            </a:pPr>
            <a:r>
              <a:rPr lang="en-GB" dirty="0"/>
              <a:t>	What Is a Lecture? </a:t>
            </a:r>
          </a:p>
          <a:p>
            <a:pPr marL="910604" indent="-910604"/>
            <a:r>
              <a:rPr lang="en-GB" dirty="0"/>
              <a:t>When one person conveys information to a group of learners by talking to them, with or without the use of visual aids. There is no participation by the learners and consequently there is little or no feedback to the presenter.</a:t>
            </a:r>
          </a:p>
          <a:p>
            <a:pPr marL="910604" indent="-910604">
              <a:buNone/>
            </a:pPr>
            <a:endParaRPr lang="en-GB"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 y="0"/>
            <a:ext cx="17830800" cy="10058400"/>
          </a:xfrm>
        </p:spPr>
        <p:txBody>
          <a:bodyPr/>
          <a:lstStyle/>
          <a:p>
            <a:pPr>
              <a:buNone/>
            </a:pPr>
            <a:r>
              <a:rPr lang="en-GB" i="1" dirty="0">
                <a:solidFill>
                  <a:srgbClr val="002060"/>
                </a:solidFill>
              </a:rPr>
              <a:t>When to Use a Lecture</a:t>
            </a:r>
          </a:p>
          <a:p>
            <a:r>
              <a:rPr lang="en-GB" dirty="0"/>
              <a:t>  In large groups where discussion involving the learners is not practical.  </a:t>
            </a:r>
          </a:p>
          <a:p>
            <a:r>
              <a:rPr lang="en-GB" dirty="0"/>
              <a:t>When topics are new to the learners, and they have no relevant personal experiences.  </a:t>
            </a:r>
          </a:p>
          <a:p>
            <a:r>
              <a:rPr lang="en-GB" dirty="0"/>
              <a:t>When the speaker is a recognized expert in the field, and people are coming to hear what he or she has to say.</a:t>
            </a:r>
          </a:p>
          <a:p>
            <a:pPr>
              <a:buNone/>
            </a:pPr>
            <a:endParaRPr lang="en-GB"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 y="0"/>
            <a:ext cx="17830800" cy="10058400"/>
          </a:xfrm>
        </p:spPr>
        <p:txBody>
          <a:bodyPr>
            <a:normAutofit fontScale="92500" lnSpcReduction="20000"/>
          </a:bodyPr>
          <a:lstStyle/>
          <a:p>
            <a:pPr>
              <a:buNone/>
            </a:pPr>
            <a:r>
              <a:rPr lang="en-GB" b="1" dirty="0"/>
              <a:t>Advantages of a Lecture </a:t>
            </a:r>
          </a:p>
          <a:p>
            <a:r>
              <a:rPr lang="en-GB" dirty="0"/>
              <a:t> The same information may be shared in a time-efficient manner with a large number of people. </a:t>
            </a:r>
          </a:p>
          <a:p>
            <a:r>
              <a:rPr lang="en-GB" dirty="0"/>
              <a:t> The information is not altered or sidetracked by comments from those in attendance. </a:t>
            </a:r>
          </a:p>
          <a:p>
            <a:r>
              <a:rPr lang="en-GB" dirty="0"/>
              <a:t> Expert information is shared.</a:t>
            </a:r>
          </a:p>
          <a:p>
            <a:pPr>
              <a:buNone/>
            </a:pPr>
            <a:r>
              <a:rPr lang="en-GB" b="1" dirty="0"/>
              <a:t>Drawbacks of a Lecture </a:t>
            </a:r>
          </a:p>
          <a:p>
            <a:r>
              <a:rPr lang="en-GB" dirty="0"/>
              <a:t>To be sure learning occurs, question or discussion periods should be used to follow up. </a:t>
            </a:r>
          </a:p>
          <a:p>
            <a:r>
              <a:rPr lang="en-GB" dirty="0"/>
              <a:t> Visuals are necessary to make this training method workable. </a:t>
            </a:r>
          </a:p>
          <a:p>
            <a:r>
              <a:rPr lang="en-GB" dirty="0"/>
              <a:t>Success is contingent on the presenter’s knowledge and skills.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 y="0"/>
            <a:ext cx="17830800" cy="10058400"/>
          </a:xfrm>
        </p:spPr>
        <p:txBody>
          <a:bodyPr>
            <a:normAutofit fontScale="92500" lnSpcReduction="20000"/>
          </a:bodyPr>
          <a:lstStyle/>
          <a:p>
            <a:pPr>
              <a:buNone/>
            </a:pPr>
            <a:r>
              <a:rPr lang="en-GB" b="1" dirty="0">
                <a:solidFill>
                  <a:srgbClr val="002060"/>
                </a:solidFill>
              </a:rPr>
              <a:t>2.  Talk </a:t>
            </a:r>
          </a:p>
          <a:p>
            <a:pPr>
              <a:buNone/>
            </a:pPr>
            <a:r>
              <a:rPr lang="en-GB" dirty="0"/>
              <a:t>	What Is a Talk? </a:t>
            </a:r>
          </a:p>
          <a:p>
            <a:r>
              <a:rPr lang="en-GB" dirty="0"/>
              <a:t>A talk is similar to a lecture, except learners are more involved. Some feedback is obtained through questions, answers, or brief discussions.</a:t>
            </a:r>
          </a:p>
          <a:p>
            <a:pPr>
              <a:buNone/>
            </a:pPr>
            <a:r>
              <a:rPr lang="en-GB" b="1" dirty="0"/>
              <a:t>When to Use a Talk </a:t>
            </a:r>
          </a:p>
          <a:p>
            <a:r>
              <a:rPr lang="en-GB" dirty="0"/>
              <a:t> When the information </a:t>
            </a:r>
            <a:r>
              <a:rPr lang="en-GB" dirty="0">
                <a:solidFill>
                  <a:srgbClr val="FF0000"/>
                </a:solidFill>
              </a:rPr>
              <a:t>is less technical </a:t>
            </a:r>
            <a:r>
              <a:rPr lang="en-GB" dirty="0"/>
              <a:t>or familiar to the learners. </a:t>
            </a:r>
          </a:p>
          <a:p>
            <a:r>
              <a:rPr lang="en-GB" dirty="0"/>
              <a:t>The material is </a:t>
            </a:r>
            <a:r>
              <a:rPr lang="en-GB" dirty="0">
                <a:solidFill>
                  <a:srgbClr val="FF0000"/>
                </a:solidFill>
              </a:rPr>
              <a:t>still relatively new to them, </a:t>
            </a:r>
            <a:r>
              <a:rPr lang="en-GB" dirty="0"/>
              <a:t>but they may have some experiences relevant to the topic.</a:t>
            </a:r>
          </a:p>
          <a:p>
            <a:r>
              <a:rPr lang="en-GB" dirty="0"/>
              <a:t>When </a:t>
            </a:r>
            <a:r>
              <a:rPr lang="en-GB" dirty="0">
                <a:solidFill>
                  <a:srgbClr val="FF0000"/>
                </a:solidFill>
              </a:rPr>
              <a:t>time is available </a:t>
            </a:r>
            <a:r>
              <a:rPr lang="en-GB" dirty="0"/>
              <a:t>to allow discussion or questions from the learners.  For most purposes in Scouting	(search) (rather than a lecture).</a:t>
            </a:r>
          </a:p>
          <a:p>
            <a:pPr>
              <a:buNone/>
            </a:pPr>
            <a:endParaRPr lang="en-GB"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 y="0"/>
            <a:ext cx="17830800" cy="10058400"/>
          </a:xfrm>
        </p:spPr>
        <p:txBody>
          <a:bodyPr>
            <a:normAutofit fontScale="85000" lnSpcReduction="20000"/>
          </a:bodyPr>
          <a:lstStyle/>
          <a:p>
            <a:pPr>
              <a:buNone/>
            </a:pPr>
            <a:r>
              <a:rPr lang="en-GB" b="1" dirty="0"/>
              <a:t>Advantages of a Talk </a:t>
            </a:r>
          </a:p>
          <a:p>
            <a:r>
              <a:rPr lang="en-GB" dirty="0"/>
              <a:t> A talk is less formal and more comfortable for everyone. </a:t>
            </a:r>
          </a:p>
          <a:p>
            <a:r>
              <a:rPr lang="en-GB" dirty="0"/>
              <a:t>A talk usually involves a smaller amount of material than a lecture. </a:t>
            </a:r>
          </a:p>
          <a:p>
            <a:r>
              <a:rPr lang="en-GB" dirty="0"/>
              <a:t> A talk allows learners to ask relevant questions and be more involved in the learning process.</a:t>
            </a:r>
          </a:p>
          <a:p>
            <a:pPr>
              <a:buNone/>
            </a:pPr>
            <a:r>
              <a:rPr lang="en-GB" b="1" dirty="0"/>
              <a:t>Drawbacks of a Talk </a:t>
            </a:r>
          </a:p>
          <a:p>
            <a:r>
              <a:rPr lang="en-GB" dirty="0"/>
              <a:t>The leader must be well-versed in the subject matter, and willing and able to answer questions.</a:t>
            </a:r>
          </a:p>
          <a:p>
            <a:r>
              <a:rPr lang="en-GB" dirty="0"/>
              <a:t>A talk cannot be a recorded presentation. </a:t>
            </a:r>
          </a:p>
          <a:p>
            <a:r>
              <a:rPr lang="en-GB" dirty="0"/>
              <a:t> Learners may interrupt the presentation of material with a question which is not relevant.</a:t>
            </a:r>
          </a:p>
          <a:p>
            <a:r>
              <a:rPr lang="en-GB" dirty="0"/>
              <a:t> The presenter must know how to deal with interruptions effectively to keep the presentation on track.</a:t>
            </a:r>
          </a:p>
          <a:p>
            <a:pPr>
              <a:buNone/>
            </a:pPr>
            <a:endParaRPr lang="en-GB"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 y="0"/>
            <a:ext cx="17830800" cy="10058400"/>
          </a:xfrm>
        </p:spPr>
        <p:txBody>
          <a:bodyPr>
            <a:normAutofit fontScale="85000" lnSpcReduction="20000"/>
          </a:bodyPr>
          <a:lstStyle/>
          <a:p>
            <a:pPr>
              <a:buNone/>
            </a:pPr>
            <a:r>
              <a:rPr lang="en-GB" b="1" dirty="0"/>
              <a:t>What is </a:t>
            </a:r>
            <a:r>
              <a:rPr lang="en-GB" b="1" dirty="0" smtClean="0"/>
              <a:t>training ? </a:t>
            </a:r>
            <a:endParaRPr lang="en-GB" b="1" dirty="0"/>
          </a:p>
          <a:p>
            <a:pPr>
              <a:buNone/>
            </a:pPr>
            <a:r>
              <a:rPr lang="en-GB" dirty="0" smtClean="0"/>
              <a:t>“Training </a:t>
            </a:r>
            <a:r>
              <a:rPr lang="en-GB" dirty="0"/>
              <a:t>consists of </a:t>
            </a:r>
            <a:r>
              <a:rPr lang="en-GB" dirty="0">
                <a:solidFill>
                  <a:srgbClr val="002060"/>
                </a:solidFill>
              </a:rPr>
              <a:t>planned programs designed to improve performance </a:t>
            </a:r>
            <a:r>
              <a:rPr lang="en-GB" dirty="0"/>
              <a:t>at the individual, group and/or organisational levels”       </a:t>
            </a:r>
            <a:r>
              <a:rPr lang="en-GB" sz="7000" b="1" i="1" dirty="0"/>
              <a:t>W.F. </a:t>
            </a:r>
            <a:r>
              <a:rPr lang="en-GB" sz="7000" b="1" i="1" dirty="0" err="1"/>
              <a:t>Cascio</a:t>
            </a:r>
            <a:r>
              <a:rPr lang="en-GB" sz="7000" b="1" i="1" dirty="0"/>
              <a:t> </a:t>
            </a:r>
            <a:endParaRPr lang="en-GB" b="1" i="1" dirty="0"/>
          </a:p>
          <a:p>
            <a:pPr>
              <a:buNone/>
            </a:pPr>
            <a:endParaRPr lang="en-GB" dirty="0"/>
          </a:p>
          <a:p>
            <a:pPr>
              <a:buNone/>
            </a:pPr>
            <a:r>
              <a:rPr lang="en-GB" dirty="0"/>
              <a:t>“Training is </a:t>
            </a:r>
            <a:r>
              <a:rPr lang="en-GB" dirty="0">
                <a:solidFill>
                  <a:srgbClr val="002060"/>
                </a:solidFill>
              </a:rPr>
              <a:t>a learning experience </a:t>
            </a:r>
            <a:r>
              <a:rPr lang="en-GB" dirty="0"/>
              <a:t>in that it seeks a </a:t>
            </a:r>
            <a:r>
              <a:rPr lang="en-GB" dirty="0">
                <a:solidFill>
                  <a:srgbClr val="002060"/>
                </a:solidFill>
              </a:rPr>
              <a:t>relatively permanent change </a:t>
            </a:r>
            <a:r>
              <a:rPr lang="en-GB" dirty="0"/>
              <a:t>in an individual that will improve his or her </a:t>
            </a:r>
            <a:r>
              <a:rPr lang="en-GB" dirty="0">
                <a:solidFill>
                  <a:srgbClr val="002060"/>
                </a:solidFill>
              </a:rPr>
              <a:t>ability to perform </a:t>
            </a:r>
            <a:r>
              <a:rPr lang="en-GB" dirty="0"/>
              <a:t>on the job.” 			</a:t>
            </a:r>
            <a:r>
              <a:rPr lang="en-GB" sz="7000" b="1" i="1" dirty="0" err="1"/>
              <a:t>Decenzo</a:t>
            </a:r>
            <a:r>
              <a:rPr lang="en-GB" sz="7000" b="1" i="1" dirty="0"/>
              <a:t> &amp; Robbins </a:t>
            </a:r>
            <a:endParaRPr lang="en-GB" b="1" i="1" dirty="0"/>
          </a:p>
          <a:p>
            <a:pPr>
              <a:buNone/>
            </a:pPr>
            <a:endParaRPr lang="en-GB" dirty="0"/>
          </a:p>
          <a:p>
            <a:pPr>
              <a:buNone/>
            </a:pPr>
            <a:r>
              <a:rPr lang="en-GB" dirty="0"/>
              <a:t>“Training is the organized procedure by which </a:t>
            </a:r>
            <a:r>
              <a:rPr lang="en-GB" dirty="0">
                <a:solidFill>
                  <a:srgbClr val="002060"/>
                </a:solidFill>
              </a:rPr>
              <a:t>people learn knowledge and/or skills for a definite purpose”</a:t>
            </a:r>
            <a:r>
              <a:rPr lang="en-GB" dirty="0"/>
              <a:t>		</a:t>
            </a:r>
            <a:r>
              <a:rPr lang="en-GB" sz="7000" b="1" i="1" dirty="0"/>
              <a:t>Dale S. Beach </a:t>
            </a:r>
            <a:endParaRPr lang="en-GB" b="1" i="1"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 y="0"/>
            <a:ext cx="17830800" cy="10058400"/>
          </a:xfrm>
        </p:spPr>
        <p:txBody>
          <a:bodyPr>
            <a:normAutofit fontScale="92500" lnSpcReduction="20000"/>
          </a:bodyPr>
          <a:lstStyle/>
          <a:p>
            <a:pPr>
              <a:buNone/>
            </a:pPr>
            <a:r>
              <a:rPr lang="en-GB" b="1" dirty="0">
                <a:solidFill>
                  <a:srgbClr val="002060"/>
                </a:solidFill>
              </a:rPr>
              <a:t>3. Demonstration </a:t>
            </a:r>
          </a:p>
          <a:p>
            <a:pPr>
              <a:buNone/>
            </a:pPr>
            <a:r>
              <a:rPr lang="en-GB" dirty="0"/>
              <a:t>What Is a Demonstration? </a:t>
            </a:r>
          </a:p>
          <a:p>
            <a:r>
              <a:rPr lang="en-GB" dirty="0"/>
              <a:t>When a person or team actually performs a task, showing and explaining to learners how to do it. A good follow-up for a demonstration is to allow learners to try to do the task themselves, with staff supervision.</a:t>
            </a:r>
          </a:p>
          <a:p>
            <a:pPr>
              <a:buNone/>
            </a:pPr>
            <a:r>
              <a:rPr lang="en-GB" b="1" dirty="0"/>
              <a:t>When to Use a Demonstration </a:t>
            </a:r>
          </a:p>
          <a:p>
            <a:r>
              <a:rPr lang="en-GB" dirty="0"/>
              <a:t> When teaching a skill. </a:t>
            </a:r>
          </a:p>
          <a:p>
            <a:r>
              <a:rPr lang="en-GB" dirty="0"/>
              <a:t>When plenty of time is available, or when the skill being taught does not take much time for learners to master and practice. </a:t>
            </a:r>
          </a:p>
          <a:p>
            <a:r>
              <a:rPr lang="en-GB" dirty="0"/>
              <a:t> When the group is small, or when instructors are available to work with small groups.</a:t>
            </a:r>
          </a:p>
          <a:p>
            <a:pPr>
              <a:buNone/>
            </a:pPr>
            <a:endParaRPr lang="en-GB"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 y="0"/>
            <a:ext cx="17830800" cy="10058400"/>
          </a:xfrm>
        </p:spPr>
        <p:txBody>
          <a:bodyPr>
            <a:normAutofit lnSpcReduction="10000"/>
          </a:bodyPr>
          <a:lstStyle/>
          <a:p>
            <a:pPr>
              <a:buNone/>
            </a:pPr>
            <a:r>
              <a:rPr lang="en-GB" b="1" dirty="0"/>
              <a:t>Advantages of a Demonstration </a:t>
            </a:r>
          </a:p>
          <a:p>
            <a:r>
              <a:rPr lang="en-GB" dirty="0"/>
              <a:t>It may provide hands-on experience (hear, see, and do). </a:t>
            </a:r>
          </a:p>
          <a:p>
            <a:r>
              <a:rPr lang="en-GB" dirty="0"/>
              <a:t> Participants get plenty of attention from the instructor. </a:t>
            </a:r>
          </a:p>
          <a:p>
            <a:r>
              <a:rPr lang="en-GB" dirty="0"/>
              <a:t> Each learner can go at his own pace (speed) to achieve mastery.</a:t>
            </a:r>
          </a:p>
          <a:p>
            <a:pPr>
              <a:buNone/>
            </a:pPr>
            <a:r>
              <a:rPr lang="en-GB" b="1" dirty="0"/>
              <a:t>Drawbacks of a Demonstration </a:t>
            </a:r>
          </a:p>
          <a:p>
            <a:r>
              <a:rPr lang="en-GB" dirty="0"/>
              <a:t>It requires a lot of time (best used when time allotment is flexible). </a:t>
            </a:r>
          </a:p>
          <a:p>
            <a:r>
              <a:rPr lang="en-GB" dirty="0"/>
              <a:t> It may require a lot of equipment and/or materials so that everyone has the opportunity to learn simultaneously.</a:t>
            </a:r>
          </a:p>
          <a:p>
            <a:pPr>
              <a:buNone/>
            </a:pPr>
            <a:endParaRPr lang="en-GB"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 y="0"/>
            <a:ext cx="17830800" cy="10058400"/>
          </a:xfrm>
        </p:spPr>
        <p:txBody>
          <a:bodyPr>
            <a:normAutofit fontScale="92500" lnSpcReduction="10000"/>
          </a:bodyPr>
          <a:lstStyle/>
          <a:p>
            <a:pPr>
              <a:buNone/>
            </a:pPr>
            <a:r>
              <a:rPr lang="en-GB" sz="6600" b="1" dirty="0">
                <a:solidFill>
                  <a:srgbClr val="002060"/>
                </a:solidFill>
              </a:rPr>
              <a:t>4 Case study </a:t>
            </a:r>
          </a:p>
          <a:p>
            <a:pPr>
              <a:buNone/>
            </a:pPr>
            <a:r>
              <a:rPr lang="en-GB" b="1" dirty="0"/>
              <a:t>What Is a Case Study? </a:t>
            </a:r>
          </a:p>
          <a:p>
            <a:r>
              <a:rPr lang="en-GB" dirty="0"/>
              <a:t>A case study is a realistic situation or a series of actual events involving a judgment call. It is presented to learners, either orally or by handout, for analysis and resolution.</a:t>
            </a:r>
          </a:p>
          <a:p>
            <a:pPr>
              <a:buNone/>
            </a:pPr>
            <a:r>
              <a:rPr lang="en-GB" b="1" dirty="0"/>
              <a:t>When to Use a Case Study </a:t>
            </a:r>
          </a:p>
          <a:p>
            <a:r>
              <a:rPr lang="en-GB" dirty="0"/>
              <a:t> When real-life situations make your point more effectively than other methods. </a:t>
            </a:r>
          </a:p>
          <a:p>
            <a:r>
              <a:rPr lang="en-GB" dirty="0"/>
              <a:t>Where no clear-cut or easy solution to a problem is evident. </a:t>
            </a:r>
          </a:p>
          <a:p>
            <a:r>
              <a:rPr lang="en-GB" dirty="0"/>
              <a:t>Where multiple points of view will help learners understand important concepts.</a:t>
            </a:r>
          </a:p>
          <a:p>
            <a:pPr>
              <a:buNone/>
            </a:pPr>
            <a:endParaRPr lang="en-GB"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 y="0"/>
            <a:ext cx="17830800" cy="10058400"/>
          </a:xfrm>
        </p:spPr>
        <p:txBody>
          <a:bodyPr/>
          <a:lstStyle/>
          <a:p>
            <a:pPr>
              <a:buNone/>
            </a:pPr>
            <a:r>
              <a:rPr lang="en-GB" b="1" dirty="0">
                <a:solidFill>
                  <a:srgbClr val="002060"/>
                </a:solidFill>
              </a:rPr>
              <a:t>Advantages of a Case Study </a:t>
            </a:r>
          </a:p>
          <a:p>
            <a:r>
              <a:rPr lang="en-GB" dirty="0"/>
              <a:t> All learners are active participants in the process. </a:t>
            </a:r>
          </a:p>
          <a:p>
            <a:r>
              <a:rPr lang="en-GB" dirty="0"/>
              <a:t> It forces all learners to make a decision and defend it.</a:t>
            </a:r>
          </a:p>
          <a:p>
            <a:pPr>
              <a:buNone/>
            </a:pPr>
            <a:r>
              <a:rPr lang="en-GB" b="1" dirty="0">
                <a:solidFill>
                  <a:srgbClr val="002060"/>
                </a:solidFill>
              </a:rPr>
              <a:t>Drawbacks of a Case Study </a:t>
            </a:r>
          </a:p>
          <a:p>
            <a:r>
              <a:rPr lang="en-GB" dirty="0"/>
              <a:t> The topic must be relevant to the learners, age appropriate, and pertain (related) to real life. </a:t>
            </a:r>
          </a:p>
          <a:p>
            <a:r>
              <a:rPr lang="en-GB" dirty="0"/>
              <a:t> The scenario must be carefully worded to avoid bias or the implication that one answer is better than another.</a:t>
            </a:r>
          </a:p>
          <a:p>
            <a:pPr>
              <a:buNone/>
            </a:pPr>
            <a:endParaRPr lang="en-GB"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 y="0"/>
            <a:ext cx="17830800" cy="10058400"/>
          </a:xfrm>
        </p:spPr>
        <p:txBody>
          <a:bodyPr>
            <a:normAutofit fontScale="92500" lnSpcReduction="20000"/>
          </a:bodyPr>
          <a:lstStyle/>
          <a:p>
            <a:pPr>
              <a:buNone/>
            </a:pPr>
            <a:r>
              <a:rPr lang="en-GB" sz="7100" b="1" dirty="0">
                <a:solidFill>
                  <a:srgbClr val="002060"/>
                </a:solidFill>
              </a:rPr>
              <a:t>5. Role playing </a:t>
            </a:r>
          </a:p>
          <a:p>
            <a:pPr>
              <a:buNone/>
            </a:pPr>
            <a:r>
              <a:rPr lang="en-GB" b="1" dirty="0"/>
              <a:t>What Is Role Playing? </a:t>
            </a:r>
          </a:p>
          <a:p>
            <a:pPr algn="just"/>
            <a:r>
              <a:rPr lang="en-GB" dirty="0"/>
              <a:t>Leaders or learners act out roles presented in an open-ended situation. </a:t>
            </a:r>
            <a:r>
              <a:rPr lang="en-GB" dirty="0">
                <a:solidFill>
                  <a:srgbClr val="FF0000"/>
                </a:solidFill>
              </a:rPr>
              <a:t>Role playing is distinguished from drama because the lines are not pre-determined.</a:t>
            </a:r>
            <a:r>
              <a:rPr lang="en-GB" dirty="0"/>
              <a:t> The participants </a:t>
            </a:r>
            <a:r>
              <a:rPr lang="en-GB" dirty="0">
                <a:solidFill>
                  <a:srgbClr val="FF0000"/>
                </a:solidFill>
              </a:rPr>
              <a:t>must supply their own dialog</a:t>
            </a:r>
            <a:r>
              <a:rPr lang="en-GB" dirty="0"/>
              <a:t> within the context of the roles and the situations, and develop their own ending or outcome to the scenario presented.</a:t>
            </a:r>
          </a:p>
          <a:p>
            <a:pPr>
              <a:buNone/>
            </a:pPr>
            <a:r>
              <a:rPr lang="en-GB" b="1" dirty="0"/>
              <a:t>When to Use Role Playing </a:t>
            </a:r>
          </a:p>
          <a:p>
            <a:r>
              <a:rPr lang="en-GB" dirty="0"/>
              <a:t> When the subject being taught involves person-to-person communication. </a:t>
            </a:r>
          </a:p>
          <a:p>
            <a:r>
              <a:rPr lang="en-GB" dirty="0"/>
              <a:t> When you want all the learners to participate. </a:t>
            </a:r>
          </a:p>
          <a:p>
            <a:r>
              <a:rPr lang="en-GB" dirty="0"/>
              <a:t> To set a mood of fun and excitement for training.</a:t>
            </a:r>
          </a:p>
          <a:p>
            <a:pPr>
              <a:buNone/>
            </a:pPr>
            <a:endParaRPr lang="en-GB"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 y="0"/>
            <a:ext cx="17830800" cy="10058400"/>
          </a:xfrm>
        </p:spPr>
        <p:txBody>
          <a:bodyPr>
            <a:normAutofit/>
          </a:bodyPr>
          <a:lstStyle/>
          <a:p>
            <a:pPr>
              <a:buNone/>
            </a:pPr>
            <a:r>
              <a:rPr lang="en-GB" b="1" dirty="0"/>
              <a:t>Advantages of Role Playing </a:t>
            </a:r>
          </a:p>
          <a:p>
            <a:r>
              <a:rPr lang="en-GB" dirty="0"/>
              <a:t>It is excellent for exploring ethics and conflict resolution. </a:t>
            </a:r>
          </a:p>
          <a:p>
            <a:r>
              <a:rPr lang="en-GB" dirty="0"/>
              <a:t> Participants often get to see, experience, and/or feel a new point of view. </a:t>
            </a:r>
          </a:p>
          <a:p>
            <a:r>
              <a:rPr lang="en-GB" dirty="0"/>
              <a:t> Participants are more inclined (ready) to express their true viewpoints if they are playing a role. </a:t>
            </a:r>
          </a:p>
          <a:p>
            <a:r>
              <a:rPr lang="en-GB" dirty="0"/>
              <a:t> Participants listen better (learn more) because they are seeing the subject as well as hearing it.</a:t>
            </a:r>
          </a:p>
          <a:p>
            <a:pPr>
              <a:buNone/>
            </a:pPr>
            <a:endParaRPr lang="en-GB" dirty="0"/>
          </a:p>
          <a:p>
            <a:pPr>
              <a:buNone/>
            </a:pPr>
            <a:endParaRPr lang="en-GB" dirty="0"/>
          </a:p>
          <a:p>
            <a:pPr>
              <a:buNone/>
            </a:pPr>
            <a:endParaRPr lang="en-GB" dirty="0"/>
          </a:p>
          <a:p>
            <a:pPr>
              <a:buNone/>
            </a:pPr>
            <a:endParaRPr lang="en-GB" dirty="0"/>
          </a:p>
          <a:p>
            <a:pPr>
              <a:buNone/>
            </a:pPr>
            <a:endParaRPr lang="en-GB"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 y="0"/>
            <a:ext cx="17830800" cy="10058400"/>
          </a:xfrm>
        </p:spPr>
        <p:txBody>
          <a:bodyPr>
            <a:normAutofit fontScale="92500" lnSpcReduction="10000"/>
          </a:bodyPr>
          <a:lstStyle/>
          <a:p>
            <a:pPr>
              <a:buNone/>
            </a:pPr>
            <a:r>
              <a:rPr lang="en-GB" b="1" dirty="0"/>
              <a:t>Drawbacks of Role Playing </a:t>
            </a:r>
          </a:p>
          <a:p>
            <a:r>
              <a:rPr lang="en-GB" dirty="0"/>
              <a:t> It must be conduct by a careful analysis of the situation and the roles played. </a:t>
            </a:r>
          </a:p>
          <a:p>
            <a:r>
              <a:rPr lang="en-GB" dirty="0"/>
              <a:t> It can be detrimental (bad) to free expression if learners are forced to participate instead of volunteering. </a:t>
            </a:r>
          </a:p>
          <a:p>
            <a:pPr>
              <a:buNone/>
            </a:pPr>
            <a:endParaRPr lang="en-GB" dirty="0"/>
          </a:p>
          <a:p>
            <a:pPr>
              <a:buNone/>
            </a:pPr>
            <a:r>
              <a:rPr lang="en-GB" b="1" dirty="0">
                <a:solidFill>
                  <a:srgbClr val="002060"/>
                </a:solidFill>
              </a:rPr>
              <a:t>6. Simulation</a:t>
            </a:r>
          </a:p>
          <a:p>
            <a:pPr>
              <a:buNone/>
            </a:pPr>
            <a:r>
              <a:rPr lang="en-GB" b="1" dirty="0"/>
              <a:t>What is simulation?</a:t>
            </a:r>
          </a:p>
          <a:p>
            <a:pPr algn="just"/>
            <a:r>
              <a:rPr lang="en-GB" dirty="0"/>
              <a:t>A simulation is a more complex form of role playing and case study. </a:t>
            </a:r>
            <a:r>
              <a:rPr lang="en-GB" dirty="0">
                <a:solidFill>
                  <a:srgbClr val="FF0000"/>
                </a:solidFill>
              </a:rPr>
              <a:t>Simulations are used to recreate environments where participants experience potential situations that could happen.</a:t>
            </a:r>
          </a:p>
          <a:p>
            <a:endParaRPr lang="en-GB" dirty="0"/>
          </a:p>
          <a:p>
            <a:pPr>
              <a:buNone/>
            </a:pPr>
            <a:endParaRPr lang="en-GB"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 y="0"/>
            <a:ext cx="17830800" cy="10058400"/>
          </a:xfrm>
        </p:spPr>
        <p:txBody>
          <a:bodyPr>
            <a:normAutofit fontScale="92500"/>
          </a:bodyPr>
          <a:lstStyle/>
          <a:p>
            <a:r>
              <a:rPr lang="en-GB" dirty="0"/>
              <a:t>A simulator is any </a:t>
            </a:r>
            <a:r>
              <a:rPr lang="en-GB" dirty="0">
                <a:solidFill>
                  <a:srgbClr val="FF0000"/>
                </a:solidFill>
              </a:rPr>
              <a:t>kind of equipment or technique that duplicates as nearly as possible the actual conditions encountered on the job. </a:t>
            </a:r>
          </a:p>
          <a:p>
            <a:r>
              <a:rPr lang="en-GB" dirty="0"/>
              <a:t>Certain portions of the training of military and commercial aircraft pilots are conducted in flight simulators . </a:t>
            </a:r>
          </a:p>
          <a:p>
            <a:pPr>
              <a:buNone/>
            </a:pPr>
            <a:r>
              <a:rPr lang="en-GB" dirty="0"/>
              <a:t>When to Use a Simulation </a:t>
            </a:r>
          </a:p>
          <a:p>
            <a:r>
              <a:rPr lang="en-GB" dirty="0"/>
              <a:t>When an elaborate demonstration and role playing can best teach the subject matter. </a:t>
            </a:r>
          </a:p>
          <a:p>
            <a:r>
              <a:rPr lang="en-GB" dirty="0"/>
              <a:t> Simulation is excellent for disaster, rescue, or other crisis management training.</a:t>
            </a:r>
          </a:p>
          <a:p>
            <a:pPr>
              <a:buNone/>
            </a:pPr>
            <a:r>
              <a:rPr lang="en-GB" dirty="0"/>
              <a:t> </a:t>
            </a:r>
          </a:p>
          <a:p>
            <a:pPr>
              <a:buNone/>
            </a:pPr>
            <a:endParaRPr lang="en-GB"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 y="0"/>
            <a:ext cx="17830800" cy="10058400"/>
          </a:xfrm>
        </p:spPr>
        <p:txBody>
          <a:bodyPr>
            <a:normAutofit fontScale="92500" lnSpcReduction="10000"/>
          </a:bodyPr>
          <a:lstStyle/>
          <a:p>
            <a:pPr>
              <a:buNone/>
            </a:pPr>
            <a:r>
              <a:rPr lang="en-GB" b="1" dirty="0"/>
              <a:t>Advantages of a Simulation </a:t>
            </a:r>
          </a:p>
          <a:p>
            <a:r>
              <a:rPr lang="en-GB" dirty="0"/>
              <a:t> It is realistic and hands-on. Learners feel as well as see and do. </a:t>
            </a:r>
            <a:r>
              <a:rPr lang="en-GB" sz="3700" dirty="0"/>
              <a:t>(hands-on : Involving active participation)</a:t>
            </a:r>
            <a:endParaRPr lang="en-GB" dirty="0"/>
          </a:p>
          <a:p>
            <a:r>
              <a:rPr lang="en-GB" dirty="0"/>
              <a:t> The highest level of knowledge is taken from the experience. </a:t>
            </a:r>
          </a:p>
          <a:p>
            <a:r>
              <a:rPr lang="en-GB" dirty="0"/>
              <a:t> It is probably the most involving type of experiential learning.</a:t>
            </a:r>
          </a:p>
          <a:p>
            <a:pPr>
              <a:buNone/>
            </a:pPr>
            <a:r>
              <a:rPr lang="en-GB" b="1" dirty="0"/>
              <a:t>Drawbacks of a Simulation </a:t>
            </a:r>
          </a:p>
          <a:p>
            <a:r>
              <a:rPr lang="en-GB" dirty="0"/>
              <a:t> It requires lots of materials and preparation, such as, scripts,  make-up, equipment, and memorization of lines. </a:t>
            </a:r>
          </a:p>
          <a:p>
            <a:r>
              <a:rPr lang="en-GB" dirty="0"/>
              <a:t> It requires practice and modification of the script to fit each new situation.</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 y="0"/>
            <a:ext cx="17830800" cy="10058400"/>
          </a:xfrm>
        </p:spPr>
        <p:txBody>
          <a:bodyPr/>
          <a:lstStyle/>
          <a:p>
            <a:r>
              <a:rPr lang="en-GB" dirty="0"/>
              <a:t>Other methods are available like Programmed instruction (teaching by the machine methods), computer assisted instruction, audiovisual techniques, The conference method , Brainstorming and so on. Please get detail of these method form book and article.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33400"/>
            <a:ext cx="17449800" cy="8991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4000" b="1" dirty="0" smtClean="0">
                <a:solidFill>
                  <a:schemeClr val="tx1"/>
                </a:solidFill>
              </a:rPr>
              <a:t>Ultimately Training helps to improve the following three skills in an individual :</a:t>
            </a:r>
          </a:p>
          <a:p>
            <a:pPr marL="514350" indent="-514350" algn="just">
              <a:buAutoNum type="arabicPeriod"/>
            </a:pPr>
            <a:r>
              <a:rPr lang="en-US" sz="13800" dirty="0" smtClean="0">
                <a:solidFill>
                  <a:schemeClr val="tx1"/>
                </a:solidFill>
              </a:rPr>
              <a:t>Conceptual Skills</a:t>
            </a:r>
          </a:p>
          <a:p>
            <a:pPr marL="514350" indent="-514350" algn="just">
              <a:buAutoNum type="arabicPeriod"/>
            </a:pPr>
            <a:r>
              <a:rPr lang="en-US" sz="13800" dirty="0" smtClean="0">
                <a:solidFill>
                  <a:schemeClr val="tx1"/>
                </a:solidFill>
              </a:rPr>
              <a:t> Human Relation skills</a:t>
            </a:r>
          </a:p>
          <a:p>
            <a:pPr marL="514350" indent="-514350" algn="just">
              <a:buAutoNum type="arabicPeriod"/>
            </a:pPr>
            <a:r>
              <a:rPr lang="en-US" sz="13800" dirty="0" smtClean="0">
                <a:solidFill>
                  <a:schemeClr val="tx1"/>
                </a:solidFill>
              </a:rPr>
              <a:t>Technical skills</a:t>
            </a:r>
            <a:endParaRPr lang="en-US" sz="13800" dirty="0">
              <a:solidFill>
                <a:schemeClr val="tx1"/>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 y="0"/>
            <a:ext cx="17830800" cy="10058400"/>
          </a:xfrm>
          <a:ln>
            <a:solidFill>
              <a:schemeClr val="tx2"/>
            </a:solidFill>
          </a:ln>
        </p:spPr>
        <p:txBody>
          <a:bodyPr/>
          <a:lstStyle/>
          <a:p>
            <a:pPr marL="0" indent="0" algn="just">
              <a:buNone/>
            </a:pPr>
            <a:r>
              <a:rPr lang="en-GB" sz="7000" b="1" dirty="0">
                <a:solidFill>
                  <a:srgbClr val="002060"/>
                </a:solidFill>
              </a:rPr>
              <a:t>Psychological Principles of Learning </a:t>
            </a:r>
          </a:p>
          <a:p>
            <a:pPr algn="just"/>
            <a:r>
              <a:rPr lang="en-GB" dirty="0"/>
              <a:t>HRM has two dimensions to consider with respect to principles of learning in organization </a:t>
            </a:r>
          </a:p>
          <a:p>
            <a:pPr lvl="1" algn="just"/>
            <a:r>
              <a:rPr lang="en-GB" dirty="0"/>
              <a:t>How to make people learn better?</a:t>
            </a:r>
          </a:p>
          <a:p>
            <a:pPr lvl="1" algn="just"/>
            <a:r>
              <a:rPr lang="en-GB" dirty="0"/>
              <a:t>How to derive desired behaviour? </a:t>
            </a:r>
          </a:p>
          <a:p>
            <a:pPr marL="101187" indent="0" algn="just">
              <a:buNone/>
            </a:pPr>
            <a:r>
              <a:rPr lang="en-GB" b="1" i="1" dirty="0">
                <a:solidFill>
                  <a:srgbClr val="002060"/>
                </a:solidFill>
              </a:rPr>
              <a:t>Following are the psychological principles of Learning </a:t>
            </a:r>
          </a:p>
          <a:p>
            <a:pPr marL="1011866" indent="-910679" algn="just">
              <a:buFont typeface="+mj-lt"/>
              <a:buAutoNum type="arabicPeriod"/>
            </a:pPr>
            <a:r>
              <a:rPr lang="en-GB" dirty="0"/>
              <a:t>Principle of readiness: finding reason for learning. </a:t>
            </a:r>
          </a:p>
          <a:p>
            <a:pPr marL="1011866" indent="-910679" algn="just">
              <a:buFont typeface="+mj-lt"/>
              <a:buAutoNum type="arabicPeriod"/>
            </a:pPr>
            <a:r>
              <a:rPr lang="en-GB" dirty="0"/>
              <a:t> Principle of exercise: “those things which are frequently repeated are best remembered/learned.” “practices makes man perfect”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 y="0"/>
            <a:ext cx="17830800" cy="10058400"/>
          </a:xfrm>
        </p:spPr>
        <p:txBody>
          <a:bodyPr>
            <a:normAutofit fontScale="92500" lnSpcReduction="20000"/>
          </a:bodyPr>
          <a:lstStyle/>
          <a:p>
            <a:pPr marL="0" indent="0">
              <a:buNone/>
            </a:pPr>
            <a:r>
              <a:rPr lang="en-US" dirty="0"/>
              <a:t>3. Principles of effect: good learner get the prize. </a:t>
            </a:r>
          </a:p>
          <a:p>
            <a:pPr marL="0" indent="0">
              <a:buNone/>
            </a:pPr>
            <a:r>
              <a:rPr lang="en-US" dirty="0"/>
              <a:t>4. Principles of primacy (most important) </a:t>
            </a:r>
          </a:p>
          <a:p>
            <a:pPr marL="0" indent="0">
              <a:buNone/>
            </a:pPr>
            <a:r>
              <a:rPr lang="en-US" dirty="0"/>
              <a:t>5. Principles of intensity: a clear, dramatic or exciting learning experience helps to learn more than a routine or boring/ artificial experience. </a:t>
            </a:r>
          </a:p>
          <a:p>
            <a:pPr marL="0" indent="0">
              <a:buNone/>
            </a:pPr>
            <a:r>
              <a:rPr lang="en-US" dirty="0"/>
              <a:t>6. Principles of recent: most recently learned things are best remembered. </a:t>
            </a:r>
          </a:p>
          <a:p>
            <a:pPr marL="0" indent="0">
              <a:buNone/>
            </a:pPr>
            <a:r>
              <a:rPr lang="en-US" dirty="0"/>
              <a:t>7. Principles of multi sensation </a:t>
            </a:r>
          </a:p>
          <a:p>
            <a:r>
              <a:rPr lang="en-US" dirty="0"/>
              <a:t>Text reading	eye	             less learning </a:t>
            </a:r>
          </a:p>
          <a:p>
            <a:r>
              <a:rPr lang="en-US" dirty="0"/>
              <a:t>Text +video 	eye+ ear 		more learning </a:t>
            </a:r>
          </a:p>
          <a:p>
            <a:r>
              <a:rPr lang="en-US" dirty="0"/>
              <a:t>Text + video+ practical 	eye+ ear+ and other organ </a:t>
            </a:r>
          </a:p>
          <a:p>
            <a:pPr marL="0" indent="0">
              <a:buNone/>
            </a:pPr>
            <a:r>
              <a:rPr lang="en-US" dirty="0"/>
              <a:t>							great learning </a:t>
            </a:r>
          </a:p>
          <a:p>
            <a:pPr marL="0" indent="0">
              <a:buNone/>
            </a:pPr>
            <a:endParaRPr lang="en-US" dirty="0"/>
          </a:p>
          <a:p>
            <a:pPr marL="0" indent="0">
              <a:buNone/>
            </a:pPr>
            <a:endParaRPr lang="en-US" dirty="0"/>
          </a:p>
        </p:txBody>
      </p:sp>
      <p:cxnSp>
        <p:nvCxnSpPr>
          <p:cNvPr id="5" name="Straight Arrow Connector 4"/>
          <p:cNvCxnSpPr/>
          <p:nvPr/>
        </p:nvCxnSpPr>
        <p:spPr>
          <a:xfrm flipV="1">
            <a:off x="4089881" y="7010401"/>
            <a:ext cx="68936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6157960" y="6934201"/>
            <a:ext cx="1991484" cy="1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3936689" y="7848601"/>
            <a:ext cx="68936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9196232" y="9570505"/>
            <a:ext cx="1710651" cy="30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7536680" y="7772401"/>
            <a:ext cx="1914888" cy="1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6770727" y="8686804"/>
            <a:ext cx="91914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24971444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 y="0"/>
            <a:ext cx="17830800" cy="10058400"/>
          </a:xfrm>
        </p:spPr>
        <p:txBody>
          <a:bodyPr/>
          <a:lstStyle/>
          <a:p>
            <a:pPr marL="0" indent="0">
              <a:buNone/>
            </a:pPr>
            <a:r>
              <a:rPr lang="en-US" dirty="0"/>
              <a:t>8. Principles of levels of learning </a:t>
            </a:r>
          </a:p>
          <a:p>
            <a:r>
              <a:rPr lang="en-US" dirty="0"/>
              <a:t>Level one (rote learning/ parrot’s learning)</a:t>
            </a:r>
          </a:p>
          <a:p>
            <a:r>
              <a:rPr lang="en-US" dirty="0"/>
              <a:t>Level two (understanding)</a:t>
            </a:r>
          </a:p>
          <a:p>
            <a:r>
              <a:rPr lang="en-US" dirty="0"/>
              <a:t>Level three (application)</a:t>
            </a:r>
          </a:p>
          <a:p>
            <a:r>
              <a:rPr lang="en-US" dirty="0"/>
              <a:t>Level four (correlation)  </a:t>
            </a:r>
          </a:p>
        </p:txBody>
      </p:sp>
    </p:spTree>
    <p:extLst>
      <p:ext uri="{BB962C8B-B14F-4D97-AF65-F5344CB8AC3E}">
        <p14:creationId xmlns="" xmlns:p14="http://schemas.microsoft.com/office/powerpoint/2010/main" val="110246866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 y="0"/>
            <a:ext cx="17830800" cy="10058400"/>
          </a:xfrm>
        </p:spPr>
        <p:txBody>
          <a:bodyPr>
            <a:normAutofit fontScale="85000" lnSpcReduction="20000"/>
          </a:bodyPr>
          <a:lstStyle/>
          <a:p>
            <a:pPr>
              <a:buNone/>
            </a:pPr>
            <a:r>
              <a:rPr lang="en-GB" dirty="0"/>
              <a:t> </a:t>
            </a:r>
            <a:r>
              <a:rPr lang="en-GB" sz="6600" b="1" dirty="0">
                <a:solidFill>
                  <a:srgbClr val="002060"/>
                </a:solidFill>
              </a:rPr>
              <a:t>Developing managers- </a:t>
            </a:r>
            <a:r>
              <a:rPr lang="en-GB" dirty="0"/>
              <a:t>methods of management and leadership development</a:t>
            </a:r>
          </a:p>
          <a:p>
            <a:pPr>
              <a:buNone/>
            </a:pPr>
            <a:endParaRPr lang="en-GB" dirty="0"/>
          </a:p>
          <a:p>
            <a:pPr algn="just">
              <a:buNone/>
            </a:pPr>
            <a:r>
              <a:rPr lang="en-GB" dirty="0"/>
              <a:t>“Management development is any attempt to improve managerial performance by imparting knowledge, changing attitudes or increasing skills”</a:t>
            </a:r>
          </a:p>
          <a:p>
            <a:pPr algn="just">
              <a:buNone/>
            </a:pPr>
            <a:r>
              <a:rPr lang="en-GB" dirty="0"/>
              <a:t>						</a:t>
            </a:r>
            <a:r>
              <a:rPr lang="en-GB" sz="6600" i="1" dirty="0">
                <a:solidFill>
                  <a:srgbClr val="002060"/>
                </a:solidFill>
                <a:latin typeface="Algerian" pitchFamily="82" charset="0"/>
              </a:rPr>
              <a:t>G. </a:t>
            </a:r>
            <a:r>
              <a:rPr lang="en-GB" sz="6600" i="1" dirty="0" err="1">
                <a:solidFill>
                  <a:srgbClr val="002060"/>
                </a:solidFill>
                <a:latin typeface="Algerian" pitchFamily="82" charset="0"/>
              </a:rPr>
              <a:t>Dessler</a:t>
            </a:r>
            <a:r>
              <a:rPr lang="en-GB" sz="6600" i="1" dirty="0">
                <a:solidFill>
                  <a:srgbClr val="002060"/>
                </a:solidFill>
                <a:latin typeface="Algerian" pitchFamily="82" charset="0"/>
              </a:rPr>
              <a:t> </a:t>
            </a:r>
            <a:endParaRPr lang="en-GB" i="1" dirty="0">
              <a:solidFill>
                <a:srgbClr val="002060"/>
              </a:solidFill>
              <a:latin typeface="Algerian" pitchFamily="82" charset="0"/>
            </a:endParaRPr>
          </a:p>
          <a:p>
            <a:pPr algn="just">
              <a:buNone/>
            </a:pPr>
            <a:r>
              <a:rPr lang="en-GB" dirty="0"/>
              <a:t>“Management development is more future oriented and more concerned with educational than is employee training, or assisting a person to become a better performance.” </a:t>
            </a:r>
            <a:endParaRPr lang="en-GB" dirty="0" smtClean="0"/>
          </a:p>
          <a:p>
            <a:pPr algn="just">
              <a:buNone/>
            </a:pPr>
            <a:r>
              <a:rPr lang="en-GB" dirty="0" smtClean="0"/>
              <a:t>						</a:t>
            </a:r>
            <a:r>
              <a:rPr lang="en-GB" sz="6600" dirty="0" err="1" smtClean="0">
                <a:solidFill>
                  <a:srgbClr val="002060"/>
                </a:solidFill>
                <a:latin typeface="Algerian" pitchFamily="82" charset="0"/>
              </a:rPr>
              <a:t>Decenzo</a:t>
            </a:r>
            <a:r>
              <a:rPr lang="en-GB" sz="6600" dirty="0" smtClean="0">
                <a:solidFill>
                  <a:srgbClr val="002060"/>
                </a:solidFill>
                <a:latin typeface="Algerian" pitchFamily="82" charset="0"/>
              </a:rPr>
              <a:t> </a:t>
            </a:r>
            <a:r>
              <a:rPr lang="en-GB" sz="6600" dirty="0">
                <a:solidFill>
                  <a:srgbClr val="002060"/>
                </a:solidFill>
                <a:latin typeface="Algerian" pitchFamily="82" charset="0"/>
              </a:rPr>
              <a:t>and R</a:t>
            </a:r>
            <a:r>
              <a:rPr lang="en-GB" sz="6600" dirty="0" smtClean="0">
                <a:solidFill>
                  <a:srgbClr val="002060"/>
                </a:solidFill>
                <a:latin typeface="Algerian" pitchFamily="82" charset="0"/>
              </a:rPr>
              <a:t>obbins </a:t>
            </a:r>
            <a:endParaRPr lang="en-GB" dirty="0">
              <a:solidFill>
                <a:srgbClr val="002060"/>
              </a:solidFill>
              <a:latin typeface="Algerian" pitchFamily="82" charset="0"/>
            </a:endParaRPr>
          </a:p>
          <a:p>
            <a:pPr>
              <a:buNone/>
            </a:pPr>
            <a:endParaRPr lang="en-GB" dirty="0"/>
          </a:p>
          <a:p>
            <a:pPr>
              <a:buNone/>
            </a:pPr>
            <a:r>
              <a:rPr lang="en-GB" dirty="0"/>
              <a:t>Imparting= communicating </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 y="0"/>
            <a:ext cx="17830800" cy="10058400"/>
          </a:xfrm>
        </p:spPr>
        <p:txBody>
          <a:bodyPr>
            <a:normAutofit lnSpcReduction="10000"/>
          </a:bodyPr>
          <a:lstStyle/>
          <a:p>
            <a:r>
              <a:rPr lang="en-GB" dirty="0"/>
              <a:t>“Management development is a systematic process of training and growth by which individuals gain and apply knowledge, skills, insights and attitudes to manage work organizations effectively.” </a:t>
            </a:r>
            <a:r>
              <a:rPr lang="en-GB" b="1" dirty="0">
                <a:solidFill>
                  <a:srgbClr val="7030A0"/>
                </a:solidFill>
              </a:rPr>
              <a:t>Dale S. Beach </a:t>
            </a:r>
          </a:p>
          <a:p>
            <a:r>
              <a:rPr lang="en-GB" dirty="0"/>
              <a:t>Every MD program tries to enhance:</a:t>
            </a:r>
          </a:p>
          <a:p>
            <a:pPr lvl="1"/>
            <a:r>
              <a:rPr lang="en-GB" sz="5400" b="1" dirty="0">
                <a:solidFill>
                  <a:srgbClr val="7030A0"/>
                </a:solidFill>
              </a:rPr>
              <a:t>Job skills </a:t>
            </a:r>
          </a:p>
          <a:p>
            <a:pPr lvl="1"/>
            <a:r>
              <a:rPr lang="en-GB" sz="5400" b="1" dirty="0">
                <a:solidFill>
                  <a:srgbClr val="7030A0"/>
                </a:solidFill>
              </a:rPr>
              <a:t>Level of motivation and confidence </a:t>
            </a:r>
          </a:p>
          <a:p>
            <a:pPr lvl="1"/>
            <a:r>
              <a:rPr lang="en-GB" sz="5400" b="1" dirty="0">
                <a:solidFill>
                  <a:srgbClr val="7030A0"/>
                </a:solidFill>
              </a:rPr>
              <a:t>Opportunity to move up in the hierarchy </a:t>
            </a:r>
          </a:p>
          <a:p>
            <a:pPr lvl="1"/>
            <a:r>
              <a:rPr lang="en-GB" sz="5400" b="1" dirty="0">
                <a:solidFill>
                  <a:srgbClr val="7030A0"/>
                </a:solidFill>
              </a:rPr>
              <a:t>Level of job performance/rewards </a:t>
            </a:r>
          </a:p>
          <a:p>
            <a:pPr lvl="1"/>
            <a:r>
              <a:rPr lang="en-GB" sz="5400" b="1" dirty="0">
                <a:solidFill>
                  <a:srgbClr val="7030A0"/>
                </a:solidFill>
              </a:rPr>
              <a:t>Team work, mentoring and empowerment </a:t>
            </a:r>
          </a:p>
          <a:p>
            <a:pPr lvl="1"/>
            <a:r>
              <a:rPr lang="en-GB" sz="5400" b="1" dirty="0">
                <a:solidFill>
                  <a:srgbClr val="7030A0"/>
                </a:solidFill>
              </a:rPr>
              <a:t>Managerial decision making and implementation.</a:t>
            </a:r>
          </a:p>
          <a:p>
            <a:endParaRPr lang="en-GB"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 y="0"/>
            <a:ext cx="17830800" cy="10058400"/>
          </a:xfrm>
        </p:spPr>
        <p:txBody>
          <a:bodyPr>
            <a:normAutofit fontScale="92500" lnSpcReduction="20000"/>
          </a:bodyPr>
          <a:lstStyle/>
          <a:p>
            <a:pPr>
              <a:buNone/>
            </a:pPr>
            <a:r>
              <a:rPr lang="en-GB" b="1" dirty="0" smtClean="0">
                <a:solidFill>
                  <a:srgbClr val="002060"/>
                </a:solidFill>
                <a:latin typeface="Arial Black" pitchFamily="34" charset="0"/>
              </a:rPr>
              <a:t>	Methods/Techniques of developing managers/ Management </a:t>
            </a:r>
            <a:r>
              <a:rPr lang="en-GB" b="1" dirty="0">
                <a:solidFill>
                  <a:srgbClr val="002060"/>
                </a:solidFill>
                <a:latin typeface="Arial Black" pitchFamily="34" charset="0"/>
              </a:rPr>
              <a:t>development </a:t>
            </a:r>
          </a:p>
          <a:p>
            <a:pPr marL="910604" indent="-910604">
              <a:buAutoNum type="alphaUcPeriod"/>
            </a:pPr>
            <a:r>
              <a:rPr lang="en-GB" sz="8600" b="1" dirty="0"/>
              <a:t>On-the-job method </a:t>
            </a:r>
          </a:p>
          <a:p>
            <a:pPr marL="910604" indent="-910604">
              <a:buFont typeface="+mj-lt"/>
              <a:buAutoNum type="arabicPeriod"/>
            </a:pPr>
            <a:r>
              <a:rPr lang="en-GB" b="1" dirty="0">
                <a:solidFill>
                  <a:srgbClr val="7030A0"/>
                </a:solidFill>
              </a:rPr>
              <a:t>Coaching</a:t>
            </a:r>
            <a:r>
              <a:rPr lang="en-GB" dirty="0"/>
              <a:t>: By senior officer, periodic reviews and suggestion. </a:t>
            </a:r>
          </a:p>
          <a:p>
            <a:pPr marL="910604" indent="-910604">
              <a:buFont typeface="+mj-lt"/>
              <a:buAutoNum type="arabicPeriod"/>
            </a:pPr>
            <a:r>
              <a:rPr lang="en-GB" b="1" dirty="0">
                <a:solidFill>
                  <a:srgbClr val="7030A0"/>
                </a:solidFill>
              </a:rPr>
              <a:t>Under study assignments</a:t>
            </a:r>
          </a:p>
          <a:p>
            <a:pPr marL="910604" indent="-910604"/>
            <a:r>
              <a:rPr lang="en-GB" dirty="0"/>
              <a:t>Get assignments and solve them, learn also the process of decision making and investigation and making written recommendations to his superior. </a:t>
            </a:r>
          </a:p>
          <a:p>
            <a:pPr marL="910604" indent="-910604"/>
            <a:r>
              <a:rPr lang="en-GB" dirty="0"/>
              <a:t>Assigned a project which is closely related to the work of his/her department. </a:t>
            </a:r>
          </a:p>
          <a:p>
            <a:pPr marL="910604" indent="-910604"/>
            <a:r>
              <a:rPr lang="en-GB" dirty="0"/>
              <a:t>Conduct a executive meeting, and present the conclusion. </a:t>
            </a:r>
          </a:p>
          <a:p>
            <a:pPr marL="910604" indent="-910604">
              <a:buFont typeface="+mj-lt"/>
              <a:buAutoNum type="arabicPeriod"/>
            </a:pPr>
            <a:endParaRPr lang="en-GB"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 y="0"/>
            <a:ext cx="17830800" cy="10058400"/>
          </a:xfrm>
        </p:spPr>
        <p:txBody>
          <a:bodyPr>
            <a:normAutofit fontScale="92500" lnSpcReduction="10000"/>
          </a:bodyPr>
          <a:lstStyle/>
          <a:p>
            <a:pPr>
              <a:buNone/>
            </a:pPr>
            <a:r>
              <a:rPr lang="en-GB" dirty="0"/>
              <a:t>3. </a:t>
            </a:r>
            <a:r>
              <a:rPr lang="en-GB" b="1" dirty="0">
                <a:solidFill>
                  <a:srgbClr val="7030A0"/>
                </a:solidFill>
              </a:rPr>
              <a:t>Job rotation </a:t>
            </a:r>
          </a:p>
          <a:p>
            <a:pPr>
              <a:buNone/>
            </a:pPr>
            <a:r>
              <a:rPr lang="en-GB" dirty="0"/>
              <a:t>4. </a:t>
            </a:r>
            <a:r>
              <a:rPr lang="en-GB" b="1" dirty="0">
                <a:solidFill>
                  <a:srgbClr val="7030A0"/>
                </a:solidFill>
              </a:rPr>
              <a:t>Committee assignment (junior board/multiple management)</a:t>
            </a:r>
          </a:p>
          <a:p>
            <a:pPr algn="just"/>
            <a:r>
              <a:rPr lang="en-GB" sz="4900" dirty="0"/>
              <a:t>Assignment to a committee can provide an opportunity for the employee to share in managerial decision making, to learn by watching others and to investigate specific organizational problems.</a:t>
            </a:r>
          </a:p>
          <a:p>
            <a:pPr algn="just">
              <a:buNone/>
            </a:pPr>
            <a:endParaRPr lang="en-GB" sz="4900" b="1" dirty="0" smtClean="0"/>
          </a:p>
          <a:p>
            <a:pPr algn="just">
              <a:buNone/>
            </a:pPr>
            <a:r>
              <a:rPr lang="en-GB" sz="7800" b="1" dirty="0" smtClean="0"/>
              <a:t>B</a:t>
            </a:r>
            <a:r>
              <a:rPr lang="en-GB" sz="7800" b="1" dirty="0"/>
              <a:t>. Off  the job training (for MD)</a:t>
            </a:r>
          </a:p>
          <a:p>
            <a:pPr algn="just">
              <a:buNone/>
            </a:pPr>
            <a:r>
              <a:rPr lang="en-GB" sz="4900" dirty="0"/>
              <a:t>1. </a:t>
            </a:r>
            <a:r>
              <a:rPr lang="en-GB" b="1" dirty="0">
                <a:solidFill>
                  <a:srgbClr val="002060"/>
                </a:solidFill>
              </a:rPr>
              <a:t>Sensitivity training </a:t>
            </a:r>
            <a:endParaRPr lang="en-GB" sz="4900" b="1" dirty="0">
              <a:solidFill>
                <a:srgbClr val="002060"/>
              </a:solidFill>
            </a:endParaRPr>
          </a:p>
          <a:p>
            <a:pPr algn="just"/>
            <a:r>
              <a:rPr lang="en-GB" sz="4900" dirty="0"/>
              <a:t>Sensitivity training is a </a:t>
            </a:r>
            <a:r>
              <a:rPr lang="en-GB" sz="4900" dirty="0">
                <a:solidFill>
                  <a:srgbClr val="FF0000"/>
                </a:solidFill>
              </a:rPr>
              <a:t>group experience </a:t>
            </a:r>
            <a:r>
              <a:rPr lang="en-GB" sz="4900" dirty="0"/>
              <a:t>designed to </a:t>
            </a:r>
            <a:r>
              <a:rPr lang="en-GB" sz="4900" dirty="0">
                <a:solidFill>
                  <a:srgbClr val="FF0000"/>
                </a:solidFill>
              </a:rPr>
              <a:t>provide maximum possible opportunity for the individuals to </a:t>
            </a:r>
            <a:r>
              <a:rPr lang="en-GB" sz="4900" dirty="0">
                <a:solidFill>
                  <a:srgbClr val="92D050"/>
                </a:solidFill>
              </a:rPr>
              <a:t>expose their behaviour</a:t>
            </a:r>
            <a:r>
              <a:rPr lang="en-GB" sz="4900" dirty="0">
                <a:solidFill>
                  <a:srgbClr val="FF0000"/>
                </a:solidFill>
              </a:rPr>
              <a:t>, give and receive feedback, experiment with new behaviour and develop awareness of self and of others.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 y="0"/>
            <a:ext cx="17830800" cy="10058400"/>
          </a:xfrm>
        </p:spPr>
        <p:txBody>
          <a:bodyPr>
            <a:normAutofit lnSpcReduction="10000"/>
          </a:bodyPr>
          <a:lstStyle/>
          <a:p>
            <a:pPr algn="just"/>
            <a:r>
              <a:rPr lang="en-GB" dirty="0"/>
              <a:t>It involves the use of development techniques which attempts to increase (or improve) human sensitivity and awareness. It helps trainees to improve in quality and participation in human affairs. </a:t>
            </a:r>
          </a:p>
          <a:p>
            <a:pPr algn="just">
              <a:buNone/>
            </a:pPr>
            <a:r>
              <a:rPr lang="en-GB" dirty="0"/>
              <a:t>2. </a:t>
            </a:r>
            <a:r>
              <a:rPr lang="en-GB" sz="6600" b="1" dirty="0">
                <a:solidFill>
                  <a:srgbClr val="002060"/>
                </a:solidFill>
              </a:rPr>
              <a:t>Management games</a:t>
            </a:r>
            <a:endParaRPr lang="en-GB" b="1" dirty="0">
              <a:solidFill>
                <a:srgbClr val="002060"/>
              </a:solidFill>
            </a:endParaRPr>
          </a:p>
          <a:p>
            <a:pPr algn="just"/>
            <a:r>
              <a:rPr lang="en-GB" dirty="0"/>
              <a:t>Management games (also called "serious games") are a means to practise the subject-matter of a management training in an intensive and realistic manner.</a:t>
            </a:r>
          </a:p>
          <a:p>
            <a:pPr algn="just"/>
            <a:r>
              <a:rPr lang="en-GB" dirty="0"/>
              <a:t> Actually it is a kind of role-playing game. The participants form the management team of a company or institution and they take all associated decisions.</a:t>
            </a:r>
          </a:p>
          <a:p>
            <a:pPr>
              <a:buNone/>
            </a:pPr>
            <a:endParaRPr lang="en-GB"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 y="0"/>
            <a:ext cx="17830800" cy="10058400"/>
          </a:xfrm>
        </p:spPr>
        <p:txBody>
          <a:bodyPr>
            <a:normAutofit fontScale="85000" lnSpcReduction="20000"/>
          </a:bodyPr>
          <a:lstStyle/>
          <a:p>
            <a:r>
              <a:rPr lang="en-GB" dirty="0"/>
              <a:t>They may for instance decide on the mission and goal of their company.</a:t>
            </a:r>
          </a:p>
          <a:p>
            <a:r>
              <a:rPr lang="en-GB" dirty="0"/>
              <a:t>The team receives various kinds of information concerning the company or institution and its market context. It tries to interpret this information as well as possible and then selects a strategy on basis of that interpretation how to realise its goal in the most efficient manner.</a:t>
            </a:r>
          </a:p>
          <a:p>
            <a:r>
              <a:rPr lang="en-GB" dirty="0"/>
              <a:t>After taking all decisions, the game leader (preferably aided by a simulation program) processes these decisions and computes the results which are then presented to the teams.</a:t>
            </a:r>
          </a:p>
          <a:p>
            <a:r>
              <a:rPr lang="en-GB" dirty="0"/>
              <a:t>The teams will be asked to check the results against their own expectations and to explain any differences. These may be caused by wrong assumptions, but also by unexpected events in the environment. It is then advisable to readjust the strategy, and possibly even the company goals.</a:t>
            </a:r>
          </a:p>
          <a:p>
            <a:pPr>
              <a:buNone/>
            </a:pPr>
            <a:endParaRPr lang="en-GB"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 y="0"/>
            <a:ext cx="17830800" cy="10058400"/>
          </a:xfrm>
        </p:spPr>
        <p:txBody>
          <a:bodyPr/>
          <a:lstStyle/>
          <a:p>
            <a:pPr>
              <a:buNone/>
            </a:pPr>
            <a:r>
              <a:rPr lang="en-GB" dirty="0"/>
              <a:t>3</a:t>
            </a:r>
            <a:r>
              <a:rPr lang="en-GB" dirty="0">
                <a:solidFill>
                  <a:srgbClr val="002060"/>
                </a:solidFill>
              </a:rPr>
              <a:t>. </a:t>
            </a:r>
            <a:r>
              <a:rPr lang="en-GB" sz="6600" b="1" dirty="0">
                <a:solidFill>
                  <a:srgbClr val="002060"/>
                </a:solidFill>
              </a:rPr>
              <a:t>Special courses</a:t>
            </a:r>
            <a:r>
              <a:rPr lang="en-GB" sz="6600" b="1" dirty="0"/>
              <a:t>: </a:t>
            </a:r>
            <a:r>
              <a:rPr lang="en-GB" dirty="0"/>
              <a:t>leadership development, industrial relation, etc. </a:t>
            </a:r>
          </a:p>
          <a:p>
            <a:pPr>
              <a:buNone/>
            </a:pPr>
            <a:r>
              <a:rPr lang="en-GB" dirty="0"/>
              <a:t>4. </a:t>
            </a:r>
            <a:r>
              <a:rPr lang="en-GB" sz="6600" b="1" dirty="0">
                <a:solidFill>
                  <a:srgbClr val="7030A0"/>
                </a:solidFill>
              </a:rPr>
              <a:t>Role playing: </a:t>
            </a:r>
            <a:endParaRPr lang="en-GB" b="1" dirty="0">
              <a:solidFill>
                <a:srgbClr val="7030A0"/>
              </a:solidFill>
            </a:endParaRPr>
          </a:p>
          <a:p>
            <a:pPr>
              <a:buNone/>
            </a:pPr>
            <a:r>
              <a:rPr lang="en-GB" dirty="0"/>
              <a:t>5. </a:t>
            </a:r>
            <a:r>
              <a:rPr lang="en-GB" b="1" dirty="0">
                <a:solidFill>
                  <a:srgbClr val="002060"/>
                </a:solidFill>
              </a:rPr>
              <a:t>Conference training: </a:t>
            </a:r>
          </a:p>
          <a:p>
            <a:r>
              <a:rPr lang="en-GB" dirty="0"/>
              <a:t>A conference is a </a:t>
            </a:r>
            <a:r>
              <a:rPr lang="en-GB" dirty="0">
                <a:solidFill>
                  <a:srgbClr val="FF0000"/>
                </a:solidFill>
              </a:rPr>
              <a:t>group meeting </a:t>
            </a:r>
            <a:r>
              <a:rPr lang="en-GB" dirty="0"/>
              <a:t>conducted according to an organised  plan in which the members seek to </a:t>
            </a:r>
            <a:r>
              <a:rPr lang="en-GB" dirty="0">
                <a:solidFill>
                  <a:srgbClr val="FF0000"/>
                </a:solidFill>
              </a:rPr>
              <a:t>develop knowledge and understanding </a:t>
            </a:r>
            <a:r>
              <a:rPr lang="en-GB" dirty="0"/>
              <a:t>by obtaining a considerable amount of </a:t>
            </a:r>
            <a:r>
              <a:rPr lang="en-GB" dirty="0">
                <a:solidFill>
                  <a:srgbClr val="FF0000"/>
                </a:solidFill>
              </a:rPr>
              <a:t>oral presentation </a:t>
            </a:r>
          </a:p>
          <a:p>
            <a:r>
              <a:rPr lang="en-GB" dirty="0"/>
              <a:t>As a person can </a:t>
            </a:r>
            <a:r>
              <a:rPr lang="en-GB" dirty="0">
                <a:solidFill>
                  <a:srgbClr val="FF0000"/>
                </a:solidFill>
              </a:rPr>
              <a:t>learn from others by comparing his opinions</a:t>
            </a:r>
            <a:r>
              <a:rPr lang="en-GB" dirty="0"/>
              <a:t> with those of others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 y="0"/>
            <a:ext cx="17830800" cy="10058400"/>
          </a:xfrm>
        </p:spPr>
        <p:txBody>
          <a:bodyPr>
            <a:normAutofit fontScale="77500" lnSpcReduction="20000"/>
          </a:bodyPr>
          <a:lstStyle/>
          <a:p>
            <a:pPr>
              <a:buNone/>
            </a:pPr>
            <a:r>
              <a:rPr lang="en-GB" sz="8400" b="1" dirty="0">
                <a:solidFill>
                  <a:srgbClr val="002060"/>
                </a:solidFill>
              </a:rPr>
              <a:t>Importance of Training</a:t>
            </a:r>
          </a:p>
          <a:p>
            <a:pPr>
              <a:buNone/>
            </a:pPr>
            <a:r>
              <a:rPr lang="en-GB" dirty="0"/>
              <a:t>Training is given on four basic grounds:</a:t>
            </a:r>
          </a:p>
          <a:p>
            <a:r>
              <a:rPr lang="en-GB" dirty="0">
                <a:solidFill>
                  <a:srgbClr val="FF0000"/>
                </a:solidFill>
              </a:rPr>
              <a:t>New candidates </a:t>
            </a:r>
            <a:r>
              <a:rPr lang="en-GB" dirty="0"/>
              <a:t>who join an organization are given training. This training familiarize them with the organizational mission, vision, rules and regulations and the working conditions.</a:t>
            </a:r>
          </a:p>
          <a:p>
            <a:r>
              <a:rPr lang="en-GB" dirty="0"/>
              <a:t>The existing employees are trained </a:t>
            </a:r>
            <a:r>
              <a:rPr lang="en-GB" dirty="0">
                <a:solidFill>
                  <a:srgbClr val="FF0000"/>
                </a:solidFill>
              </a:rPr>
              <a:t>to refresh and enhance their knowledge.</a:t>
            </a:r>
          </a:p>
          <a:p>
            <a:r>
              <a:rPr lang="en-GB" dirty="0"/>
              <a:t>If any updating and amendments take place </a:t>
            </a:r>
            <a:r>
              <a:rPr lang="en-GB" dirty="0">
                <a:solidFill>
                  <a:srgbClr val="FF0000"/>
                </a:solidFill>
              </a:rPr>
              <a:t>in technology, training is given to cope up with those changes. </a:t>
            </a:r>
            <a:r>
              <a:rPr lang="en-GB" dirty="0"/>
              <a:t>For instance, purchasing a new equipment, changes in technique of production, computerization. The employees are trained about use of new equipments and work methods.</a:t>
            </a:r>
          </a:p>
          <a:p>
            <a:r>
              <a:rPr lang="en-GB" dirty="0"/>
              <a:t>When </a:t>
            </a:r>
            <a:r>
              <a:rPr lang="en-GB" dirty="0">
                <a:solidFill>
                  <a:srgbClr val="FF0000"/>
                </a:solidFill>
              </a:rPr>
              <a:t>promotion and career growth </a:t>
            </a:r>
            <a:r>
              <a:rPr lang="en-GB" dirty="0"/>
              <a:t>becomes important. Training is given so that employees are prepared to share the responsibilities of the higher level job.</a:t>
            </a:r>
          </a:p>
          <a:p>
            <a:pPr>
              <a:buNone/>
            </a:pPr>
            <a:endParaRPr lang="en-GB"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 y="0"/>
            <a:ext cx="17830800" cy="10058400"/>
          </a:xfrm>
        </p:spPr>
        <p:txBody>
          <a:bodyPr>
            <a:normAutofit fontScale="92500" lnSpcReduction="20000"/>
          </a:bodyPr>
          <a:lstStyle/>
          <a:p>
            <a:pPr>
              <a:buNone/>
            </a:pPr>
            <a:r>
              <a:rPr lang="en-GB" b="1" dirty="0"/>
              <a:t>6. </a:t>
            </a:r>
            <a:r>
              <a:rPr lang="en-GB" b="1" dirty="0">
                <a:solidFill>
                  <a:srgbClr val="002060"/>
                </a:solidFill>
              </a:rPr>
              <a:t>Action learning </a:t>
            </a:r>
          </a:p>
          <a:p>
            <a:r>
              <a:rPr lang="en-GB" dirty="0"/>
              <a:t>It is a training technique by which management trainee are </a:t>
            </a:r>
            <a:r>
              <a:rPr lang="en-GB" dirty="0">
                <a:solidFill>
                  <a:srgbClr val="92D050"/>
                </a:solidFill>
              </a:rPr>
              <a:t>allowed to work full time analyzing and solving problem in other departments</a:t>
            </a:r>
            <a:r>
              <a:rPr lang="en-GB" dirty="0"/>
              <a:t>. </a:t>
            </a:r>
          </a:p>
          <a:p>
            <a:r>
              <a:rPr lang="en-GB" dirty="0"/>
              <a:t>The trainees meet periodically with a four-five persons of project group, where their findings and progress are discussed and debated. </a:t>
            </a:r>
          </a:p>
          <a:p>
            <a:pPr>
              <a:buNone/>
            </a:pPr>
            <a:r>
              <a:rPr lang="en-GB" dirty="0">
                <a:solidFill>
                  <a:schemeClr val="bg1"/>
                </a:solidFill>
              </a:rPr>
              <a:t>7. Other methods </a:t>
            </a:r>
          </a:p>
          <a:p>
            <a:r>
              <a:rPr lang="en-GB" dirty="0">
                <a:solidFill>
                  <a:schemeClr val="bg1"/>
                </a:solidFill>
              </a:rPr>
              <a:t>Behaviour modelling </a:t>
            </a:r>
          </a:p>
          <a:p>
            <a:r>
              <a:rPr lang="en-GB" dirty="0">
                <a:solidFill>
                  <a:schemeClr val="bg1"/>
                </a:solidFill>
              </a:rPr>
              <a:t>Transactional analysis. </a:t>
            </a:r>
          </a:p>
          <a:p>
            <a:pPr>
              <a:buNone/>
            </a:pPr>
            <a:endParaRPr lang="en-GB" dirty="0">
              <a:solidFill>
                <a:schemeClr val="bg1"/>
              </a:solidFill>
            </a:endParaRPr>
          </a:p>
          <a:p>
            <a:pPr>
              <a:buNone/>
            </a:pPr>
            <a:r>
              <a:rPr lang="en-GB" dirty="0">
                <a:solidFill>
                  <a:schemeClr val="bg1"/>
                </a:solidFill>
              </a:rPr>
              <a:t>Please get more detail form book </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 y="0"/>
            <a:ext cx="17830800" cy="10058400"/>
          </a:xfrm>
        </p:spPr>
        <p:txBody>
          <a:bodyPr>
            <a:normAutofit fontScale="92500" lnSpcReduction="20000"/>
          </a:bodyPr>
          <a:lstStyle/>
          <a:p>
            <a:pPr>
              <a:buNone/>
            </a:pPr>
            <a:r>
              <a:rPr lang="en-GB" sz="5900" b="1" dirty="0" smtClean="0">
                <a:solidFill>
                  <a:srgbClr val="002060"/>
                </a:solidFill>
              </a:rPr>
              <a:t>	Evaluation </a:t>
            </a:r>
            <a:r>
              <a:rPr lang="en-GB" sz="5900" b="1" dirty="0">
                <a:solidFill>
                  <a:srgbClr val="002060"/>
                </a:solidFill>
              </a:rPr>
              <a:t>of training programs </a:t>
            </a:r>
          </a:p>
          <a:p>
            <a:r>
              <a:rPr lang="en-GB" dirty="0"/>
              <a:t>Training program should be periodically evaluated to determine its effectiveness. </a:t>
            </a:r>
          </a:p>
          <a:p>
            <a:r>
              <a:rPr lang="en-GB" dirty="0"/>
              <a:t>So what we need to evaluate: </a:t>
            </a:r>
            <a:r>
              <a:rPr lang="en-GB" dirty="0">
                <a:solidFill>
                  <a:srgbClr val="FF0000"/>
                </a:solidFill>
              </a:rPr>
              <a:t>Productivity, cost/wastage and behaviour. </a:t>
            </a:r>
          </a:p>
          <a:p>
            <a:r>
              <a:rPr lang="en-GB" dirty="0"/>
              <a:t>It requires cost benefit analysis </a:t>
            </a:r>
            <a:r>
              <a:rPr lang="en-GB" dirty="0">
                <a:solidFill>
                  <a:srgbClr val="FF0000"/>
                </a:solidFill>
              </a:rPr>
              <a:t>because training is not a free dinner. </a:t>
            </a:r>
          </a:p>
          <a:p>
            <a:pPr>
              <a:buNone/>
            </a:pPr>
            <a:endParaRPr lang="en-GB" b="1" dirty="0">
              <a:solidFill>
                <a:srgbClr val="002060"/>
              </a:solidFill>
            </a:endParaRPr>
          </a:p>
          <a:p>
            <a:pPr>
              <a:buNone/>
            </a:pPr>
            <a:r>
              <a:rPr lang="en-GB" b="1" dirty="0">
                <a:solidFill>
                  <a:srgbClr val="002060"/>
                </a:solidFill>
              </a:rPr>
              <a:t>The objective of training/MD program evaluation is:</a:t>
            </a:r>
          </a:p>
          <a:p>
            <a:r>
              <a:rPr lang="en-GB" dirty="0"/>
              <a:t>To determine the ability of participants to perform jobs for which they were trained</a:t>
            </a:r>
          </a:p>
          <a:p>
            <a:r>
              <a:rPr lang="en-GB" dirty="0"/>
              <a:t>To identify specific nature of training deficiencies </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 y="0"/>
            <a:ext cx="17830800" cy="10058400"/>
          </a:xfrm>
        </p:spPr>
        <p:txBody>
          <a:bodyPr>
            <a:normAutofit fontScale="85000" lnSpcReduction="20000"/>
          </a:bodyPr>
          <a:lstStyle/>
          <a:p>
            <a:r>
              <a:rPr lang="en-GB" dirty="0"/>
              <a:t>To determine whether the trainees required any additional training. </a:t>
            </a:r>
          </a:p>
          <a:p>
            <a:r>
              <a:rPr lang="en-GB" dirty="0"/>
              <a:t>To determine the extent of training not needed for the participants to meet job requirements, and </a:t>
            </a:r>
          </a:p>
          <a:p>
            <a:r>
              <a:rPr lang="en-GB" dirty="0"/>
              <a:t>To know overall cost-benefit situation. </a:t>
            </a:r>
          </a:p>
          <a:p>
            <a:pPr>
              <a:buNone/>
            </a:pPr>
            <a:r>
              <a:rPr lang="en-GB" b="1" dirty="0">
                <a:solidFill>
                  <a:srgbClr val="002060"/>
                </a:solidFill>
                <a:latin typeface="Arial Black" pitchFamily="34" charset="0"/>
              </a:rPr>
              <a:t>Process of evaluating training program </a:t>
            </a:r>
          </a:p>
          <a:p>
            <a:r>
              <a:rPr lang="en-GB" dirty="0"/>
              <a:t>Setting training objectives </a:t>
            </a:r>
          </a:p>
          <a:p>
            <a:r>
              <a:rPr lang="en-GB" dirty="0"/>
              <a:t>Developing evaluation criteria (reaction, learning, behaviour, result) </a:t>
            </a:r>
          </a:p>
          <a:p>
            <a:r>
              <a:rPr lang="en-GB" dirty="0"/>
              <a:t>Pre-testing trainees’ Existing skills/knowledge </a:t>
            </a:r>
          </a:p>
          <a:p>
            <a:r>
              <a:rPr lang="en-GB" dirty="0"/>
              <a:t>Monitoring training sessions </a:t>
            </a:r>
          </a:p>
          <a:p>
            <a:r>
              <a:rPr lang="en-GB" dirty="0"/>
              <a:t>Evaluating training </a:t>
            </a:r>
          </a:p>
          <a:p>
            <a:r>
              <a:rPr lang="en-GB" dirty="0"/>
              <a:t>Feedback for future programs </a:t>
            </a:r>
          </a:p>
          <a:p>
            <a:endParaRPr lang="en-GB" dirty="0"/>
          </a:p>
          <a:p>
            <a:pPr>
              <a:buNone/>
            </a:pPr>
            <a:endParaRPr lang="en-GB"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 y="0"/>
            <a:ext cx="17830800" cy="10058400"/>
          </a:xfrm>
        </p:spPr>
        <p:txBody>
          <a:bodyPr>
            <a:normAutofit fontScale="85000" lnSpcReduction="10000"/>
          </a:bodyPr>
          <a:lstStyle/>
          <a:p>
            <a:pPr>
              <a:buNone/>
            </a:pPr>
            <a:r>
              <a:rPr lang="en-GB" b="1" dirty="0">
                <a:solidFill>
                  <a:srgbClr val="002060"/>
                </a:solidFill>
              </a:rPr>
              <a:t>Methods of evaluating training effectiveness (tools, approach)</a:t>
            </a:r>
          </a:p>
          <a:p>
            <a:pPr marL="910604" indent="-910604">
              <a:buAutoNum type="arabicPeriod"/>
            </a:pPr>
            <a:r>
              <a:rPr lang="en-GB" b="1" dirty="0"/>
              <a:t>Questionnaires or structured interviews method</a:t>
            </a:r>
          </a:p>
          <a:p>
            <a:pPr marL="910604" indent="-910604"/>
            <a:r>
              <a:rPr lang="en-GB" dirty="0"/>
              <a:t>Ask your supervisor to rate the trainees on the job efficiency directly related to the training objectives </a:t>
            </a:r>
          </a:p>
          <a:p>
            <a:pPr marL="910604" indent="-910604">
              <a:buNone/>
            </a:pPr>
            <a:endParaRPr lang="en-GB" dirty="0"/>
          </a:p>
          <a:p>
            <a:pPr marL="910604" indent="-910604">
              <a:buNone/>
            </a:pPr>
            <a:r>
              <a:rPr lang="en-GB" dirty="0"/>
              <a:t>2. </a:t>
            </a:r>
            <a:r>
              <a:rPr lang="en-GB" b="1" dirty="0"/>
              <a:t>Experimental control- group method </a:t>
            </a:r>
          </a:p>
          <a:p>
            <a:pPr marL="910604" indent="-910604"/>
            <a:r>
              <a:rPr lang="en-GB" dirty="0"/>
              <a:t>Select two group: </a:t>
            </a:r>
          </a:p>
          <a:p>
            <a:pPr marL="1618850" lvl="1" indent="-910604"/>
            <a:r>
              <a:rPr lang="en-GB" dirty="0"/>
              <a:t>1</a:t>
            </a:r>
            <a:r>
              <a:rPr lang="en-GB" baseline="30000" dirty="0"/>
              <a:t>st</a:t>
            </a:r>
            <a:r>
              <a:rPr lang="en-GB" dirty="0"/>
              <a:t> group should choose who get training (experimental group )</a:t>
            </a:r>
          </a:p>
          <a:p>
            <a:pPr marL="1618850" lvl="1" indent="-910604"/>
            <a:r>
              <a:rPr lang="en-GB" dirty="0"/>
              <a:t>2</a:t>
            </a:r>
            <a:r>
              <a:rPr lang="en-GB" baseline="30000" dirty="0"/>
              <a:t>nd</a:t>
            </a:r>
            <a:r>
              <a:rPr lang="en-GB" dirty="0"/>
              <a:t> group should choose who have not get training (control group)</a:t>
            </a:r>
          </a:p>
          <a:p>
            <a:pPr marL="1618850" lvl="1" indent="-910604"/>
            <a:r>
              <a:rPr lang="en-GB" dirty="0"/>
              <a:t>Measure the performance of both group </a:t>
            </a:r>
          </a:p>
          <a:p>
            <a:pPr marL="1618850" lvl="1" indent="-910604"/>
            <a:r>
              <a:rPr lang="en-GB" dirty="0"/>
              <a:t>If 1</a:t>
            </a:r>
            <a:r>
              <a:rPr lang="en-GB" baseline="30000" dirty="0"/>
              <a:t>st</a:t>
            </a:r>
            <a:r>
              <a:rPr lang="en-GB" dirty="0"/>
              <a:t> group performed better after training then training can be considered as successful </a:t>
            </a:r>
          </a:p>
          <a:p>
            <a:pPr marL="910604" indent="-910604"/>
            <a:endParaRPr lang="en-GB" dirty="0"/>
          </a:p>
          <a:p>
            <a:pPr>
              <a:buNone/>
            </a:pPr>
            <a:endParaRPr lang="en-GB"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 y="0"/>
            <a:ext cx="17830800" cy="10058400"/>
          </a:xfrm>
        </p:spPr>
        <p:txBody>
          <a:bodyPr/>
          <a:lstStyle/>
          <a:p>
            <a:pPr>
              <a:buNone/>
            </a:pPr>
            <a:r>
              <a:rPr lang="en-GB" dirty="0"/>
              <a:t>3. </a:t>
            </a:r>
            <a:r>
              <a:rPr lang="en-GB" b="1" dirty="0"/>
              <a:t>Pre-post performance method </a:t>
            </a:r>
          </a:p>
          <a:p>
            <a:r>
              <a:rPr lang="en-GB" dirty="0"/>
              <a:t>Measure the performance before training </a:t>
            </a:r>
          </a:p>
          <a:p>
            <a:r>
              <a:rPr lang="en-GB" dirty="0"/>
              <a:t>Measure the performance after training </a:t>
            </a:r>
          </a:p>
          <a:p>
            <a:pPr>
              <a:buNone/>
            </a:pPr>
            <a:endParaRPr lang="en-GB" dirty="0"/>
          </a:p>
          <a:p>
            <a:pPr>
              <a:buNone/>
            </a:pPr>
            <a:r>
              <a:rPr lang="en-GB" dirty="0"/>
              <a:t>4. </a:t>
            </a:r>
            <a:r>
              <a:rPr lang="en-GB" b="1" dirty="0"/>
              <a:t>Longitudinal or time series analysis method </a:t>
            </a:r>
          </a:p>
          <a:p>
            <a:r>
              <a:rPr lang="en-GB" dirty="0"/>
              <a:t>Series of measures are taken: before training, during training and after training </a:t>
            </a:r>
          </a:p>
          <a:p>
            <a:r>
              <a:rPr lang="en-GB" dirty="0"/>
              <a:t>Then, plotted the result on graph and measure the changes </a:t>
            </a:r>
          </a:p>
          <a:p>
            <a:pPr>
              <a:buNone/>
            </a:pPr>
            <a:endParaRPr lang="en-GB"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 y="0"/>
            <a:ext cx="17830800" cy="10058400"/>
          </a:xfrm>
        </p:spPr>
        <p:txBody>
          <a:bodyPr/>
          <a:lstStyle/>
          <a:p>
            <a:pPr>
              <a:buNone/>
            </a:pPr>
            <a:r>
              <a:rPr lang="en-GB" dirty="0"/>
              <a:t>5. </a:t>
            </a:r>
            <a:r>
              <a:rPr lang="en-GB" b="1" dirty="0"/>
              <a:t>Trainee surveys </a:t>
            </a:r>
          </a:p>
          <a:p>
            <a:r>
              <a:rPr lang="en-GB" dirty="0"/>
              <a:t>A questionnaire is sent to the trainee after the completion of the program to get their reflections about the training program’s value or usefulness. </a:t>
            </a:r>
          </a:p>
          <a:p>
            <a:r>
              <a:rPr lang="en-GB" dirty="0"/>
              <a:t>Trainee’s opinions could also be obtained through interviews. </a:t>
            </a:r>
          </a:p>
          <a:p>
            <a:pPr>
              <a:buNone/>
            </a:pPr>
            <a:endParaRPr lang="en-GB"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 y="0"/>
            <a:ext cx="17830800" cy="10058400"/>
          </a:xfrm>
        </p:spPr>
        <p:txBody>
          <a:bodyPr>
            <a:normAutofit fontScale="85000" lnSpcReduction="20000"/>
          </a:bodyPr>
          <a:lstStyle/>
          <a:p>
            <a:pPr>
              <a:buNone/>
            </a:pPr>
            <a:r>
              <a:rPr lang="en-US" sz="12500" b="1" dirty="0">
                <a:solidFill>
                  <a:srgbClr val="002060"/>
                </a:solidFill>
              </a:rPr>
              <a:t>Career</a:t>
            </a:r>
            <a:r>
              <a:rPr lang="en-US" dirty="0"/>
              <a:t> </a:t>
            </a:r>
            <a:endParaRPr lang="en-GB" dirty="0"/>
          </a:p>
          <a:p>
            <a:pPr>
              <a:buNone/>
            </a:pPr>
            <a:r>
              <a:rPr lang="en-US" dirty="0"/>
              <a:t>“A career is a sequence positions occupied by a person during the course of lifetime”</a:t>
            </a:r>
            <a:endParaRPr lang="en-GB" dirty="0"/>
          </a:p>
          <a:p>
            <a:pPr>
              <a:buNone/>
            </a:pPr>
            <a:r>
              <a:rPr lang="en-US" dirty="0"/>
              <a:t> </a:t>
            </a:r>
            <a:endParaRPr lang="en-GB" dirty="0"/>
          </a:p>
          <a:p>
            <a:pPr>
              <a:buNone/>
            </a:pPr>
            <a:r>
              <a:rPr lang="en-US" dirty="0"/>
              <a:t>“A career can be defined as a sequence of separate but related work activities that provides continuity, order, and meaning in a person’s life” </a:t>
            </a:r>
            <a:endParaRPr lang="en-GB" dirty="0"/>
          </a:p>
          <a:p>
            <a:pPr>
              <a:buNone/>
            </a:pPr>
            <a:r>
              <a:rPr lang="en-US" dirty="0"/>
              <a:t>						</a:t>
            </a:r>
            <a:r>
              <a:rPr lang="en-US" sz="6400" b="1" dirty="0" err="1">
                <a:latin typeface="Algerian" pitchFamily="82" charset="0"/>
              </a:rPr>
              <a:t>F</a:t>
            </a:r>
            <a:r>
              <a:rPr lang="en-US" sz="6400" b="1" dirty="0" err="1" smtClean="0">
                <a:latin typeface="Algerian" pitchFamily="82" charset="0"/>
              </a:rPr>
              <a:t>lippo</a:t>
            </a:r>
            <a:endParaRPr lang="en-GB" b="1" dirty="0">
              <a:latin typeface="Algerian" pitchFamily="82" charset="0"/>
            </a:endParaRPr>
          </a:p>
          <a:p>
            <a:pPr algn="just">
              <a:buNone/>
            </a:pPr>
            <a:r>
              <a:rPr lang="en-US" dirty="0"/>
              <a:t>“career planning is the deliberate process through which an employee become aware of his/her personal skills, interests, knowledge, motivations, and other characteristics; and establishes action plans to attain specific goals.”</a:t>
            </a:r>
            <a:endParaRPr lang="en-GB" dirty="0"/>
          </a:p>
          <a:p>
            <a:pPr>
              <a:buNone/>
            </a:pPr>
            <a:r>
              <a:rPr lang="en-US" dirty="0"/>
              <a:t>							</a:t>
            </a:r>
            <a:r>
              <a:rPr lang="en-US" sz="6400" b="1" dirty="0" err="1">
                <a:latin typeface="Algerian" pitchFamily="82" charset="0"/>
              </a:rPr>
              <a:t>Dessler</a:t>
            </a:r>
            <a:endParaRPr lang="en-US" b="1" dirty="0">
              <a:latin typeface="Algerian" pitchFamily="82" charset="0"/>
            </a:endParaRPr>
          </a:p>
          <a:p>
            <a:pPr marL="0" indent="0">
              <a:buNone/>
            </a:pPr>
            <a:endParaRPr lang="en-US" dirty="0"/>
          </a:p>
        </p:txBody>
      </p:sp>
    </p:spTree>
    <p:extLst>
      <p:ext uri="{BB962C8B-B14F-4D97-AF65-F5344CB8AC3E}">
        <p14:creationId xmlns="" xmlns:p14="http://schemas.microsoft.com/office/powerpoint/2010/main" val="428312678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 y="0"/>
            <a:ext cx="17830800" cy="10058400"/>
          </a:xfrm>
        </p:spPr>
        <p:txBody>
          <a:bodyPr/>
          <a:lstStyle/>
          <a:p>
            <a:pPr marL="0" indent="0">
              <a:buNone/>
            </a:pPr>
            <a:r>
              <a:rPr lang="en-US" b="1" dirty="0">
                <a:solidFill>
                  <a:srgbClr val="002060"/>
                </a:solidFill>
              </a:rPr>
              <a:t>Objectives of career planning/Development </a:t>
            </a:r>
          </a:p>
          <a:p>
            <a:pPr marL="910604" indent="-910604">
              <a:buFont typeface="+mj-lt"/>
              <a:buAutoNum type="arabicPeriod"/>
            </a:pPr>
            <a:r>
              <a:rPr lang="en-US" dirty="0"/>
              <a:t>Ensuring needed talents </a:t>
            </a:r>
          </a:p>
          <a:p>
            <a:pPr marL="910604" indent="-910604">
              <a:buFont typeface="+mj-lt"/>
              <a:buAutoNum type="arabicPeriod"/>
            </a:pPr>
            <a:r>
              <a:rPr lang="en-US" dirty="0"/>
              <a:t>Assisting in attracting and retaining good employees </a:t>
            </a:r>
          </a:p>
          <a:p>
            <a:pPr marL="910604" indent="-910604">
              <a:buFont typeface="+mj-lt"/>
              <a:buAutoNum type="arabicPeriod"/>
            </a:pPr>
            <a:r>
              <a:rPr lang="en-US" dirty="0"/>
              <a:t>Ensuring growth opportunities for all employees </a:t>
            </a:r>
          </a:p>
          <a:p>
            <a:pPr marL="910604" indent="-910604">
              <a:buFont typeface="+mj-lt"/>
              <a:buAutoNum type="arabicPeriod"/>
            </a:pPr>
            <a:r>
              <a:rPr lang="en-US" dirty="0"/>
              <a:t>Reducing employee frustration </a:t>
            </a:r>
          </a:p>
          <a:p>
            <a:pPr marL="910604" indent="-910604">
              <a:buFont typeface="+mj-lt"/>
              <a:buAutoNum type="arabicPeriod"/>
            </a:pPr>
            <a:r>
              <a:rPr lang="en-US" dirty="0"/>
              <a:t>Providing challenging jobs </a:t>
            </a:r>
          </a:p>
          <a:p>
            <a:pPr marL="910604" indent="-910604">
              <a:buFont typeface="+mj-lt"/>
              <a:buAutoNum type="arabicPeriod"/>
            </a:pPr>
            <a:r>
              <a:rPr lang="en-US" dirty="0"/>
              <a:t>Establishing career oriented performance appraisal </a:t>
            </a:r>
          </a:p>
          <a:p>
            <a:pPr marL="910604" indent="-910604">
              <a:buFont typeface="+mj-lt"/>
              <a:buAutoNum type="arabicPeriod"/>
            </a:pPr>
            <a:r>
              <a:rPr lang="en-US" dirty="0"/>
              <a:t>Offering job rotation and job pathway </a:t>
            </a:r>
          </a:p>
        </p:txBody>
      </p:sp>
    </p:spTree>
    <p:extLst>
      <p:ext uri="{BB962C8B-B14F-4D97-AF65-F5344CB8AC3E}">
        <p14:creationId xmlns="" xmlns:p14="http://schemas.microsoft.com/office/powerpoint/2010/main" val="340641544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 y="0"/>
            <a:ext cx="17830800" cy="10058400"/>
          </a:xfrm>
        </p:spPr>
        <p:txBody>
          <a:bodyPr>
            <a:normAutofit fontScale="92500" lnSpcReduction="10000"/>
          </a:bodyPr>
          <a:lstStyle/>
          <a:p>
            <a:pPr>
              <a:buNone/>
            </a:pPr>
            <a:r>
              <a:rPr lang="en-US" b="1" dirty="0">
                <a:solidFill>
                  <a:srgbClr val="002060"/>
                </a:solidFill>
              </a:rPr>
              <a:t>Career stages/ Phase</a:t>
            </a:r>
            <a:endParaRPr lang="en-GB" b="1" dirty="0">
              <a:solidFill>
                <a:srgbClr val="002060"/>
              </a:solidFill>
            </a:endParaRPr>
          </a:p>
          <a:p>
            <a:pPr lvl="0">
              <a:buNone/>
            </a:pPr>
            <a:r>
              <a:rPr lang="en-US" dirty="0"/>
              <a:t>1. </a:t>
            </a:r>
            <a:r>
              <a:rPr lang="en-US" b="1" dirty="0"/>
              <a:t>Exploration </a:t>
            </a:r>
            <a:endParaRPr lang="en-GB" b="1" dirty="0"/>
          </a:p>
          <a:p>
            <a:pPr lvl="0"/>
            <a:r>
              <a:rPr lang="en-US" dirty="0"/>
              <a:t>You may have critical choices to </a:t>
            </a:r>
            <a:r>
              <a:rPr lang="en-US" dirty="0">
                <a:solidFill>
                  <a:srgbClr val="FF0000"/>
                </a:solidFill>
              </a:rPr>
              <a:t>enter the work force on a paid basis. </a:t>
            </a:r>
            <a:endParaRPr lang="en-GB" dirty="0">
              <a:solidFill>
                <a:srgbClr val="FF0000"/>
              </a:solidFill>
            </a:endParaRPr>
          </a:p>
          <a:p>
            <a:pPr lvl="0"/>
            <a:r>
              <a:rPr lang="en-US" dirty="0"/>
              <a:t>Certainly </a:t>
            </a:r>
            <a:r>
              <a:rPr lang="en-US" dirty="0">
                <a:solidFill>
                  <a:srgbClr val="FF0000"/>
                </a:solidFill>
              </a:rPr>
              <a:t>the careers of our parents</a:t>
            </a:r>
            <a:r>
              <a:rPr lang="en-US" dirty="0"/>
              <a:t>, their interests, their aspirations for their children, and their financial resources will be heavy factors in determining our perception of what careers are available or what schools, colleges or universities we might consider. </a:t>
            </a:r>
            <a:endParaRPr lang="en-GB" dirty="0"/>
          </a:p>
          <a:p>
            <a:pPr lvl="0"/>
            <a:r>
              <a:rPr lang="en-US" dirty="0"/>
              <a:t>The exploration period is a time when a number of </a:t>
            </a:r>
            <a:r>
              <a:rPr lang="en-US" dirty="0">
                <a:solidFill>
                  <a:srgbClr val="FF0000"/>
                </a:solidFill>
              </a:rPr>
              <a:t>expectation about one’s career are developed, many of which are unrealistic</a:t>
            </a:r>
            <a:r>
              <a:rPr lang="en-US" dirty="0"/>
              <a:t>. </a:t>
            </a:r>
            <a:endParaRPr lang="en-GB" dirty="0"/>
          </a:p>
          <a:p>
            <a:pPr marL="0" indent="0">
              <a:buNone/>
            </a:pPr>
            <a:endParaRPr lang="en-US" dirty="0"/>
          </a:p>
        </p:txBody>
      </p:sp>
    </p:spTree>
    <p:extLst>
      <p:ext uri="{BB962C8B-B14F-4D97-AF65-F5344CB8AC3E}">
        <p14:creationId xmlns="" xmlns:p14="http://schemas.microsoft.com/office/powerpoint/2010/main" val="338666581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 y="0"/>
            <a:ext cx="17830800" cy="10058400"/>
          </a:xfrm>
        </p:spPr>
        <p:txBody>
          <a:bodyPr>
            <a:normAutofit fontScale="92500"/>
          </a:bodyPr>
          <a:lstStyle/>
          <a:p>
            <a:pPr>
              <a:buNone/>
            </a:pPr>
            <a:r>
              <a:rPr lang="en-US" dirty="0"/>
              <a:t>2.</a:t>
            </a:r>
            <a:r>
              <a:rPr lang="en-US" b="1" dirty="0"/>
              <a:t> Establishment</a:t>
            </a:r>
            <a:endParaRPr lang="en-GB" b="1" dirty="0"/>
          </a:p>
          <a:p>
            <a:pPr lvl="0"/>
            <a:r>
              <a:rPr lang="en-US" dirty="0"/>
              <a:t>The establishment period begins with the </a:t>
            </a:r>
            <a:r>
              <a:rPr lang="en-US" dirty="0">
                <a:solidFill>
                  <a:srgbClr val="FF0000"/>
                </a:solidFill>
              </a:rPr>
              <a:t>search for work and includes getting your first job,</a:t>
            </a:r>
            <a:r>
              <a:rPr lang="en-US" dirty="0"/>
              <a:t> being accepted by your peers, learning the job, and gaining the first tangible evidence of success or failure in the “real world”. </a:t>
            </a:r>
            <a:endParaRPr lang="en-GB" dirty="0"/>
          </a:p>
          <a:p>
            <a:pPr lvl="0"/>
            <a:r>
              <a:rPr lang="en-US" dirty="0"/>
              <a:t>Stage of learning from the mistakes. </a:t>
            </a:r>
            <a:endParaRPr lang="en-GB" dirty="0"/>
          </a:p>
          <a:p>
            <a:pPr>
              <a:buNone/>
            </a:pPr>
            <a:r>
              <a:rPr lang="en-US" dirty="0"/>
              <a:t>3. </a:t>
            </a:r>
            <a:r>
              <a:rPr lang="en-US" b="1" dirty="0"/>
              <a:t>Mid-Career </a:t>
            </a:r>
            <a:endParaRPr lang="en-GB" b="1" dirty="0"/>
          </a:p>
          <a:p>
            <a:pPr lvl="0"/>
            <a:r>
              <a:rPr lang="en-US" dirty="0"/>
              <a:t>This is a time where individuals may continue their prior improvements in performance, level off (remove), or being to deteriorate (decline). </a:t>
            </a:r>
            <a:endParaRPr lang="en-GB" dirty="0"/>
          </a:p>
          <a:p>
            <a:pPr lvl="0"/>
            <a:r>
              <a:rPr lang="en-US" dirty="0"/>
              <a:t>Mistakes carry greater penalties. </a:t>
            </a:r>
            <a:endParaRPr lang="en-GB" dirty="0"/>
          </a:p>
          <a:p>
            <a:pPr>
              <a:buNone/>
            </a:pPr>
            <a:endParaRPr lang="en-GB" dirty="0"/>
          </a:p>
        </p:txBody>
      </p:sp>
    </p:spTree>
    <p:extLst>
      <p:ext uri="{BB962C8B-B14F-4D97-AF65-F5344CB8AC3E}">
        <p14:creationId xmlns="" xmlns:p14="http://schemas.microsoft.com/office/powerpoint/2010/main" val="25437415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 y="0"/>
            <a:ext cx="17830800" cy="10058400"/>
          </a:xfrm>
        </p:spPr>
        <p:txBody>
          <a:bodyPr>
            <a:normAutofit fontScale="85000" lnSpcReduction="10000"/>
          </a:bodyPr>
          <a:lstStyle/>
          <a:p>
            <a:pPr algn="just">
              <a:buNone/>
            </a:pPr>
            <a:r>
              <a:rPr lang="en-GB" sz="8500" b="1" dirty="0"/>
              <a:t>The benefits of training:</a:t>
            </a:r>
          </a:p>
          <a:p>
            <a:pPr algn="just"/>
            <a:r>
              <a:rPr lang="en-GB" b="1" dirty="0"/>
              <a:t>Improves morale of employees-</a:t>
            </a:r>
            <a:r>
              <a:rPr lang="en-GB" dirty="0"/>
              <a:t> Training helps the employee to get job security and job satisfaction. The more satisfied the employee is and the greater his morale, the more he will contribute to organizational success and the lesser will be employee absenteeism and turnover.</a:t>
            </a:r>
          </a:p>
          <a:p>
            <a:pPr algn="just"/>
            <a:r>
              <a:rPr lang="en-GB" b="1" dirty="0"/>
              <a:t>Less supervision-</a:t>
            </a:r>
            <a:r>
              <a:rPr lang="en-GB" dirty="0"/>
              <a:t> A well trained employee will be well familiar with the job and will need less of supervision. Thus, there will be less wastage of time and efforts.</a:t>
            </a:r>
          </a:p>
          <a:p>
            <a:pPr algn="just"/>
            <a:r>
              <a:rPr lang="en-GB" b="1" dirty="0"/>
              <a:t>Fewer accidents-</a:t>
            </a:r>
            <a:r>
              <a:rPr lang="en-GB" dirty="0"/>
              <a:t> Errors are likely to occur if the employees lack knowledge and skills required for doing a particular job. The more trained an employee is, the less are the chances of committing accidents in job and the more proficient the employee becomes.</a:t>
            </a:r>
          </a:p>
          <a:p>
            <a:pPr algn="just">
              <a:buNone/>
            </a:pPr>
            <a:endParaRPr lang="en-GB"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 y="0"/>
            <a:ext cx="17830800" cy="10058400"/>
          </a:xfrm>
        </p:spPr>
        <p:txBody>
          <a:bodyPr>
            <a:normAutofit fontScale="92500" lnSpcReduction="20000"/>
          </a:bodyPr>
          <a:lstStyle/>
          <a:p>
            <a:pPr lvl="0"/>
            <a:r>
              <a:rPr lang="en-US" dirty="0">
                <a:solidFill>
                  <a:srgbClr val="FF0000"/>
                </a:solidFill>
              </a:rPr>
              <a:t>To those who make the successful transition go greater responsibilities and rewards. </a:t>
            </a:r>
            <a:endParaRPr lang="en-GB" dirty="0">
              <a:solidFill>
                <a:srgbClr val="FF0000"/>
              </a:solidFill>
            </a:endParaRPr>
          </a:p>
          <a:p>
            <a:pPr lvl="0"/>
            <a:r>
              <a:rPr lang="en-US" dirty="0">
                <a:solidFill>
                  <a:srgbClr val="FF0000"/>
                </a:solidFill>
              </a:rPr>
              <a:t>For others, it may be a time of reassessment job changes</a:t>
            </a:r>
            <a:r>
              <a:rPr lang="en-US" dirty="0"/>
              <a:t>, adjustment of priorities, or the pursuit of alternative life styles (geographical move or going back to college). </a:t>
            </a:r>
            <a:endParaRPr lang="en-GB" dirty="0"/>
          </a:p>
          <a:p>
            <a:pPr>
              <a:buNone/>
            </a:pPr>
            <a:r>
              <a:rPr lang="en-US" dirty="0"/>
              <a:t>4. </a:t>
            </a:r>
            <a:r>
              <a:rPr lang="en-US" b="1" dirty="0"/>
              <a:t>Late career </a:t>
            </a:r>
            <a:endParaRPr lang="en-GB" b="1" dirty="0"/>
          </a:p>
          <a:p>
            <a:pPr lvl="0"/>
            <a:r>
              <a:rPr lang="en-US" dirty="0"/>
              <a:t>Allowed to luxury to relax </a:t>
            </a:r>
            <a:endParaRPr lang="en-GB" dirty="0"/>
          </a:p>
          <a:p>
            <a:pPr lvl="0"/>
            <a:r>
              <a:rPr lang="en-US" dirty="0"/>
              <a:t>You will get respect by younger employee </a:t>
            </a:r>
            <a:endParaRPr lang="en-GB" dirty="0"/>
          </a:p>
          <a:p>
            <a:pPr lvl="0"/>
            <a:r>
              <a:rPr lang="en-US" dirty="0"/>
              <a:t>It is a time when individuals recognize that they have decreased work mobility and may be locked into their current job </a:t>
            </a:r>
            <a:endParaRPr lang="en-GB" dirty="0"/>
          </a:p>
          <a:p>
            <a:pPr lvl="0"/>
            <a:r>
              <a:rPr lang="en-US" dirty="0"/>
              <a:t>Look forward to retirement and the opportunities of doing something different. </a:t>
            </a:r>
            <a:endParaRPr lang="en-GB" dirty="0"/>
          </a:p>
          <a:p>
            <a:pPr>
              <a:buNone/>
            </a:pPr>
            <a:endParaRPr lang="en-GB" dirty="0"/>
          </a:p>
        </p:txBody>
      </p:sp>
    </p:spTree>
    <p:extLst>
      <p:ext uri="{BB962C8B-B14F-4D97-AF65-F5344CB8AC3E}">
        <p14:creationId xmlns="" xmlns:p14="http://schemas.microsoft.com/office/powerpoint/2010/main" val="387494363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 y="0"/>
            <a:ext cx="17830800" cy="10058400"/>
          </a:xfrm>
        </p:spPr>
        <p:txBody>
          <a:bodyPr>
            <a:normAutofit/>
          </a:bodyPr>
          <a:lstStyle/>
          <a:p>
            <a:pPr>
              <a:buNone/>
            </a:pPr>
            <a:r>
              <a:rPr lang="en-US" dirty="0"/>
              <a:t>5. </a:t>
            </a:r>
            <a:r>
              <a:rPr lang="en-US" b="1" dirty="0" smtClean="0"/>
              <a:t>Decline </a:t>
            </a:r>
            <a:endParaRPr lang="en-GB" b="1" dirty="0"/>
          </a:p>
          <a:p>
            <a:pPr lvl="0"/>
            <a:r>
              <a:rPr lang="en-US" dirty="0"/>
              <a:t>After several decades of continued achievement and high level of performance, the time has come for retirement. </a:t>
            </a:r>
            <a:endParaRPr lang="en-GB" dirty="0"/>
          </a:p>
          <a:p>
            <a:pPr lvl="0"/>
            <a:r>
              <a:rPr lang="en-US" dirty="0"/>
              <a:t>The frustrations that have been associated with work will be left behind. </a:t>
            </a:r>
            <a:endParaRPr lang="en-GB" dirty="0"/>
          </a:p>
        </p:txBody>
      </p:sp>
    </p:spTree>
    <p:extLst>
      <p:ext uri="{BB962C8B-B14F-4D97-AF65-F5344CB8AC3E}">
        <p14:creationId xmlns="" xmlns:p14="http://schemas.microsoft.com/office/powerpoint/2010/main" val="205029997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 y="0"/>
            <a:ext cx="17830800" cy="10058400"/>
          </a:xfrm>
        </p:spPr>
        <p:txBody>
          <a:bodyPr>
            <a:normAutofit fontScale="92500" lnSpcReduction="10000"/>
          </a:bodyPr>
          <a:lstStyle/>
          <a:p>
            <a:pPr>
              <a:buNone/>
            </a:pPr>
            <a:r>
              <a:rPr lang="en-US" b="1" dirty="0">
                <a:solidFill>
                  <a:srgbClr val="002060"/>
                </a:solidFill>
              </a:rPr>
              <a:t>Process of career Development </a:t>
            </a:r>
            <a:endParaRPr lang="en-GB" b="1" dirty="0">
              <a:solidFill>
                <a:srgbClr val="002060"/>
              </a:solidFill>
            </a:endParaRPr>
          </a:p>
          <a:p>
            <a:pPr>
              <a:buNone/>
            </a:pPr>
            <a:r>
              <a:rPr lang="en-US" dirty="0"/>
              <a:t> </a:t>
            </a:r>
            <a:endParaRPr lang="en-GB" dirty="0"/>
          </a:p>
          <a:p>
            <a:pPr lvl="0">
              <a:buNone/>
            </a:pPr>
            <a:r>
              <a:rPr lang="en-US" b="1" dirty="0"/>
              <a:t>1. Integrating CD and HRP </a:t>
            </a:r>
            <a:endParaRPr lang="en-GB" b="1" dirty="0"/>
          </a:p>
          <a:p>
            <a:pPr lvl="1"/>
            <a:r>
              <a:rPr lang="en-US" dirty="0"/>
              <a:t>CD provide a supply of talents and abilities and HRP projects the demand for talents and abilities. </a:t>
            </a:r>
            <a:endParaRPr lang="en-GB" dirty="0"/>
          </a:p>
          <a:p>
            <a:pPr lvl="0">
              <a:buNone/>
            </a:pPr>
            <a:r>
              <a:rPr lang="en-US" b="1" dirty="0"/>
              <a:t>2. Dissemination (broadcasting) of career option information </a:t>
            </a:r>
            <a:endParaRPr lang="en-GB" b="1" dirty="0"/>
          </a:p>
          <a:p>
            <a:pPr lvl="1"/>
            <a:r>
              <a:rPr lang="en-US" dirty="0"/>
              <a:t>Good employee will miss if they do not get proper information. </a:t>
            </a:r>
            <a:endParaRPr lang="en-GB" dirty="0"/>
          </a:p>
          <a:p>
            <a:pPr lvl="0">
              <a:buNone/>
            </a:pPr>
            <a:r>
              <a:rPr lang="en-US" b="1" dirty="0"/>
              <a:t>3. Job postings </a:t>
            </a:r>
            <a:endParaRPr lang="en-GB" b="1" dirty="0"/>
          </a:p>
          <a:p>
            <a:pPr lvl="1"/>
            <a:r>
              <a:rPr lang="en-US" dirty="0"/>
              <a:t>Job postings in bulletin board, company publications </a:t>
            </a:r>
            <a:endParaRPr lang="en-GB" dirty="0"/>
          </a:p>
          <a:p>
            <a:pPr lvl="0">
              <a:buNone/>
            </a:pPr>
            <a:r>
              <a:rPr lang="en-US" b="1" dirty="0"/>
              <a:t>4. Use of assessment centers </a:t>
            </a:r>
            <a:endParaRPr lang="en-GB" b="1" dirty="0"/>
          </a:p>
          <a:p>
            <a:pPr lvl="1"/>
            <a:r>
              <a:rPr lang="en-US" dirty="0"/>
              <a:t>AC observe each individual’s ability and behavior in a complex situation to develop a broader appraisal of his or her reactions. </a:t>
            </a:r>
            <a:endParaRPr lang="en-GB" dirty="0"/>
          </a:p>
          <a:p>
            <a:pPr>
              <a:buNone/>
            </a:pPr>
            <a:endParaRPr lang="en-GB" dirty="0"/>
          </a:p>
          <a:p>
            <a:pPr>
              <a:buNone/>
            </a:pPr>
            <a:endParaRPr lang="en-GB" dirty="0"/>
          </a:p>
          <a:p>
            <a:pPr>
              <a:buNone/>
            </a:pPr>
            <a:endParaRPr lang="en-GB" dirty="0"/>
          </a:p>
        </p:txBody>
      </p:sp>
    </p:spTree>
    <p:extLst>
      <p:ext uri="{BB962C8B-B14F-4D97-AF65-F5344CB8AC3E}">
        <p14:creationId xmlns="" xmlns:p14="http://schemas.microsoft.com/office/powerpoint/2010/main" val="233973046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 y="0"/>
            <a:ext cx="17830800" cy="10058400"/>
          </a:xfrm>
        </p:spPr>
        <p:txBody>
          <a:bodyPr>
            <a:normAutofit fontScale="92500" lnSpcReduction="10000"/>
          </a:bodyPr>
          <a:lstStyle/>
          <a:p>
            <a:pPr lvl="0">
              <a:buNone/>
            </a:pPr>
            <a:r>
              <a:rPr lang="en-US" b="1" dirty="0"/>
              <a:t>5. CD workshop </a:t>
            </a:r>
            <a:endParaRPr lang="en-GB" b="1" dirty="0"/>
          </a:p>
          <a:p>
            <a:pPr lvl="0"/>
            <a:r>
              <a:rPr lang="en-US" dirty="0"/>
              <a:t>A self-assessment activity in which individual employee activity analyze their own career interest skills and career anchors (secure). </a:t>
            </a:r>
            <a:endParaRPr lang="en-GB" dirty="0"/>
          </a:p>
          <a:p>
            <a:pPr lvl="0"/>
            <a:r>
              <a:rPr lang="en-US" dirty="0"/>
              <a:t>Environmental assessment: in this second phase relevant information about the company and its career options and staffing need is presented </a:t>
            </a:r>
            <a:endParaRPr lang="en-GB" dirty="0"/>
          </a:p>
          <a:p>
            <a:pPr lvl="0"/>
            <a:r>
              <a:rPr lang="en-US" dirty="0"/>
              <a:t>Finally, a CD workshop typically concludes with goal setting and action planning in which the individuals sets career goals and creates a CD plan </a:t>
            </a:r>
            <a:endParaRPr lang="en-GB" dirty="0"/>
          </a:p>
          <a:p>
            <a:pPr>
              <a:buNone/>
            </a:pPr>
            <a:endParaRPr lang="en-GB" dirty="0"/>
          </a:p>
          <a:p>
            <a:pPr>
              <a:buNone/>
            </a:pPr>
            <a:r>
              <a:rPr lang="en-US" b="1" dirty="0" smtClean="0"/>
              <a:t>6. CD </a:t>
            </a:r>
            <a:r>
              <a:rPr lang="en-US" b="1" dirty="0"/>
              <a:t>workbook </a:t>
            </a:r>
            <a:endParaRPr lang="en-GB" b="1" dirty="0"/>
          </a:p>
        </p:txBody>
      </p:sp>
    </p:spTree>
    <p:extLst>
      <p:ext uri="{BB962C8B-B14F-4D97-AF65-F5344CB8AC3E}">
        <p14:creationId xmlns="" xmlns:p14="http://schemas.microsoft.com/office/powerpoint/2010/main" val="124955246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 y="0"/>
            <a:ext cx="17830800" cy="10058400"/>
          </a:xfrm>
        </p:spPr>
        <p:txBody>
          <a:bodyPr/>
          <a:lstStyle/>
          <a:p>
            <a:pPr>
              <a:buNone/>
            </a:pPr>
            <a:r>
              <a:rPr lang="en-US" b="1" dirty="0"/>
              <a:t>7. Continuous education and training </a:t>
            </a:r>
            <a:endParaRPr lang="en-GB" b="1" dirty="0"/>
          </a:p>
          <a:p>
            <a:pPr>
              <a:buNone/>
            </a:pPr>
            <a:r>
              <a:rPr lang="en-US" b="1" dirty="0"/>
              <a:t>8. Periodic job changes </a:t>
            </a:r>
            <a:endParaRPr lang="en-GB" b="1" dirty="0"/>
          </a:p>
          <a:p>
            <a:pPr>
              <a:buNone/>
            </a:pPr>
            <a:r>
              <a:rPr lang="en-US" dirty="0"/>
              <a:t>9</a:t>
            </a:r>
            <a:r>
              <a:rPr lang="en-US" b="1" dirty="0"/>
              <a:t>. Sabbaticals and other facilities </a:t>
            </a:r>
            <a:endParaRPr lang="en-GB" b="1" dirty="0"/>
          </a:p>
          <a:p>
            <a:pPr lvl="0"/>
            <a:r>
              <a:rPr lang="en-US" dirty="0"/>
              <a:t>Sabbaticals: a period of paid leave granted to a university teacher for study or travel, traditionally one year for every seven years worked. </a:t>
            </a:r>
            <a:endParaRPr lang="en-GB" dirty="0"/>
          </a:p>
          <a:p>
            <a:pPr>
              <a:buNone/>
            </a:pPr>
            <a:r>
              <a:rPr lang="en-US" b="1" dirty="0"/>
              <a:t>10. Career-oriented performance appraisals: </a:t>
            </a:r>
            <a:endParaRPr lang="en-GB" b="1" dirty="0"/>
          </a:p>
          <a:p>
            <a:pPr>
              <a:buNone/>
            </a:pPr>
            <a:endParaRPr lang="en-GB" dirty="0"/>
          </a:p>
        </p:txBody>
      </p:sp>
    </p:spTree>
    <p:extLst>
      <p:ext uri="{BB962C8B-B14F-4D97-AF65-F5344CB8AC3E}">
        <p14:creationId xmlns="" xmlns:p14="http://schemas.microsoft.com/office/powerpoint/2010/main" val="411744988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 y="0"/>
            <a:ext cx="17830800" cy="10058400"/>
          </a:xfrm>
        </p:spPr>
        <p:txBody>
          <a:bodyPr/>
          <a:lstStyle/>
          <a:p>
            <a:pPr marL="0" indent="0">
              <a:buNone/>
            </a:pPr>
            <a:r>
              <a:rPr lang="en-US" b="1" dirty="0"/>
              <a:t>Emerging Concepts of HRD (human resource development)</a:t>
            </a:r>
          </a:p>
          <a:p>
            <a:r>
              <a:rPr lang="en-US" dirty="0"/>
              <a:t>HRD is concerned with the provision of </a:t>
            </a:r>
            <a:r>
              <a:rPr lang="en-US" dirty="0">
                <a:solidFill>
                  <a:srgbClr val="FF0000"/>
                </a:solidFill>
              </a:rPr>
              <a:t>learning, development and training opportunities </a:t>
            </a:r>
            <a:r>
              <a:rPr lang="en-US" dirty="0"/>
              <a:t>in order to improve </a:t>
            </a:r>
            <a:r>
              <a:rPr lang="en-US" dirty="0">
                <a:solidFill>
                  <a:srgbClr val="FF0000"/>
                </a:solidFill>
              </a:rPr>
              <a:t>individual, team and organizational performance</a:t>
            </a:r>
            <a:r>
              <a:rPr lang="en-US" dirty="0"/>
              <a:t>. </a:t>
            </a:r>
          </a:p>
          <a:p>
            <a:r>
              <a:rPr lang="en-US" dirty="0"/>
              <a:t>It is essentially a business led approach to developing people within a strategic framework. </a:t>
            </a:r>
          </a:p>
          <a:p>
            <a:r>
              <a:rPr lang="en-US" dirty="0"/>
              <a:t>Here are the major emerging concepts of HRD.</a:t>
            </a:r>
          </a:p>
          <a:p>
            <a:pPr marL="0" indent="0">
              <a:buNone/>
            </a:pPr>
            <a:endParaRPr lang="en-US" dirty="0"/>
          </a:p>
        </p:txBody>
      </p:sp>
    </p:spTree>
    <p:extLst>
      <p:ext uri="{BB962C8B-B14F-4D97-AF65-F5344CB8AC3E}">
        <p14:creationId xmlns="" xmlns:p14="http://schemas.microsoft.com/office/powerpoint/2010/main" val="404654608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 y="0"/>
            <a:ext cx="17830800" cy="10058400"/>
          </a:xfrm>
        </p:spPr>
        <p:txBody>
          <a:bodyPr>
            <a:normAutofit fontScale="70000" lnSpcReduction="20000"/>
          </a:bodyPr>
          <a:lstStyle/>
          <a:p>
            <a:pPr marL="910604" indent="-910604">
              <a:buFont typeface="+mj-lt"/>
              <a:buAutoNum type="arabicPeriod"/>
            </a:pPr>
            <a:r>
              <a:rPr lang="en-US" b="1" dirty="0">
                <a:solidFill>
                  <a:srgbClr val="002060"/>
                </a:solidFill>
              </a:rPr>
              <a:t>Leadership development:</a:t>
            </a:r>
          </a:p>
          <a:p>
            <a:r>
              <a:rPr lang="en-US" dirty="0"/>
              <a:t>It is the art of influencing and inspiring the behavior of other in accordance with requirement. </a:t>
            </a:r>
          </a:p>
          <a:p>
            <a:pPr marL="0" indent="0">
              <a:buNone/>
            </a:pPr>
            <a:r>
              <a:rPr lang="en-US" dirty="0"/>
              <a:t>Stephen P. Robbins- “Leadership is the ability to influence a group toward achievement of goals. </a:t>
            </a:r>
          </a:p>
          <a:p>
            <a:pPr marL="0" indent="0">
              <a:buNone/>
            </a:pPr>
            <a:endParaRPr lang="en-US" dirty="0"/>
          </a:p>
          <a:p>
            <a:pPr marL="0" indent="0">
              <a:buNone/>
            </a:pPr>
            <a:r>
              <a:rPr lang="en-US" dirty="0"/>
              <a:t>McCauley, </a:t>
            </a:r>
            <a:r>
              <a:rPr lang="en-US" dirty="0" err="1"/>
              <a:t>Veslor</a:t>
            </a:r>
            <a:r>
              <a:rPr lang="en-US" dirty="0"/>
              <a:t> &amp; </a:t>
            </a:r>
            <a:r>
              <a:rPr lang="en-US" dirty="0" err="1"/>
              <a:t>Rudeman</a:t>
            </a:r>
            <a:r>
              <a:rPr lang="en-US" dirty="0"/>
              <a:t>, “leader development is defined as the expansion of a person’s capacity to be effective in leadership roles and processes.”</a:t>
            </a:r>
          </a:p>
          <a:p>
            <a:pPr marL="0" indent="0">
              <a:buNone/>
            </a:pPr>
            <a:endParaRPr lang="en-US" dirty="0"/>
          </a:p>
          <a:p>
            <a:pPr marL="0" indent="0">
              <a:buNone/>
            </a:pPr>
            <a:r>
              <a:rPr lang="en-US" b="1" dirty="0"/>
              <a:t>The focus of leadership Development </a:t>
            </a:r>
          </a:p>
          <a:p>
            <a:pPr lvl="0"/>
            <a:r>
              <a:rPr lang="en-US" dirty="0">
                <a:solidFill>
                  <a:srgbClr val="FF0000"/>
                </a:solidFill>
              </a:rPr>
              <a:t>Leadership development focuses on building networked relationship (social capital) among individuals in an organization. </a:t>
            </a:r>
          </a:p>
          <a:p>
            <a:pPr lvl="0"/>
            <a:r>
              <a:rPr lang="en-US" dirty="0"/>
              <a:t>Leadership development is </a:t>
            </a:r>
            <a:r>
              <a:rPr lang="en-US" dirty="0">
                <a:solidFill>
                  <a:srgbClr val="FF0000"/>
                </a:solidFill>
              </a:rPr>
              <a:t>a function of the social resources that are rooted in relationships</a:t>
            </a:r>
            <a:r>
              <a:rPr lang="en-US" dirty="0"/>
              <a:t>. </a:t>
            </a:r>
          </a:p>
          <a:p>
            <a:r>
              <a:rPr lang="en-US" dirty="0"/>
              <a:t>Leadership development focuses on </a:t>
            </a:r>
            <a:r>
              <a:rPr lang="en-US" dirty="0">
                <a:solidFill>
                  <a:srgbClr val="FF0000"/>
                </a:solidFill>
              </a:rPr>
              <a:t>interpersonal skills of social awareness</a:t>
            </a:r>
          </a:p>
        </p:txBody>
      </p:sp>
    </p:spTree>
    <p:extLst>
      <p:ext uri="{BB962C8B-B14F-4D97-AF65-F5344CB8AC3E}">
        <p14:creationId xmlns="" xmlns:p14="http://schemas.microsoft.com/office/powerpoint/2010/main" val="233992095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 y="0"/>
            <a:ext cx="17830800" cy="10058400"/>
          </a:xfrm>
        </p:spPr>
        <p:txBody>
          <a:bodyPr>
            <a:normAutofit fontScale="92500" lnSpcReduction="10000"/>
          </a:bodyPr>
          <a:lstStyle/>
          <a:p>
            <a:pPr marL="0" indent="0">
              <a:buNone/>
            </a:pPr>
            <a:r>
              <a:rPr lang="en-US" b="1" dirty="0">
                <a:solidFill>
                  <a:srgbClr val="002060"/>
                </a:solidFill>
              </a:rPr>
              <a:t>Components of leadership development </a:t>
            </a:r>
          </a:p>
          <a:p>
            <a:pPr lvl="0" algn="just"/>
            <a:r>
              <a:rPr lang="en-US" b="1" u="sng" dirty="0"/>
              <a:t>Value based: </a:t>
            </a:r>
            <a:r>
              <a:rPr lang="en-US" dirty="0"/>
              <a:t>it comes from </a:t>
            </a:r>
            <a:r>
              <a:rPr lang="en-US" dirty="0">
                <a:solidFill>
                  <a:srgbClr val="FF0000"/>
                </a:solidFill>
              </a:rPr>
              <a:t>expected contributions from the leaders</a:t>
            </a:r>
            <a:r>
              <a:rPr lang="en-US" dirty="0"/>
              <a:t> and defined, and the </a:t>
            </a:r>
            <a:r>
              <a:rPr lang="en-US" dirty="0">
                <a:solidFill>
                  <a:srgbClr val="FF0000"/>
                </a:solidFill>
              </a:rPr>
              <a:t>organizational culture </a:t>
            </a:r>
            <a:r>
              <a:rPr lang="en-US" dirty="0"/>
              <a:t>is directed towards </a:t>
            </a:r>
            <a:r>
              <a:rPr lang="en-US" dirty="0">
                <a:solidFill>
                  <a:srgbClr val="FF0000"/>
                </a:solidFill>
              </a:rPr>
              <a:t>inspiring leaders.</a:t>
            </a:r>
          </a:p>
          <a:p>
            <a:pPr lvl="0"/>
            <a:r>
              <a:rPr lang="en-US" b="1" u="sng" dirty="0"/>
              <a:t>Strategy based performance evaluation:</a:t>
            </a:r>
            <a:r>
              <a:rPr lang="en-US" dirty="0"/>
              <a:t> the performance system is tied to the company’s business strategy. </a:t>
            </a:r>
          </a:p>
          <a:p>
            <a:pPr lvl="0"/>
            <a:r>
              <a:rPr lang="en-US" b="1" u="sng" dirty="0"/>
              <a:t>Leadership pipeline</a:t>
            </a:r>
            <a:r>
              <a:rPr lang="en-US" dirty="0"/>
              <a:t>: Its focus is towards strategies HR planning which is comprehensive and long term oriented. The program ensures that </a:t>
            </a:r>
            <a:r>
              <a:rPr lang="en-US" dirty="0">
                <a:solidFill>
                  <a:srgbClr val="FF0000"/>
                </a:solidFill>
              </a:rPr>
              <a:t>HR managers divide their workforce into job families and the potential leaders are identified and presented for higher roles and responsibilities.</a:t>
            </a:r>
          </a:p>
          <a:p>
            <a:pPr marL="0" indent="0">
              <a:buNone/>
            </a:pPr>
            <a:endParaRPr lang="en-US" dirty="0"/>
          </a:p>
        </p:txBody>
      </p:sp>
    </p:spTree>
    <p:extLst>
      <p:ext uri="{BB962C8B-B14F-4D97-AF65-F5344CB8AC3E}">
        <p14:creationId xmlns="" xmlns:p14="http://schemas.microsoft.com/office/powerpoint/2010/main" val="34602033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 y="0"/>
            <a:ext cx="17830800" cy="10058400"/>
          </a:xfrm>
        </p:spPr>
        <p:txBody>
          <a:bodyPr/>
          <a:lstStyle/>
          <a:p>
            <a:pPr marL="910604" indent="-910604">
              <a:buAutoNum type="arabicPeriod" startAt="2"/>
            </a:pPr>
            <a:r>
              <a:rPr lang="en-US" b="1" dirty="0">
                <a:solidFill>
                  <a:srgbClr val="002060"/>
                </a:solidFill>
              </a:rPr>
              <a:t>Talent Management </a:t>
            </a:r>
          </a:p>
          <a:p>
            <a:pPr algn="just"/>
            <a:r>
              <a:rPr lang="en-US" dirty="0"/>
              <a:t>Broadly defined, talent management is the implementation of integrated strategies or systems designed to </a:t>
            </a:r>
            <a:r>
              <a:rPr lang="en-US" dirty="0">
                <a:solidFill>
                  <a:srgbClr val="FF0000"/>
                </a:solidFill>
              </a:rPr>
              <a:t>increase workplace productivity by developing improved processes for attracting, developing, retaining and utilizing people with the required skills and aptitude to meet current and future business needs. </a:t>
            </a:r>
          </a:p>
        </p:txBody>
      </p:sp>
    </p:spTree>
    <p:extLst>
      <p:ext uri="{BB962C8B-B14F-4D97-AF65-F5344CB8AC3E}">
        <p14:creationId xmlns="" xmlns:p14="http://schemas.microsoft.com/office/powerpoint/2010/main" val="88309148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 y="0"/>
            <a:ext cx="17830800" cy="10058400"/>
          </a:xfrm>
        </p:spPr>
        <p:txBody>
          <a:bodyPr>
            <a:normAutofit lnSpcReduction="10000"/>
          </a:bodyPr>
          <a:lstStyle/>
          <a:p>
            <a:pPr marL="910604" indent="-910604">
              <a:buAutoNum type="arabicPeriod" startAt="3"/>
            </a:pPr>
            <a:r>
              <a:rPr lang="en-GB" sz="7300" b="1" dirty="0">
                <a:solidFill>
                  <a:srgbClr val="002060"/>
                </a:solidFill>
              </a:rPr>
              <a:t>Employee Empowerment</a:t>
            </a:r>
          </a:p>
          <a:p>
            <a:pPr marL="0" indent="0">
              <a:buNone/>
            </a:pPr>
            <a:r>
              <a:rPr lang="en-GB" dirty="0"/>
              <a:t>Employee empowerment is the process of passing authority and responsibility to individual at lower levels in the organization hierarchy. </a:t>
            </a:r>
          </a:p>
          <a:p>
            <a:pPr>
              <a:buNone/>
            </a:pPr>
            <a:r>
              <a:rPr lang="en-GB" dirty="0"/>
              <a:t>“Empowerment is the process of enhancing feeling of self-efficiency and sense of owning a job.”</a:t>
            </a:r>
          </a:p>
          <a:p>
            <a:pPr>
              <a:buNone/>
            </a:pPr>
            <a:r>
              <a:rPr lang="en-GB" dirty="0"/>
              <a:t>						K. </a:t>
            </a:r>
            <a:r>
              <a:rPr lang="en-GB" dirty="0" err="1"/>
              <a:t>Aswathappa</a:t>
            </a:r>
            <a:r>
              <a:rPr lang="en-GB" dirty="0"/>
              <a:t> </a:t>
            </a:r>
          </a:p>
          <a:p>
            <a:pPr>
              <a:buNone/>
            </a:pPr>
            <a:r>
              <a:rPr lang="en-GB" dirty="0"/>
              <a:t>“Empowerment is managerial approach in which employees are given substantial authority and say to make decision on their own”	</a:t>
            </a:r>
          </a:p>
          <a:p>
            <a:pPr>
              <a:buNone/>
            </a:pPr>
            <a:r>
              <a:rPr lang="en-GB" dirty="0"/>
              <a:t>					</a:t>
            </a:r>
            <a:r>
              <a:rPr lang="en-GB" b="1" dirty="0">
                <a:latin typeface="Algerian" pitchFamily="82" charset="0"/>
              </a:rPr>
              <a:t>Robbins &amp; coulter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 y="0"/>
            <a:ext cx="17830800" cy="10058400"/>
          </a:xfrm>
        </p:spPr>
        <p:txBody>
          <a:bodyPr/>
          <a:lstStyle/>
          <a:p>
            <a:r>
              <a:rPr lang="en-GB" b="1" dirty="0"/>
              <a:t>Chances of promotion-</a:t>
            </a:r>
            <a:r>
              <a:rPr lang="en-GB" dirty="0"/>
              <a:t> Employees acquire skills and efficiency during training. They become more eligible for promotion. They become an asset for the organization.</a:t>
            </a:r>
          </a:p>
          <a:p>
            <a:r>
              <a:rPr lang="en-GB" b="1" dirty="0"/>
              <a:t>Increased productivity-</a:t>
            </a:r>
            <a:r>
              <a:rPr lang="en-GB" dirty="0"/>
              <a:t> Training improves efficiency and productivity of employees. Well trained employees show both quantity and quality performance. There is less wastage of time, money and resources if employees are properly trained.</a:t>
            </a:r>
          </a:p>
          <a:p>
            <a:pPr>
              <a:buNone/>
            </a:pPr>
            <a:endParaRPr lang="en-GB"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 y="0"/>
            <a:ext cx="17830800" cy="10058400"/>
          </a:xfrm>
        </p:spPr>
        <p:txBody>
          <a:bodyPr/>
          <a:lstStyle/>
          <a:p>
            <a:pPr>
              <a:buNone/>
            </a:pPr>
            <a:r>
              <a:rPr lang="en-GB" b="1" i="1" dirty="0">
                <a:solidFill>
                  <a:srgbClr val="002060"/>
                </a:solidFill>
              </a:rPr>
              <a:t>Stages of empowerment (employee empowerment process)</a:t>
            </a:r>
          </a:p>
          <a:p>
            <a:pPr marL="910604" indent="-910604">
              <a:buAutoNum type="arabicPeriod"/>
            </a:pPr>
            <a:r>
              <a:rPr lang="en-GB" dirty="0"/>
              <a:t>Identifying conditions of powerlessness </a:t>
            </a:r>
          </a:p>
          <a:p>
            <a:pPr marL="910604" indent="-910604">
              <a:buAutoNum type="arabicPeriod"/>
            </a:pPr>
            <a:r>
              <a:rPr lang="en-GB" dirty="0"/>
              <a:t>Implement empowerment strategies and techniques</a:t>
            </a:r>
          </a:p>
          <a:p>
            <a:pPr marL="910604" indent="-910604">
              <a:buAutoNum type="arabicPeriod"/>
            </a:pPr>
            <a:r>
              <a:rPr lang="en-GB" dirty="0"/>
              <a:t>Remove conditions of powerlessness and provide self-efficacy information </a:t>
            </a:r>
          </a:p>
          <a:p>
            <a:pPr marL="910604" indent="-910604">
              <a:buAutoNum type="arabicPeriod"/>
            </a:pPr>
            <a:r>
              <a:rPr lang="en-GB" dirty="0"/>
              <a:t>Felling of empowerment generated </a:t>
            </a:r>
          </a:p>
          <a:p>
            <a:pPr marL="910604" indent="-910604">
              <a:buAutoNum type="arabicPeriod"/>
            </a:pPr>
            <a:r>
              <a:rPr lang="en-GB" dirty="0"/>
              <a:t>Empowerment results in performance </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 y="0"/>
            <a:ext cx="17830800" cy="10058400"/>
          </a:xfrm>
        </p:spPr>
        <p:txBody>
          <a:bodyPr>
            <a:normAutofit fontScale="92500" lnSpcReduction="10000"/>
          </a:bodyPr>
          <a:lstStyle/>
          <a:p>
            <a:pPr>
              <a:buNone/>
            </a:pPr>
            <a:r>
              <a:rPr lang="en-GB" b="1" dirty="0"/>
              <a:t>Guidelines for introducing empowerment </a:t>
            </a:r>
          </a:p>
          <a:p>
            <a:r>
              <a:rPr lang="en-GB" dirty="0"/>
              <a:t>All concerned workers should be </a:t>
            </a:r>
            <a:r>
              <a:rPr lang="en-GB" dirty="0">
                <a:solidFill>
                  <a:srgbClr val="FF0000"/>
                </a:solidFill>
              </a:rPr>
              <a:t>fully aware of the reasons for the organization introducing empowerment. </a:t>
            </a:r>
          </a:p>
          <a:p>
            <a:r>
              <a:rPr lang="en-GB" dirty="0"/>
              <a:t>Strong leaders must be selected from among the workers.</a:t>
            </a:r>
          </a:p>
          <a:p>
            <a:r>
              <a:rPr lang="en-GB" dirty="0"/>
              <a:t>The right kind of people must be selected to involve them in planning the way empowerment has to be introduced. </a:t>
            </a:r>
          </a:p>
          <a:p>
            <a:r>
              <a:rPr lang="en-GB" dirty="0"/>
              <a:t>Project teams should be selected to be in charge of the changeover to the new arrangement.</a:t>
            </a:r>
          </a:p>
          <a:p>
            <a:r>
              <a:rPr lang="en-GB" dirty="0"/>
              <a:t>Proper training must be imparted to the workers, in the new skills and behaviours. </a:t>
            </a:r>
          </a:p>
          <a:p>
            <a:r>
              <a:rPr lang="en-GB" dirty="0"/>
              <a:t>Outstanding achievement of workers must be acknowledged and suitably rewards. </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 y="0"/>
            <a:ext cx="17830800" cy="10058400"/>
          </a:xfrm>
        </p:spPr>
        <p:txBody>
          <a:bodyPr>
            <a:normAutofit lnSpcReduction="10000"/>
          </a:bodyPr>
          <a:lstStyle/>
          <a:p>
            <a:pPr marL="910604" indent="-910604">
              <a:buAutoNum type="arabicPeriod" startAt="4"/>
            </a:pPr>
            <a:r>
              <a:rPr lang="en-GB" sz="8200" b="1" dirty="0">
                <a:solidFill>
                  <a:srgbClr val="002060"/>
                </a:solidFill>
              </a:rPr>
              <a:t>Mentoring </a:t>
            </a:r>
          </a:p>
          <a:p>
            <a:pPr marL="0" indent="0">
              <a:buNone/>
            </a:pPr>
            <a:r>
              <a:rPr lang="en-GB" dirty="0"/>
              <a:t>“Mentors are more experienced employees (and often managers) who guide, encourage and support younger or less experience employees, or protégés (pupils).” </a:t>
            </a:r>
            <a:r>
              <a:rPr lang="en-GB" dirty="0" err="1"/>
              <a:t>Clutterbuck</a:t>
            </a:r>
            <a:r>
              <a:rPr lang="en-GB" dirty="0"/>
              <a:t>, 1991 </a:t>
            </a:r>
          </a:p>
          <a:p>
            <a:pPr>
              <a:buNone/>
            </a:pPr>
            <a:endParaRPr lang="en-GB" dirty="0"/>
          </a:p>
          <a:p>
            <a:pPr>
              <a:buNone/>
            </a:pPr>
            <a:r>
              <a:rPr lang="en-GB" dirty="0"/>
              <a:t>“Mentoring is a relationship between two people in which one of them offers advice and guidance to help the other develop in a particular area.”</a:t>
            </a:r>
          </a:p>
          <a:p>
            <a:pPr>
              <a:buNone/>
            </a:pPr>
            <a:r>
              <a:rPr lang="en-GB" dirty="0"/>
              <a:t>							</a:t>
            </a:r>
            <a:r>
              <a:rPr lang="en-GB" dirty="0">
                <a:latin typeface="Arial Black" pitchFamily="34" charset="0"/>
              </a:rPr>
              <a:t>T</a:t>
            </a:r>
            <a:r>
              <a:rPr lang="en-GB" dirty="0" smtClean="0">
                <a:latin typeface="Arial Black" pitchFamily="34" charset="0"/>
              </a:rPr>
              <a:t>im </a:t>
            </a:r>
            <a:r>
              <a:rPr lang="en-GB" dirty="0" err="1">
                <a:latin typeface="Arial Black" pitchFamily="34" charset="0"/>
              </a:rPr>
              <a:t>H</a:t>
            </a:r>
            <a:r>
              <a:rPr lang="en-GB" dirty="0" err="1" smtClean="0">
                <a:latin typeface="Arial Black" pitchFamily="34" charset="0"/>
              </a:rPr>
              <a:t>indle</a:t>
            </a:r>
            <a:r>
              <a:rPr lang="en-GB" dirty="0" smtClean="0">
                <a:latin typeface="Arial Black" pitchFamily="34" charset="0"/>
              </a:rPr>
              <a:t> </a:t>
            </a:r>
            <a:endParaRPr lang="en-GB" dirty="0">
              <a:latin typeface="Arial Black" pitchFamily="34" charset="0"/>
            </a:endParaRPr>
          </a:p>
          <a:p>
            <a:pPr>
              <a:buNone/>
            </a:pPr>
            <a:endParaRPr lang="en-GB" dirty="0"/>
          </a:p>
        </p:txBody>
      </p:sp>
    </p:spTree>
    <p:extLst>
      <p:ext uri="{BB962C8B-B14F-4D97-AF65-F5344CB8AC3E}">
        <p14:creationId xmlns="" xmlns:p14="http://schemas.microsoft.com/office/powerpoint/2010/main" val="230899564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 y="0"/>
            <a:ext cx="17830800" cy="10058400"/>
          </a:xfrm>
        </p:spPr>
        <p:txBody>
          <a:bodyPr/>
          <a:lstStyle/>
          <a:p>
            <a:pPr>
              <a:buNone/>
            </a:pPr>
            <a:r>
              <a:rPr lang="en-GB" b="1" dirty="0"/>
              <a:t>Purposes of mentoring </a:t>
            </a:r>
          </a:p>
          <a:p>
            <a:r>
              <a:rPr lang="en-GB" dirty="0"/>
              <a:t>Support the training schemes and the development of extreme opinion or senior managers. </a:t>
            </a:r>
          </a:p>
          <a:p>
            <a:r>
              <a:rPr lang="en-GB" dirty="0"/>
              <a:t>The encouragement of career advancement of women or those from minority groups. </a:t>
            </a:r>
          </a:p>
          <a:p>
            <a:r>
              <a:rPr lang="en-GB" dirty="0"/>
              <a:t>Overcoming the skills short-supply. </a:t>
            </a:r>
          </a:p>
          <a:p>
            <a:r>
              <a:rPr lang="en-GB" dirty="0"/>
              <a:t>Promote innovation in the organization </a:t>
            </a:r>
          </a:p>
          <a:p>
            <a:r>
              <a:rPr lang="en-GB" dirty="0"/>
              <a:t>Support for trainee and trainer (manager)</a:t>
            </a:r>
          </a:p>
          <a:p>
            <a:endParaRPr lang="en-GB" dirty="0"/>
          </a:p>
          <a:p>
            <a:endParaRPr lang="en-GB" dirty="0"/>
          </a:p>
          <a:p>
            <a:endParaRPr lang="en-GB" dirty="0"/>
          </a:p>
          <a:p>
            <a:endParaRPr lang="en-GB"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 y="0"/>
            <a:ext cx="17830800" cy="10058400"/>
          </a:xfrm>
        </p:spPr>
        <p:txBody>
          <a:bodyPr/>
          <a:lstStyle/>
          <a:p>
            <a:pPr>
              <a:buNone/>
            </a:pPr>
            <a:r>
              <a:rPr lang="en-GB" b="1" dirty="0"/>
              <a:t>Benefits of mentoring </a:t>
            </a:r>
          </a:p>
          <a:p>
            <a:r>
              <a:rPr lang="en-GB" dirty="0"/>
              <a:t>All parties get benefit : employee, mentor and managers. </a:t>
            </a:r>
          </a:p>
          <a:p>
            <a:r>
              <a:rPr lang="en-GB" dirty="0"/>
              <a:t>Mentor also realise they also need mentor. </a:t>
            </a:r>
          </a:p>
          <a:p>
            <a:r>
              <a:rPr lang="en-GB" dirty="0"/>
              <a:t>Mentors draw upon their own networks to give experience and support to their employees and encourage them to develop networks of their own.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 xmlns:p14="http://schemas.microsoft.com/office/powerpoint/2010/main" val="2188867742"/>
              </p:ext>
            </p:extLst>
          </p:nvPr>
        </p:nvGraphicFramePr>
        <p:xfrm>
          <a:off x="-211614" y="0"/>
          <a:ext cx="18042414" cy="10058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38683507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7830800" cy="10058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500" b="1" dirty="0" smtClean="0">
                <a:solidFill>
                  <a:srgbClr val="7030A0"/>
                </a:solidFill>
                <a:latin typeface="Arial Narrow" pitchFamily="34" charset="0"/>
              </a:rPr>
              <a:t>Training need analysis(TNA)</a:t>
            </a:r>
          </a:p>
          <a:p>
            <a:r>
              <a:rPr lang="en-US" sz="8000" b="1" dirty="0" smtClean="0">
                <a:solidFill>
                  <a:schemeClr val="tx1"/>
                </a:solidFill>
              </a:rPr>
              <a:t>	It is the process in which the company identifies training and development of needs of its employees so that they can do their job effectively. </a:t>
            </a:r>
          </a:p>
          <a:p>
            <a:r>
              <a:rPr lang="en-US" sz="8000" dirty="0" smtClean="0">
                <a:solidFill>
                  <a:schemeClr val="tx1"/>
                </a:solidFill>
              </a:rPr>
              <a:t>	</a:t>
            </a:r>
            <a:r>
              <a:rPr lang="en-US" sz="8000" b="1" dirty="0" smtClean="0">
                <a:solidFill>
                  <a:schemeClr val="tx2"/>
                </a:solidFill>
              </a:rPr>
              <a:t>It involves a comprehensive analysis of training needs required at various levels of the organization. </a:t>
            </a:r>
            <a:endParaRPr lang="en-US" sz="8000" b="1" dirty="0">
              <a:solidFill>
                <a:schemeClr val="tx2"/>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302</TotalTime>
  <Words>4144</Words>
  <Application>Microsoft Office PowerPoint</Application>
  <PresentationFormat>Custom</PresentationFormat>
  <Paragraphs>442</Paragraphs>
  <Slides>74</Slides>
  <Notes>0</Notes>
  <HiddenSlides>0</HiddenSlides>
  <MMClips>0</MMClips>
  <ScaleCrop>false</ScaleCrop>
  <HeadingPairs>
    <vt:vector size="4" baseType="variant">
      <vt:variant>
        <vt:lpstr>Theme</vt:lpstr>
      </vt:variant>
      <vt:variant>
        <vt:i4>1</vt:i4>
      </vt:variant>
      <vt:variant>
        <vt:lpstr>Slide Titles</vt:lpstr>
      </vt:variant>
      <vt:variant>
        <vt:i4>74</vt:i4>
      </vt:variant>
    </vt:vector>
  </HeadingPairs>
  <TitlesOfParts>
    <vt:vector size="75" baseType="lpstr">
      <vt:lpstr>Office Theme</vt:lpstr>
      <vt:lpstr>Unit3</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Unit3</dc:title>
  <dc:creator>Dell</dc:creator>
  <cp:lastModifiedBy>Dell</cp:lastModifiedBy>
  <cp:revision>31</cp:revision>
  <dcterms:created xsi:type="dcterms:W3CDTF">2006-08-16T00:00:00Z</dcterms:created>
  <dcterms:modified xsi:type="dcterms:W3CDTF">2021-12-07T15:49:06Z</dcterms:modified>
</cp:coreProperties>
</file>