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Lst>
  <p:sldSz cx="1389856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570" y="-96"/>
      </p:cViewPr>
      <p:guideLst>
        <p:guide orient="horz" pos="2160"/>
        <p:guide pos="437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45E315-C876-416E-BC7B-AB3C29753B73}" type="datetimeFigureOut">
              <a:rPr lang="en-US" smtClean="0"/>
              <a:pPr/>
              <a:t>1/18/2022</a:t>
            </a:fld>
            <a:endParaRPr lang="en-US"/>
          </a:p>
        </p:txBody>
      </p:sp>
      <p:sp>
        <p:nvSpPr>
          <p:cNvPr id="4" name="Slide Image Placeholder 3"/>
          <p:cNvSpPr>
            <a:spLocks noGrp="1" noRot="1" noChangeAspect="1"/>
          </p:cNvSpPr>
          <p:nvPr>
            <p:ph type="sldImg" idx="2"/>
          </p:nvPr>
        </p:nvSpPr>
        <p:spPr>
          <a:xfrm>
            <a:off x="-44450" y="685800"/>
            <a:ext cx="69469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2C7392-32E8-45C5-B117-D0D527009DE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35D3C311-3A87-46FF-AB24-295AED397534}" type="slidenum">
              <a:rPr lang="en-US" smtClean="0"/>
              <a:pPr/>
              <a:t>9</a:t>
            </a:fld>
            <a:endParaRPr lang="en-US" smtClean="0"/>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3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42392" y="2130426"/>
            <a:ext cx="11813779"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2084785" y="3886200"/>
            <a:ext cx="9728994"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76458" y="274639"/>
            <a:ext cx="3127177"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4928" y="274639"/>
            <a:ext cx="9149887"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7890" y="4406901"/>
            <a:ext cx="11813779"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97890" y="2906713"/>
            <a:ext cx="1181377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4928" y="1600201"/>
            <a:ext cx="613853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065103" y="1600201"/>
            <a:ext cx="613853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94928" y="1535113"/>
            <a:ext cx="614094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94928" y="2174875"/>
            <a:ext cx="614094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060278" y="1535113"/>
            <a:ext cx="614335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060278" y="2174875"/>
            <a:ext cx="614335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929" y="273050"/>
            <a:ext cx="4572531"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433952" y="273051"/>
            <a:ext cx="77696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94929" y="1435101"/>
            <a:ext cx="4572531"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24216" y="4800600"/>
            <a:ext cx="8339138"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724216" y="612775"/>
            <a:ext cx="833913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724216" y="5367338"/>
            <a:ext cx="833913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4928" y="274638"/>
            <a:ext cx="12508707"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94928" y="1600201"/>
            <a:ext cx="12508707"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94928" y="6356351"/>
            <a:ext cx="324299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1/18/2022</a:t>
            </a:fld>
            <a:endParaRPr lang="en-US"/>
          </a:p>
        </p:txBody>
      </p:sp>
      <p:sp>
        <p:nvSpPr>
          <p:cNvPr id="5" name="Footer Placeholder 4"/>
          <p:cNvSpPr>
            <a:spLocks noGrp="1"/>
          </p:cNvSpPr>
          <p:nvPr>
            <p:ph type="ftr" sz="quarter" idx="3"/>
          </p:nvPr>
        </p:nvSpPr>
        <p:spPr>
          <a:xfrm>
            <a:off x="4748676" y="6356351"/>
            <a:ext cx="440121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960637" y="6356351"/>
            <a:ext cx="324299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ilo.org/kathmandu/whatwedo/eventsandmeetings/WCMS_539896/lang--en/index.htm"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www.britannica.com/science/disease" TargetMode="External"/><Relationship Id="rId2" Type="http://schemas.openxmlformats.org/officeDocument/2006/relationships/hyperlink" Target="https://www.britannica.com/topic/alcoholic-beverage"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201529" y="508000"/>
            <a:ext cx="9927117" cy="889000"/>
          </a:xfrm>
        </p:spPr>
        <p:txBody>
          <a:bodyPr>
            <a:normAutofit fontScale="90000"/>
          </a:bodyPr>
          <a:lstStyle/>
          <a:p>
            <a:pPr>
              <a:defRPr/>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Safety and Health at work</a:t>
            </a:r>
          </a:p>
        </p:txBody>
      </p:sp>
      <p:pic>
        <p:nvPicPr>
          <p:cNvPr id="5123" name="Picture 6" descr="Managing Human Resources Assignment - Locus Assignment Help"/>
          <p:cNvPicPr>
            <a:picLocks noChangeAspect="1" noChangeArrowheads="1"/>
          </p:cNvPicPr>
          <p:nvPr/>
        </p:nvPicPr>
        <p:blipFill>
          <a:blip r:embed="rId2"/>
          <a:srcRect/>
          <a:stretch>
            <a:fillRect/>
          </a:stretch>
        </p:blipFill>
        <p:spPr bwMode="auto">
          <a:xfrm>
            <a:off x="1050560" y="1841501"/>
            <a:ext cx="11797443" cy="4607719"/>
          </a:xfrm>
          <a:prstGeom prst="rect">
            <a:avLst/>
          </a:prstGeom>
          <a:noFill/>
          <a:ln w="9525">
            <a:noFill/>
            <a:miter lim="800000"/>
            <a:headEnd/>
            <a:tailEnd/>
          </a:ln>
        </p:spPr>
      </p:pic>
      <p:sp>
        <p:nvSpPr>
          <p:cNvPr id="4" name="Rectangle 3"/>
          <p:cNvSpPr/>
          <p:nvPr/>
        </p:nvSpPr>
        <p:spPr>
          <a:xfrm>
            <a:off x="1920081" y="533400"/>
            <a:ext cx="95250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t>Safety And Health At Work</a:t>
            </a:r>
            <a:endParaRPr lang="en-US" sz="54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t>Workplace Safety</a:t>
            </a:r>
          </a:p>
        </p:txBody>
      </p:sp>
      <p:sp>
        <p:nvSpPr>
          <p:cNvPr id="14339" name="Content Placeholder 2"/>
          <p:cNvSpPr>
            <a:spLocks noGrp="1"/>
          </p:cNvSpPr>
          <p:nvPr>
            <p:ph idx="1"/>
          </p:nvPr>
        </p:nvSpPr>
        <p:spPr/>
        <p:txBody>
          <a:bodyPr/>
          <a:lstStyle/>
          <a:p>
            <a:pPr eaLnBrk="1" hangingPunct="1"/>
            <a:r>
              <a:rPr lang="en-US" smtClean="0"/>
              <a:t>Workplace safety is about preventing injury and illness to employees and volunteers in the workplace</a:t>
            </a:r>
          </a:p>
          <a:p>
            <a:pPr eaLnBrk="1" hangingPunct="1"/>
            <a:endParaRPr lang="en-US" smtClean="0"/>
          </a:p>
          <a:p>
            <a:pPr eaLnBrk="1" hangingPunct="1"/>
            <a:r>
              <a:rPr lang="en-US" smtClean="0"/>
              <a:t>Thus, its about protecting the most valuable asset i.e. its workers</a:t>
            </a:r>
          </a:p>
          <a:p>
            <a:pPr eaLnBrk="1" hangingPunct="1"/>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What is Health?</a:t>
            </a:r>
          </a:p>
        </p:txBody>
      </p:sp>
      <p:sp>
        <p:nvSpPr>
          <p:cNvPr id="15363" name="Rectangle 3"/>
          <p:cNvSpPr>
            <a:spLocks noGrp="1" noChangeArrowheads="1"/>
          </p:cNvSpPr>
          <p:nvPr>
            <p:ph idx="1"/>
          </p:nvPr>
        </p:nvSpPr>
        <p:spPr/>
        <p:txBody>
          <a:bodyPr/>
          <a:lstStyle/>
          <a:p>
            <a:pPr eaLnBrk="1" hangingPunct="1"/>
            <a:r>
              <a:rPr lang="en-US" smtClean="0"/>
              <a:t>Health at the individual employee level is not just the absence of illness but also includes positive health or optimal functioning.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pPr>
              <a:defRPr/>
            </a:pPr>
            <a:r>
              <a:rPr lang="en-US" dirty="0" smtClean="0"/>
              <a:t>What is Health ?</a:t>
            </a:r>
            <a:br>
              <a:rPr lang="en-US" dirty="0" smtClean="0"/>
            </a:br>
            <a:endParaRPr lang="en-US" dirty="0" smtClean="0"/>
          </a:p>
        </p:txBody>
      </p:sp>
      <p:sp>
        <p:nvSpPr>
          <p:cNvPr id="16387" name="Rectangle 3"/>
          <p:cNvSpPr>
            <a:spLocks noGrp="1" noChangeArrowheads="1"/>
          </p:cNvSpPr>
          <p:nvPr>
            <p:ph idx="1"/>
          </p:nvPr>
        </p:nvSpPr>
        <p:spPr/>
        <p:txBody>
          <a:bodyPr/>
          <a:lstStyle/>
          <a:p>
            <a:pPr eaLnBrk="1" hangingPunct="1"/>
            <a:r>
              <a:rPr lang="en-US" smtClean="0"/>
              <a:t>Health at the organizational level now includes human resource factors such as turnover rates, the number of grievances, and the overall morale of employees of the organization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331204" y="381001"/>
            <a:ext cx="13236156" cy="5792753"/>
          </a:xfrm>
          <a:prstGeom prst="rect">
            <a:avLst/>
          </a:prstGeom>
          <a:noFill/>
          <a:ln w="9525">
            <a:noFill/>
            <a:miter lim="800000"/>
            <a:headEnd/>
            <a:tailEnd/>
          </a:ln>
        </p:spPr>
        <p:txBody>
          <a:bodyPr lIns="82689" tIns="41345" rIns="82689" bIns="41345">
            <a:spAutoFit/>
          </a:bodyPr>
          <a:lstStyle/>
          <a:p>
            <a:r>
              <a:rPr lang="en-US" sz="4000" b="1" dirty="0">
                <a:solidFill>
                  <a:srgbClr val="002060"/>
                </a:solidFill>
              </a:rPr>
              <a:t>Importance of Occupational Health</a:t>
            </a:r>
          </a:p>
          <a:p>
            <a:endParaRPr lang="en-US" sz="2500" dirty="0"/>
          </a:p>
          <a:p>
            <a:r>
              <a:rPr lang="en-US" sz="2500" dirty="0"/>
              <a:t>	</a:t>
            </a:r>
            <a:r>
              <a:rPr lang="en-US" sz="2500" b="1" dirty="0"/>
              <a:t>Occupational health focuses on physical and mental well being of employee in the workplace. Its aim is to prevent work-related illness and injuries. So, it is highly important for both of the parties. In other words, it is highly important because:</a:t>
            </a:r>
          </a:p>
          <a:p>
            <a:pPr algn="just">
              <a:buFont typeface="Arial" pitchFamily="34" charset="0"/>
              <a:buChar char="•"/>
            </a:pPr>
            <a:r>
              <a:rPr lang="en-US" sz="2500" dirty="0"/>
              <a:t> </a:t>
            </a:r>
            <a:r>
              <a:rPr lang="en-US" sz="3300" dirty="0"/>
              <a:t>It encourages safe working practices. </a:t>
            </a:r>
          </a:p>
          <a:p>
            <a:pPr algn="just">
              <a:buFont typeface="Arial" pitchFamily="34" charset="0"/>
              <a:buChar char="•"/>
            </a:pPr>
            <a:r>
              <a:rPr lang="en-US" sz="3300" dirty="0"/>
              <a:t> It monitors the health of the workers. </a:t>
            </a:r>
          </a:p>
          <a:p>
            <a:pPr algn="just">
              <a:buFont typeface="Arial" pitchFamily="34" charset="0"/>
              <a:buChar char="•"/>
            </a:pPr>
            <a:r>
              <a:rPr lang="en-US" sz="3300" dirty="0"/>
              <a:t>It studies the sickness absence and its costs to organization.</a:t>
            </a:r>
          </a:p>
          <a:p>
            <a:pPr algn="just">
              <a:buFont typeface="Arial" pitchFamily="34" charset="0"/>
              <a:buChar char="•"/>
            </a:pPr>
            <a:r>
              <a:rPr lang="en-US" sz="3300" dirty="0"/>
              <a:t> It helps to implement and ensure health compliance. </a:t>
            </a:r>
          </a:p>
          <a:p>
            <a:pPr algn="just">
              <a:buFont typeface="Arial" pitchFamily="34" charset="0"/>
              <a:buChar char="•"/>
            </a:pPr>
            <a:r>
              <a:rPr lang="en-US" sz="3300" dirty="0"/>
              <a:t> It supports health education and promotion programs. </a:t>
            </a:r>
          </a:p>
          <a:p>
            <a:pPr algn="just">
              <a:buFont typeface="Arial" pitchFamily="34" charset="0"/>
              <a:buChar char="•"/>
            </a:pPr>
            <a:r>
              <a:rPr lang="en-US" sz="3300" dirty="0"/>
              <a:t> It helps to create healthy work environment.</a:t>
            </a:r>
          </a:p>
          <a:p>
            <a:pPr algn="just">
              <a:buFont typeface="Arial" pitchFamily="34" charset="0"/>
              <a:buChar char="•"/>
            </a:pPr>
            <a:r>
              <a:rPr lang="en-US" sz="3300" dirty="0"/>
              <a:t>It helps to boost up morale and motivation level of employees.</a:t>
            </a:r>
            <a:endParaRPr lang="en-US" sz="25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690882" y="248709"/>
            <a:ext cx="12372928" cy="5746586"/>
          </a:xfrm>
          <a:prstGeom prst="rect">
            <a:avLst/>
          </a:prstGeom>
          <a:noFill/>
          <a:ln w="9525">
            <a:noFill/>
            <a:miter lim="800000"/>
            <a:headEnd/>
            <a:tailEnd/>
          </a:ln>
        </p:spPr>
        <p:txBody>
          <a:bodyPr lIns="82689" tIns="41345" rIns="82689" bIns="41345">
            <a:spAutoFit/>
          </a:bodyPr>
          <a:lstStyle/>
          <a:p>
            <a:pPr>
              <a:buFont typeface="Wingdings" pitchFamily="2" charset="2"/>
              <a:buChar char="§"/>
            </a:pPr>
            <a:endParaRPr lang="en-US" dirty="0"/>
          </a:p>
          <a:p>
            <a:pPr>
              <a:buFont typeface="Wingdings" pitchFamily="2" charset="2"/>
              <a:buChar char="§"/>
            </a:pPr>
            <a:endParaRPr lang="en-US" b="1" dirty="0">
              <a:solidFill>
                <a:srgbClr val="7030A0"/>
              </a:solidFill>
            </a:endParaRPr>
          </a:p>
          <a:p>
            <a:r>
              <a:rPr lang="en-US" sz="4300" b="1" dirty="0">
                <a:solidFill>
                  <a:srgbClr val="7030A0"/>
                </a:solidFill>
              </a:rPr>
              <a:t>Occupation Safety and Health (OSH)</a:t>
            </a:r>
          </a:p>
          <a:p>
            <a:pPr>
              <a:buFont typeface="Wingdings" pitchFamily="2" charset="2"/>
              <a:buChar char="§"/>
            </a:pPr>
            <a:endParaRPr lang="en-US" b="1" dirty="0">
              <a:solidFill>
                <a:srgbClr val="7030A0"/>
              </a:solidFill>
            </a:endParaRPr>
          </a:p>
          <a:p>
            <a:pPr>
              <a:buFont typeface="Wingdings" pitchFamily="2" charset="2"/>
              <a:buChar char="§"/>
            </a:pPr>
            <a:r>
              <a:rPr lang="en-US" sz="2900" b="1" dirty="0"/>
              <a:t>Occupation Safety and Health (OSH) is the science of:</a:t>
            </a:r>
          </a:p>
          <a:p>
            <a:pPr lvl="1">
              <a:buFont typeface="Wingdings" pitchFamily="2" charset="2"/>
              <a:buChar char="Ø"/>
            </a:pPr>
            <a:r>
              <a:rPr lang="en-US" sz="3600" b="1" dirty="0"/>
              <a:t>anticipation, recognition, evaluation and control of hazards arising in or from the workplace </a:t>
            </a:r>
          </a:p>
          <a:p>
            <a:pPr lvl="1">
              <a:buFont typeface="Wingdings" pitchFamily="2" charset="2"/>
              <a:buChar char="Ø"/>
            </a:pPr>
            <a:r>
              <a:rPr lang="en-US" sz="3600" b="1" dirty="0"/>
              <a:t>These hazards could impair the well being of workers, impact communities and general environment</a:t>
            </a:r>
          </a:p>
          <a:p>
            <a:pPr lvl="1">
              <a:buFont typeface="Wingdings" pitchFamily="2" charset="2"/>
              <a:buChar char="Ø"/>
            </a:pPr>
            <a:endParaRPr lang="en-US" dirty="0"/>
          </a:p>
          <a:p>
            <a:pPr>
              <a:buFont typeface="Wingdings" pitchFamily="2" charset="2"/>
              <a:buChar char="§"/>
            </a:pPr>
            <a:r>
              <a:rPr lang="en-US" sz="3300" b="1" dirty="0">
                <a:solidFill>
                  <a:srgbClr val="00B050"/>
                </a:solidFill>
              </a:rPr>
              <a:t>OSH concepts are new in Nepal and has not yet become a priority agenda of trade unions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0668" y="444501"/>
            <a:ext cx="10694430" cy="775229"/>
          </a:xfrm>
        </p:spPr>
        <p:txBody>
          <a:bodyPr>
            <a:normAutofit/>
          </a:bodyPr>
          <a:lstStyle/>
          <a:p>
            <a:pPr>
              <a:defRPr/>
            </a:pPr>
            <a:r>
              <a:rPr lang="en-US" b="1" dirty="0" smtClean="0">
                <a:latin typeface="Arial Rounded MT Bold" pitchFamily="34" charset="0"/>
              </a:rPr>
              <a:t>Regulatory Framework</a:t>
            </a:r>
            <a:endParaRPr lang="en-US" b="1" dirty="0">
              <a:latin typeface="Arial Rounded MT Bold" pitchFamily="34" charset="0"/>
            </a:endParaRPr>
          </a:p>
        </p:txBody>
      </p:sp>
      <p:sp>
        <p:nvSpPr>
          <p:cNvPr id="3" name="Content Placeholder 2"/>
          <p:cNvSpPr>
            <a:spLocks noGrp="1"/>
          </p:cNvSpPr>
          <p:nvPr>
            <p:ph sz="quarter" idx="1"/>
          </p:nvPr>
        </p:nvSpPr>
        <p:spPr>
          <a:xfrm>
            <a:off x="463087" y="1554428"/>
            <a:ext cx="13203185" cy="4922573"/>
          </a:xfrm>
        </p:spPr>
        <p:txBody>
          <a:bodyPr>
            <a:normAutofit/>
          </a:bodyPr>
          <a:lstStyle/>
          <a:p>
            <a:pPr marL="355803" indent="-355803">
              <a:buClr>
                <a:schemeClr val="accent3"/>
              </a:buClr>
              <a:buFont typeface="Wingdings" pitchFamily="2" charset="2"/>
              <a:buChar char="§"/>
              <a:defRPr/>
            </a:pPr>
            <a:r>
              <a:rPr lang="en-US" dirty="0" smtClean="0"/>
              <a:t>In USA:</a:t>
            </a:r>
          </a:p>
          <a:p>
            <a:pPr marL="830208" lvl="1" indent="-320223">
              <a:buFont typeface="Wingdings" pitchFamily="2" charset="2"/>
              <a:buChar char="Ø"/>
              <a:defRPr/>
            </a:pPr>
            <a:r>
              <a:rPr lang="en-US" dirty="0" smtClean="0"/>
              <a:t>Act: Occupation Health and Safety Act (1970)</a:t>
            </a:r>
          </a:p>
          <a:p>
            <a:pPr marL="830208" lvl="1" indent="-320223">
              <a:buFont typeface="Wingdings" pitchFamily="2" charset="2"/>
              <a:buChar char="Ø"/>
              <a:defRPr/>
            </a:pPr>
            <a:r>
              <a:rPr lang="en-US" dirty="0" smtClean="0"/>
              <a:t>Agency to carry out the work: Occupation Health and Safety Administration (OSHA)</a:t>
            </a:r>
          </a:p>
          <a:p>
            <a:pPr marL="355803" indent="-355803">
              <a:buClr>
                <a:schemeClr val="accent3"/>
              </a:buClr>
              <a:buFont typeface="Wingdings" pitchFamily="2" charset="2"/>
              <a:buChar char="§"/>
              <a:defRPr/>
            </a:pPr>
            <a:r>
              <a:rPr lang="en-US" sz="5900" b="1" i="1" dirty="0" smtClean="0"/>
              <a:t>In Nepal:</a:t>
            </a:r>
          </a:p>
          <a:p>
            <a:pPr marL="979011" indent="-355803">
              <a:buClr>
                <a:schemeClr val="accent3"/>
              </a:buClr>
              <a:buFont typeface="Wingdings" pitchFamily="2" charset="2"/>
              <a:buChar char="Ø"/>
              <a:defRPr/>
            </a:pPr>
            <a:r>
              <a:rPr lang="en-US" sz="4000" b="1" dirty="0" smtClean="0">
                <a:solidFill>
                  <a:srgbClr val="002060"/>
                </a:solidFill>
              </a:rPr>
              <a:t>Enactment of Labor Act (1992) and its regulation in 1993</a:t>
            </a:r>
          </a:p>
          <a:p>
            <a:pPr marL="979011" indent="-355803">
              <a:buClr>
                <a:schemeClr val="accent3"/>
              </a:buClr>
              <a:buFont typeface="Wingdings" pitchFamily="2" charset="2"/>
              <a:buChar char="Ø"/>
              <a:defRPr/>
            </a:pPr>
            <a:r>
              <a:rPr lang="en-US" sz="4000" b="1" dirty="0" smtClean="0">
                <a:solidFill>
                  <a:srgbClr val="002060"/>
                </a:solidFill>
              </a:rPr>
              <a:t>Limited to establishment employing 10 or more workers</a:t>
            </a:r>
          </a:p>
          <a:p>
            <a:pPr marL="830208" lvl="1" indent="-320223">
              <a:buFont typeface="Wingdings 2"/>
              <a:buChar char=""/>
              <a:defRPr/>
            </a:pPr>
            <a:endParaRPr lang="en-US" sz="4000" b="1" dirty="0">
              <a:solidFill>
                <a:srgbClr val="00B0F0"/>
              </a:solidFill>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930668" y="228866"/>
            <a:ext cx="9648366" cy="990864"/>
          </a:xfrm>
        </p:spPr>
        <p:txBody>
          <a:bodyPr/>
          <a:lstStyle/>
          <a:p>
            <a:pPr eaLnBrk="1" hangingPunct="1"/>
            <a:r>
              <a:rPr lang="en-US" sz="5900" b="1" u="sng" dirty="0" smtClean="0"/>
              <a:t>Provision of Labor Act 1992</a:t>
            </a:r>
          </a:p>
        </p:txBody>
      </p:sp>
      <p:sp>
        <p:nvSpPr>
          <p:cNvPr id="20483" name="Content Placeholder 2"/>
          <p:cNvSpPr>
            <a:spLocks noGrp="1"/>
          </p:cNvSpPr>
          <p:nvPr>
            <p:ph sz="quarter" idx="1"/>
          </p:nvPr>
        </p:nvSpPr>
        <p:spPr>
          <a:xfrm>
            <a:off x="308724" y="1371865"/>
            <a:ext cx="13357548" cy="5486135"/>
          </a:xfrm>
        </p:spPr>
        <p:txBody>
          <a:bodyPr/>
          <a:lstStyle/>
          <a:p>
            <a:pPr eaLnBrk="1" hangingPunct="1">
              <a:buFont typeface="Wingdings" pitchFamily="2" charset="2"/>
              <a:buChar char="§"/>
            </a:pPr>
            <a:r>
              <a:rPr lang="en-US" sz="4300" b="1" dirty="0" smtClean="0"/>
              <a:t>Prescribes arrangement for garbage management</a:t>
            </a:r>
          </a:p>
          <a:p>
            <a:pPr eaLnBrk="1" hangingPunct="1">
              <a:buFont typeface="Wingdings" pitchFamily="2" charset="2"/>
              <a:buChar char="§"/>
            </a:pPr>
            <a:r>
              <a:rPr lang="en-US" sz="4300" b="1" dirty="0" smtClean="0"/>
              <a:t>Provision of modern toilets</a:t>
            </a:r>
          </a:p>
          <a:p>
            <a:pPr eaLnBrk="1" hangingPunct="1">
              <a:buFont typeface="Wingdings" pitchFamily="2" charset="2"/>
              <a:buChar char="§"/>
            </a:pPr>
            <a:r>
              <a:rPr lang="en-US" sz="4300" b="1" dirty="0" smtClean="0"/>
              <a:t>Supply of adequate safe drinking water</a:t>
            </a:r>
          </a:p>
          <a:p>
            <a:pPr eaLnBrk="1" hangingPunct="1">
              <a:buFont typeface="Wingdings" pitchFamily="2" charset="2"/>
              <a:buChar char="§"/>
            </a:pPr>
            <a:r>
              <a:rPr lang="en-US" sz="4300" b="1" dirty="0" smtClean="0"/>
              <a:t>Provision of appropriate volume of ventilation, conditions of light, temperature and sound</a:t>
            </a:r>
          </a:p>
          <a:p>
            <a:pPr eaLnBrk="1" hangingPunct="1">
              <a:buFont typeface="Wingdings" pitchFamily="2" charset="2"/>
              <a:buChar char="§"/>
            </a:pPr>
            <a:r>
              <a:rPr lang="en-US" sz="4300" b="1" dirty="0" smtClean="0"/>
              <a:t>Protection from dust, smoke fumes and other impurities</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95378" y="317500"/>
            <a:ext cx="12507808" cy="952500"/>
          </a:xfrm>
        </p:spPr>
        <p:txBody>
          <a:bodyPr/>
          <a:lstStyle/>
          <a:p>
            <a:pPr eaLnBrk="1" hangingPunct="1"/>
            <a:r>
              <a:rPr lang="en-US" b="1" u="sng" smtClean="0"/>
              <a:t>Provisions of Labor Act 1992</a:t>
            </a:r>
          </a:p>
        </p:txBody>
      </p:sp>
      <p:sp>
        <p:nvSpPr>
          <p:cNvPr id="3" name="Content Placeholder 2"/>
          <p:cNvSpPr>
            <a:spLocks noGrp="1"/>
          </p:cNvSpPr>
          <p:nvPr>
            <p:ph sz="quarter" idx="1"/>
          </p:nvPr>
        </p:nvSpPr>
        <p:spPr>
          <a:xfrm>
            <a:off x="578482" y="1447271"/>
            <a:ext cx="13087789" cy="5106458"/>
          </a:xfrm>
        </p:spPr>
        <p:txBody>
          <a:bodyPr>
            <a:normAutofit fontScale="92500" lnSpcReduction="10000"/>
          </a:bodyPr>
          <a:lstStyle/>
          <a:p>
            <a:pPr marL="355803" indent="-355803">
              <a:buClr>
                <a:schemeClr val="accent3"/>
              </a:buClr>
              <a:buFont typeface="Wingdings" pitchFamily="2" charset="2"/>
              <a:buChar char="§"/>
              <a:defRPr/>
            </a:pPr>
            <a:r>
              <a:rPr lang="en-US" sz="4300" b="1" dirty="0" smtClean="0"/>
              <a:t>Avoidance of overcrowding in any room </a:t>
            </a:r>
          </a:p>
          <a:p>
            <a:pPr marL="355803" indent="-355803">
              <a:buClr>
                <a:schemeClr val="accent3"/>
              </a:buClr>
              <a:buFont typeface="Wingdings" pitchFamily="2" charset="2"/>
              <a:buChar char="§"/>
              <a:defRPr/>
            </a:pPr>
            <a:r>
              <a:rPr lang="en-US" sz="4300" b="1" dirty="0" smtClean="0"/>
              <a:t>Provisions of extinguishing fire</a:t>
            </a:r>
          </a:p>
          <a:p>
            <a:pPr marL="355803" indent="-355803">
              <a:buClr>
                <a:schemeClr val="accent3"/>
              </a:buClr>
              <a:buFont typeface="Wingdings" pitchFamily="2" charset="2"/>
              <a:buChar char="§"/>
              <a:defRPr/>
            </a:pPr>
            <a:r>
              <a:rPr lang="en-US" sz="4300" b="1" dirty="0" smtClean="0"/>
              <a:t>Provision of medical checkup of workers at least once a year in the hazard prone organization</a:t>
            </a:r>
          </a:p>
          <a:p>
            <a:pPr marL="355803" indent="-355803">
              <a:buClr>
                <a:schemeClr val="accent3"/>
              </a:buClr>
              <a:buFont typeface="Wingdings" pitchFamily="2" charset="2"/>
              <a:buChar char="§"/>
              <a:defRPr/>
            </a:pPr>
            <a:r>
              <a:rPr lang="en-US" sz="4300" b="1" dirty="0" smtClean="0"/>
              <a:t>Specifies the duty to compulsory send notice to concerned labor office</a:t>
            </a:r>
          </a:p>
          <a:p>
            <a:pPr marL="355803" indent="-355803">
              <a:buClr>
                <a:schemeClr val="accent3"/>
              </a:buClr>
              <a:buFont typeface="Wingdings" pitchFamily="2" charset="2"/>
              <a:buChar char="§"/>
              <a:defRPr/>
            </a:pPr>
            <a:r>
              <a:rPr lang="en-US" sz="4300" b="1" dirty="0" smtClean="0"/>
              <a:t>Given powers to labor office and inspection  duty to factory inspectors </a:t>
            </a:r>
          </a:p>
          <a:p>
            <a:pPr marL="355803" indent="-355803">
              <a:buClr>
                <a:schemeClr val="accent3"/>
              </a:buClr>
              <a:buFont typeface="Wingdings 2"/>
              <a:buChar char=""/>
              <a:defRPr/>
            </a:pPr>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378" y="254000"/>
            <a:ext cx="12507808" cy="825500"/>
          </a:xfrm>
        </p:spPr>
        <p:txBody>
          <a:bodyPr>
            <a:normAutofit/>
          </a:bodyPr>
          <a:lstStyle/>
          <a:p>
            <a:pPr>
              <a:defRPr/>
            </a:pPr>
            <a:r>
              <a:rPr lang="en-US" b="1" dirty="0" smtClean="0">
                <a:solidFill>
                  <a:schemeClr val="tx1"/>
                </a:solidFill>
              </a:rPr>
              <a:t>Regulatory Framework Continued</a:t>
            </a:r>
            <a:endParaRPr lang="en-US" b="1" dirty="0">
              <a:solidFill>
                <a:schemeClr val="tx1"/>
              </a:solidFill>
            </a:endParaRPr>
          </a:p>
        </p:txBody>
      </p:sp>
      <p:sp>
        <p:nvSpPr>
          <p:cNvPr id="3" name="Content Placeholder 2"/>
          <p:cNvSpPr>
            <a:spLocks noGrp="1"/>
          </p:cNvSpPr>
          <p:nvPr>
            <p:ph sz="quarter" idx="1"/>
          </p:nvPr>
        </p:nvSpPr>
        <p:spPr>
          <a:xfrm>
            <a:off x="386654" y="1600729"/>
            <a:ext cx="12937923" cy="4900083"/>
          </a:xfrm>
        </p:spPr>
        <p:txBody>
          <a:bodyPr>
            <a:normAutofit lnSpcReduction="10000"/>
          </a:bodyPr>
          <a:lstStyle/>
          <a:p>
            <a:pPr marL="355803" indent="-355803">
              <a:buClr>
                <a:schemeClr val="accent3"/>
              </a:buClr>
              <a:buFont typeface="Wingdings 2"/>
              <a:buChar char=""/>
              <a:defRPr/>
            </a:pPr>
            <a:r>
              <a:rPr lang="en-US" sz="4300" b="1" dirty="0" smtClean="0">
                <a:solidFill>
                  <a:srgbClr val="7030A0"/>
                </a:solidFill>
              </a:rPr>
              <a:t>Three Year Interim Plans( 2007-2010) and  (2010-2013)  aimed at making workplace safe, healthy and productive</a:t>
            </a:r>
          </a:p>
          <a:p>
            <a:pPr marL="355803" indent="-355803">
              <a:buClr>
                <a:schemeClr val="accent3"/>
              </a:buClr>
              <a:buFont typeface="Wingdings" pitchFamily="2" charset="2"/>
              <a:buChar char="§"/>
              <a:defRPr/>
            </a:pPr>
            <a:r>
              <a:rPr lang="en-US" sz="4300" b="1" dirty="0" smtClean="0">
                <a:solidFill>
                  <a:srgbClr val="7030A0"/>
                </a:solidFill>
              </a:rPr>
              <a:t>Government has endorsed Occupation Safety and Health Project and allocated budget for it</a:t>
            </a:r>
          </a:p>
          <a:p>
            <a:pPr marL="830208" lvl="1" indent="-320223">
              <a:buFont typeface="Wingdings" pitchFamily="2" charset="2"/>
              <a:buChar char="Ø"/>
              <a:defRPr/>
            </a:pPr>
            <a:r>
              <a:rPr lang="en-US" sz="4300" b="1" dirty="0" smtClean="0"/>
              <a:t>The project handles training and raises awareness in OSH matters</a:t>
            </a:r>
            <a:endParaRPr lang="en-US" sz="4300" b="1"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1"/>
          </p:nvPr>
        </p:nvSpPr>
        <p:spPr>
          <a:xfrm>
            <a:off x="0" y="0"/>
            <a:ext cx="13898563" cy="6858000"/>
          </a:xfrm>
        </p:spPr>
        <p:txBody>
          <a:bodyPr/>
          <a:lstStyle/>
          <a:p>
            <a:pPr lvl="1" eaLnBrk="1" hangingPunct="1"/>
            <a:endParaRPr lang="en-GB" dirty="0" smtClean="0"/>
          </a:p>
          <a:p>
            <a:pPr lvl="1" eaLnBrk="1" hangingPunct="1">
              <a:buFontTx/>
              <a:buNone/>
            </a:pPr>
            <a:endParaRPr lang="en-GB" b="1" dirty="0" smtClean="0"/>
          </a:p>
          <a:p>
            <a:pPr lvl="1" eaLnBrk="1" hangingPunct="1">
              <a:buFontTx/>
              <a:buNone/>
            </a:pPr>
            <a:r>
              <a:rPr lang="en-GB" b="1" dirty="0" smtClean="0"/>
              <a:t>Few suggestions for keeping the workplace Health </a:t>
            </a:r>
          </a:p>
          <a:p>
            <a:pPr eaLnBrk="1" hangingPunct="1">
              <a:buFont typeface="Wingdings" pitchFamily="2" charset="2"/>
              <a:buChar char="q"/>
            </a:pPr>
            <a:r>
              <a:rPr lang="en-GB" dirty="0" smtClean="0"/>
              <a:t>Make sure workers have enough fresh air </a:t>
            </a:r>
          </a:p>
          <a:p>
            <a:pPr eaLnBrk="1" hangingPunct="1">
              <a:buFont typeface="Wingdings" pitchFamily="2" charset="2"/>
              <a:buChar char="q"/>
            </a:pPr>
            <a:r>
              <a:rPr lang="en-GB" dirty="0" smtClean="0"/>
              <a:t>Avoid suspect building materials and furnishings. </a:t>
            </a:r>
          </a:p>
          <a:p>
            <a:pPr eaLnBrk="1" hangingPunct="1">
              <a:buFont typeface="Wingdings" pitchFamily="2" charset="2"/>
              <a:buChar char="q"/>
            </a:pPr>
            <a:r>
              <a:rPr lang="en-GB" dirty="0" smtClean="0"/>
              <a:t>Test new buildings for toxins (</a:t>
            </a:r>
            <a:r>
              <a:rPr lang="en-GB" sz="2900" dirty="0" smtClean="0"/>
              <a:t>poisonous substance</a:t>
            </a:r>
            <a:r>
              <a:rPr lang="en-GB" dirty="0" smtClean="0"/>
              <a:t>) before occupancy </a:t>
            </a:r>
          </a:p>
          <a:p>
            <a:pPr eaLnBrk="1" hangingPunct="1">
              <a:buFont typeface="Wingdings" pitchFamily="2" charset="2"/>
              <a:buChar char="q"/>
            </a:pPr>
            <a:r>
              <a:rPr lang="en-GB" dirty="0" smtClean="0"/>
              <a:t>Provide a smoke-free environment. </a:t>
            </a:r>
          </a:p>
          <a:p>
            <a:pPr eaLnBrk="1" hangingPunct="1">
              <a:buFont typeface="Wingdings" pitchFamily="2" charset="2"/>
              <a:buChar char="q"/>
            </a:pPr>
            <a:r>
              <a:rPr lang="en-GB" dirty="0" smtClean="0"/>
              <a:t>Keeping air ducts clean and dry. </a:t>
            </a:r>
          </a:p>
          <a:p>
            <a:pPr eaLnBrk="1" hangingPunct="1">
              <a:buFont typeface="Wingdings" pitchFamily="2" charset="2"/>
              <a:buChar char="q"/>
            </a:pPr>
            <a:r>
              <a:rPr lang="en-GB" dirty="0" smtClean="0"/>
              <a:t>Paying attention to workers’ complaints. </a:t>
            </a:r>
          </a:p>
          <a:p>
            <a:pPr eaLnBrk="1" hangingPunct="1">
              <a:buFont typeface="Wingdings" pitchFamily="2" charset="2"/>
              <a:buChar char="q"/>
            </a:pPr>
            <a:endParaRPr lang="en-GB" dirty="0" smtClean="0"/>
          </a:p>
          <a:p>
            <a:pPr eaLnBrk="1" hangingPunct="1">
              <a:buFont typeface="Wingdings" pitchFamily="2" charset="2"/>
              <a:buNone/>
            </a:pPr>
            <a:endParaRPr lang="en-GB"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mtClean="0"/>
              <a:t>Think about this…</a:t>
            </a:r>
          </a:p>
        </p:txBody>
      </p:sp>
      <p:sp>
        <p:nvSpPr>
          <p:cNvPr id="6147" name="Content Placeholder 2"/>
          <p:cNvSpPr>
            <a:spLocks noGrp="1"/>
          </p:cNvSpPr>
          <p:nvPr>
            <p:ph idx="1"/>
          </p:nvPr>
        </p:nvSpPr>
        <p:spPr>
          <a:xfrm>
            <a:off x="695378" y="1219729"/>
            <a:ext cx="12970894" cy="5028407"/>
          </a:xfrm>
        </p:spPr>
        <p:txBody>
          <a:bodyPr/>
          <a:lstStyle/>
          <a:p>
            <a:pPr eaLnBrk="1" hangingPunct="1">
              <a:buFont typeface="Wingdings" pitchFamily="2" charset="2"/>
              <a:buChar char="§"/>
            </a:pPr>
            <a:endParaRPr lang="en-US" smtClean="0"/>
          </a:p>
          <a:p>
            <a:pPr eaLnBrk="1" hangingPunct="1">
              <a:buFont typeface="Wingdings" pitchFamily="2" charset="2"/>
              <a:buChar char="§"/>
            </a:pPr>
            <a:r>
              <a:rPr lang="en-US" smtClean="0"/>
              <a:t>Every 15 seconds, a worker dies from a work-related disease or accident</a:t>
            </a:r>
          </a:p>
          <a:p>
            <a:pPr eaLnBrk="1" hangingPunct="1">
              <a:buFont typeface="Wingdings" pitchFamily="2" charset="2"/>
              <a:buChar char="§"/>
            </a:pPr>
            <a:r>
              <a:rPr lang="en-US" smtClean="0"/>
              <a:t>Every 15 seconds, 160 workers have work related accidents</a:t>
            </a:r>
          </a:p>
          <a:p>
            <a:pPr eaLnBrk="1" hangingPunct="1">
              <a:buFont typeface="Wingdings" pitchFamily="2" charset="2"/>
              <a:buChar char="§"/>
            </a:pPr>
            <a:r>
              <a:rPr lang="en-US" smtClean="0"/>
              <a:t>More than 2.3 million deaths and  317 million accidents occur on the job annually </a:t>
            </a:r>
          </a:p>
          <a:p>
            <a:pPr eaLnBrk="1" hangingPunct="1">
              <a:buFont typeface="Wingdings" pitchFamily="2" charset="2"/>
              <a:buChar char="§"/>
            </a:pPr>
            <a:r>
              <a:rPr lang="en-US" smtClean="0"/>
              <a:t>Cost of poor occupation safety and health practice is estimated at 4% of global GDP each year</a:t>
            </a:r>
          </a:p>
          <a:p>
            <a:pPr eaLnBrk="1" hangingPunct="1">
              <a:buFont typeface="Wingdings" pitchFamily="2" charset="2"/>
              <a:buNone/>
            </a:pPr>
            <a:endParaRPr lang="en-US" smtClean="0"/>
          </a:p>
        </p:txBody>
      </p:sp>
      <p:sp>
        <p:nvSpPr>
          <p:cNvPr id="6148" name="TextBox 4"/>
          <p:cNvSpPr txBox="1">
            <a:spLocks noChangeArrowheads="1"/>
          </p:cNvSpPr>
          <p:nvPr/>
        </p:nvSpPr>
        <p:spPr bwMode="auto">
          <a:xfrm>
            <a:off x="5790818" y="6248136"/>
            <a:ext cx="3706184" cy="396757"/>
          </a:xfrm>
          <a:prstGeom prst="rect">
            <a:avLst/>
          </a:prstGeom>
          <a:noFill/>
          <a:ln w="9525">
            <a:noFill/>
            <a:miter lim="800000"/>
            <a:headEnd/>
            <a:tailEnd/>
          </a:ln>
        </p:spPr>
        <p:txBody>
          <a:bodyPr lIns="118601" tIns="59300" rIns="118601" bIns="59300">
            <a:spAutoFit/>
          </a:bodyPr>
          <a:lstStyle/>
          <a:p>
            <a:r>
              <a:rPr lang="en-US"/>
              <a:t>Source: ILO Website</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3898563" cy="6858000"/>
          </a:xfrm>
        </p:spPr>
        <p:txBody>
          <a:bodyPr>
            <a:normAutofit/>
          </a:bodyPr>
          <a:lstStyle/>
          <a:p>
            <a:pPr marL="355803" indent="-355803">
              <a:buClr>
                <a:schemeClr val="accent3"/>
              </a:buClr>
              <a:buNone/>
              <a:defRPr/>
            </a:pPr>
            <a:endParaRPr lang="en-GB" dirty="0" smtClean="0"/>
          </a:p>
          <a:p>
            <a:pPr marL="355803" indent="-355803">
              <a:buClr>
                <a:schemeClr val="accent3"/>
              </a:buClr>
              <a:buNone/>
              <a:defRPr/>
            </a:pPr>
            <a:r>
              <a:rPr lang="en-GB" sz="4300" b="1" dirty="0" smtClean="0">
                <a:solidFill>
                  <a:srgbClr val="002060"/>
                </a:solidFill>
              </a:rPr>
              <a:t>Emerging practices and issues in OHS</a:t>
            </a:r>
          </a:p>
          <a:p>
            <a:pPr marL="465127" indent="-465127">
              <a:buClr>
                <a:schemeClr val="accent3"/>
              </a:buClr>
              <a:buFont typeface="+mj-lt"/>
              <a:buAutoNum type="arabicPeriod"/>
              <a:defRPr/>
            </a:pPr>
            <a:r>
              <a:rPr lang="en-GB" sz="3600" b="1" dirty="0" smtClean="0"/>
              <a:t>Has the OSH Act worked?</a:t>
            </a:r>
          </a:p>
          <a:p>
            <a:pPr marL="465127" indent="-465127">
              <a:buClr>
                <a:schemeClr val="accent3"/>
              </a:buClr>
              <a:buFont typeface="Wingdings 2"/>
              <a:buChar char=""/>
              <a:defRPr/>
            </a:pPr>
            <a:r>
              <a:rPr lang="en-GB" dirty="0" smtClean="0"/>
              <a:t>Yes, it has worked. But its degree of success differs form country to country; organization to organization and occupation to occupations. </a:t>
            </a:r>
          </a:p>
          <a:p>
            <a:pPr marL="465127" indent="-465127">
              <a:buClr>
                <a:schemeClr val="accent3"/>
              </a:buClr>
              <a:buFont typeface="Wingdings 2"/>
              <a:buChar char=""/>
              <a:defRPr/>
            </a:pPr>
            <a:r>
              <a:rPr lang="en-GB" dirty="0" smtClean="0"/>
              <a:t>We have not reached the destination yet.</a:t>
            </a:r>
            <a:endParaRPr lang="en-GB"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0" y="0"/>
            <a:ext cx="13898563" cy="6858000"/>
          </a:xfrm>
        </p:spPr>
        <p:txBody>
          <a:bodyPr/>
          <a:lstStyle/>
          <a:p>
            <a:pPr marL="465127" indent="-465127">
              <a:buNone/>
            </a:pPr>
            <a:endParaRPr lang="en-GB" dirty="0" smtClean="0"/>
          </a:p>
          <a:p>
            <a:pPr marL="465127" indent="-465127">
              <a:buNone/>
            </a:pPr>
            <a:endParaRPr lang="en-GB" dirty="0" smtClean="0"/>
          </a:p>
          <a:p>
            <a:pPr marL="465127" indent="-465127">
              <a:buNone/>
            </a:pPr>
            <a:r>
              <a:rPr lang="en-GB" sz="3600" b="1" dirty="0" smtClean="0"/>
              <a:t>2. Workplace violence: an emerging safety issue</a:t>
            </a:r>
            <a:r>
              <a:rPr lang="en-GB" dirty="0" smtClean="0"/>
              <a:t> </a:t>
            </a:r>
          </a:p>
          <a:p>
            <a:pPr marL="465127" indent="-465127"/>
            <a:endParaRPr lang="en-GB" dirty="0" smtClean="0"/>
          </a:p>
          <a:p>
            <a:pPr marL="465127" indent="-465127">
              <a:buNone/>
            </a:pPr>
            <a:r>
              <a:rPr lang="en-GB" dirty="0" smtClean="0"/>
              <a:t>“More than  1000 employees are murdered and more than 1 million employees are assaulted on the job each year in more than 3,00,000 occurrences of workplace violence. Homicide has become the number-two cause of work-related death in USA.</a:t>
            </a:r>
          </a:p>
          <a:p>
            <a:pPr marL="465127" indent="-465127">
              <a:buNone/>
            </a:pPr>
            <a:endParaRPr lang="en-GB" sz="2900" dirty="0" smtClean="0"/>
          </a:p>
          <a:p>
            <a:pPr marL="465127" indent="-465127">
              <a:buNone/>
            </a:pPr>
            <a:endParaRPr lang="en-GB" sz="2900" dirty="0" smtClean="0"/>
          </a:p>
          <a:p>
            <a:pPr marL="465127" indent="-465127">
              <a:buNone/>
            </a:pPr>
            <a:r>
              <a:rPr lang="en-GB" sz="2900" dirty="0" smtClean="0"/>
              <a:t>Assaulted= A violent physical or verbal attack</a:t>
            </a:r>
          </a:p>
          <a:p>
            <a:pPr marL="465127" indent="-465127">
              <a:buNone/>
            </a:pPr>
            <a:r>
              <a:rPr lang="en-GB" sz="2900" dirty="0" smtClean="0"/>
              <a:t>Homicide = The killing of one person by another</a:t>
            </a:r>
            <a:r>
              <a:rPr lang="en-GB" sz="1800" dirty="0" smtClean="0"/>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p:cNvSpPr>
            <a:spLocks noGrp="1"/>
          </p:cNvSpPr>
          <p:nvPr>
            <p:ph idx="1"/>
          </p:nvPr>
        </p:nvSpPr>
        <p:spPr>
          <a:xfrm>
            <a:off x="0" y="0"/>
            <a:ext cx="13898563" cy="6858000"/>
          </a:xfrm>
        </p:spPr>
        <p:txBody>
          <a:bodyPr>
            <a:normAutofit lnSpcReduction="10000"/>
          </a:bodyPr>
          <a:lstStyle/>
          <a:p>
            <a:pPr marL="671850" indent="-671850">
              <a:buNone/>
              <a:defRPr/>
            </a:pPr>
            <a:r>
              <a:rPr lang="en-GB" b="1" dirty="0" smtClean="0"/>
              <a:t>			3. Ethical issues in OHS Programs </a:t>
            </a:r>
          </a:p>
          <a:p>
            <a:pPr marL="671850" indent="-671850">
              <a:defRPr/>
            </a:pPr>
            <a:r>
              <a:rPr lang="en-GB" dirty="0" smtClean="0">
                <a:solidFill>
                  <a:srgbClr val="FF0000"/>
                </a:solidFill>
              </a:rPr>
              <a:t>What do the smokers do?</a:t>
            </a:r>
          </a:p>
          <a:p>
            <a:pPr eaLnBrk="1" hangingPunct="1">
              <a:defRPr/>
            </a:pPr>
            <a:r>
              <a:rPr lang="en-GB" dirty="0" smtClean="0">
                <a:solidFill>
                  <a:srgbClr val="FF0000"/>
                </a:solidFill>
              </a:rPr>
              <a:t>Should smokers have rights?</a:t>
            </a:r>
          </a:p>
          <a:p>
            <a:pPr eaLnBrk="1" hangingPunct="1">
              <a:buFont typeface="Wingdings 2" pitchFamily="18" charset="2"/>
              <a:buNone/>
              <a:defRPr/>
            </a:pPr>
            <a:r>
              <a:rPr lang="en-GB" dirty="0" smtClean="0"/>
              <a:t>		</a:t>
            </a:r>
            <a:r>
              <a:rPr lang="en-US" dirty="0" smtClean="0"/>
              <a:t>It is necessary to examine employee health from different angles. Some of them are:</a:t>
            </a:r>
          </a:p>
          <a:p>
            <a:pPr marL="671850" indent="-671850">
              <a:buFont typeface="Wingdings 2" pitchFamily="18" charset="2"/>
              <a:buAutoNum type="arabicPeriod"/>
              <a:defRPr/>
            </a:pPr>
            <a:r>
              <a:rPr lang="en-US" dirty="0" smtClean="0"/>
              <a:t>Physical health,</a:t>
            </a:r>
          </a:p>
          <a:p>
            <a:pPr marL="671850" indent="-671850">
              <a:buFont typeface="Wingdings 2" pitchFamily="18" charset="2"/>
              <a:buAutoNum type="arabicPeriod"/>
              <a:defRPr/>
            </a:pPr>
            <a:r>
              <a:rPr lang="en-US" dirty="0" smtClean="0"/>
              <a:t> Mental health,</a:t>
            </a:r>
          </a:p>
          <a:p>
            <a:pPr marL="671850" indent="-671850">
              <a:buFont typeface="Wingdings 2" pitchFamily="18" charset="2"/>
              <a:buAutoNum type="arabicPeriod"/>
              <a:defRPr/>
            </a:pPr>
            <a:r>
              <a:rPr lang="en-US" dirty="0" smtClean="0"/>
              <a:t> Noise and pollution control,</a:t>
            </a:r>
          </a:p>
          <a:p>
            <a:pPr marL="671850" indent="-671850">
              <a:buFont typeface="Wingdings 2" pitchFamily="18" charset="2"/>
              <a:buAutoNum type="arabicPeriod"/>
              <a:defRPr/>
            </a:pPr>
            <a:r>
              <a:rPr lang="en-US" dirty="0" smtClean="0"/>
              <a:t> AIDS and other diseases, </a:t>
            </a:r>
          </a:p>
          <a:p>
            <a:pPr marL="671850" indent="-671850">
              <a:buFont typeface="Wingdings 2" pitchFamily="18" charset="2"/>
              <a:buAutoNum type="arabicPeriod"/>
              <a:defRPr/>
            </a:pPr>
            <a:r>
              <a:rPr lang="en-US" dirty="0" smtClean="0"/>
              <a:t> Alcoholism and drug abuse, and</a:t>
            </a:r>
          </a:p>
          <a:p>
            <a:pPr marL="671850" indent="-671850">
              <a:buFont typeface="Wingdings 2" pitchFamily="18" charset="2"/>
              <a:buAutoNum type="arabicPeriod"/>
              <a:defRPr/>
            </a:pPr>
            <a:r>
              <a:rPr lang="en-US" dirty="0" smtClean="0"/>
              <a:t>Violence in workplace, etc.</a:t>
            </a:r>
            <a:endParaRPr lang="en-GB" dirty="0" smtClean="0"/>
          </a:p>
          <a:p>
            <a:pPr eaLnBrk="1" hangingPunct="1">
              <a:buFont typeface="Wingdings 2" pitchFamily="18" charset="2"/>
              <a:buNone/>
              <a:defRPr/>
            </a:pPr>
            <a:r>
              <a:rPr lang="en-GB" dirty="0" smtClean="0"/>
              <a:t>	</a:t>
            </a:r>
          </a:p>
          <a:p>
            <a:pPr eaLnBrk="1" hangingPunct="1">
              <a:buFont typeface="Wingdings" pitchFamily="2" charset="2"/>
              <a:buNone/>
              <a:defRPr/>
            </a:pPr>
            <a:endParaRPr lang="en-GB"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8947" y="444500"/>
            <a:ext cx="13092284" cy="5146422"/>
          </a:xfrm>
          <a:prstGeom prst="rect">
            <a:avLst/>
          </a:prstGeom>
        </p:spPr>
        <p:txBody>
          <a:bodyPr lIns="82689" tIns="41345" rIns="82689" bIns="41345">
            <a:spAutoFit/>
          </a:bodyPr>
          <a:lstStyle/>
          <a:p>
            <a:pPr>
              <a:defRPr/>
            </a:pPr>
            <a:endParaRPr lang="en-US" sz="4000" b="1" i="1" dirty="0"/>
          </a:p>
          <a:p>
            <a:pPr>
              <a:defRPr/>
            </a:pPr>
            <a:r>
              <a:rPr lang="en-US" sz="4000" b="1" i="1" dirty="0"/>
              <a:t>	Why much focus in health?</a:t>
            </a:r>
          </a:p>
          <a:p>
            <a:pPr>
              <a:defRPr/>
            </a:pPr>
            <a:endParaRPr lang="en-US" dirty="0"/>
          </a:p>
          <a:p>
            <a:pPr>
              <a:defRPr/>
            </a:pPr>
            <a:r>
              <a:rPr lang="en-US" sz="3300" dirty="0"/>
              <a:t>HR managers need to keep/maintain healthy workers and health services. </a:t>
            </a:r>
          </a:p>
          <a:p>
            <a:pPr>
              <a:defRPr/>
            </a:pPr>
            <a:r>
              <a:rPr lang="en-US" sz="3300" dirty="0"/>
              <a:t>	Ill health of employees results in:</a:t>
            </a:r>
          </a:p>
          <a:p>
            <a:pPr marL="671850" indent="-671850">
              <a:buFont typeface="+mj-lt"/>
              <a:buAutoNum type="arabicPeriod"/>
              <a:defRPr/>
            </a:pPr>
            <a:r>
              <a:rPr lang="en-US" sz="3300" dirty="0"/>
              <a:t>Reduced productivity,</a:t>
            </a:r>
          </a:p>
          <a:p>
            <a:pPr marL="671850" indent="-671850">
              <a:buFont typeface="+mj-lt"/>
              <a:buAutoNum type="arabicPeriod"/>
              <a:defRPr/>
            </a:pPr>
            <a:r>
              <a:rPr lang="en-US" sz="3300" dirty="0"/>
              <a:t>Higher unsafe acts from government, and</a:t>
            </a:r>
          </a:p>
          <a:p>
            <a:pPr marL="671850" indent="-671850">
              <a:buFont typeface="+mj-lt"/>
              <a:buAutoNum type="arabicPeriod"/>
              <a:defRPr/>
            </a:pPr>
            <a:r>
              <a:rPr lang="en-US" sz="3300" dirty="0"/>
              <a:t> Increased absenteeism and turnover of employees. </a:t>
            </a:r>
          </a:p>
          <a:p>
            <a:pPr marL="671850" indent="-671850">
              <a:defRPr/>
            </a:pPr>
            <a:r>
              <a:rPr lang="en-US" sz="3300" dirty="0"/>
              <a:t>		On the other side, healthy employees are more productive, more safety conscious, and are more regular to work.</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ChangeArrowheads="1"/>
          </p:cNvSpPr>
          <p:nvPr/>
        </p:nvSpPr>
        <p:spPr bwMode="auto">
          <a:xfrm>
            <a:off x="331204" y="444501"/>
            <a:ext cx="12948413" cy="6346751"/>
          </a:xfrm>
          <a:prstGeom prst="rect">
            <a:avLst/>
          </a:prstGeom>
          <a:noFill/>
          <a:ln w="9525">
            <a:noFill/>
            <a:miter lim="800000"/>
            <a:headEnd/>
            <a:tailEnd/>
          </a:ln>
        </p:spPr>
        <p:txBody>
          <a:bodyPr lIns="82689" tIns="41345" rIns="82689" bIns="41345">
            <a:spAutoFit/>
          </a:bodyPr>
          <a:lstStyle/>
          <a:p>
            <a:pPr eaLnBrk="1" hangingPunct="1">
              <a:buFont typeface="Wingdings" pitchFamily="2" charset="2"/>
              <a:buNone/>
            </a:pPr>
            <a:r>
              <a:rPr lang="en-GB" sz="4900" b="1" dirty="0"/>
              <a:t>4. International health issues </a:t>
            </a:r>
          </a:p>
          <a:p>
            <a:pPr algn="just" eaLnBrk="1" hangingPunct="1"/>
            <a:r>
              <a:rPr lang="en-GB" sz="4900" dirty="0"/>
              <a:t>International HR manager must have to know the law and regulation of other country regarding to OHS. </a:t>
            </a:r>
          </a:p>
          <a:p>
            <a:pPr algn="just" eaLnBrk="1" hangingPunct="1"/>
            <a:r>
              <a:rPr lang="en-GB" sz="4900" dirty="0"/>
              <a:t>Common health related items :</a:t>
            </a:r>
          </a:p>
          <a:p>
            <a:pPr lvl="1" algn="just" eaLnBrk="1" hangingPunct="1"/>
            <a:r>
              <a:rPr lang="en-GB" sz="4900" dirty="0"/>
              <a:t>An up-to-date health certificate </a:t>
            </a:r>
          </a:p>
          <a:p>
            <a:pPr lvl="1" algn="just" eaLnBrk="1" hangingPunct="1"/>
            <a:r>
              <a:rPr lang="en-GB" sz="4900" dirty="0"/>
              <a:t>A general first aid kit </a:t>
            </a:r>
          </a:p>
          <a:p>
            <a:pPr lvl="1" algn="just" eaLnBrk="1" hangingPunct="1"/>
            <a:r>
              <a:rPr lang="en-GB" sz="4900" dirty="0"/>
              <a:t>Emergency plans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1"/>
          </p:nvPr>
        </p:nvSpPr>
        <p:spPr>
          <a:xfrm>
            <a:off x="0" y="0"/>
            <a:ext cx="13898563" cy="6858000"/>
          </a:xfrm>
        </p:spPr>
        <p:txBody>
          <a:bodyPr/>
          <a:lstStyle/>
          <a:p>
            <a:pPr eaLnBrk="1" hangingPunct="1">
              <a:buFont typeface="Wingdings" pitchFamily="2" charset="2"/>
              <a:buNone/>
            </a:pPr>
            <a:r>
              <a:rPr lang="en-GB" sz="5400" dirty="0" smtClean="0"/>
              <a:t>5. International safety issues</a:t>
            </a:r>
          </a:p>
          <a:p>
            <a:pPr eaLnBrk="1" hangingPunct="1"/>
            <a:r>
              <a:rPr lang="en-GB" dirty="0" smtClean="0"/>
              <a:t>A lot of torture (pain), sexual harassment, kidnapping, throwing shoes  have been observed/faced by many high profile officials abroad. </a:t>
            </a:r>
          </a:p>
          <a:p>
            <a:pPr eaLnBrk="1" hangingPunct="1"/>
            <a:endParaRPr lang="en-GB" dirty="0" smtClean="0"/>
          </a:p>
          <a:p>
            <a:pPr eaLnBrk="1" hangingPunct="1"/>
            <a:r>
              <a:rPr lang="en-GB" dirty="0" smtClean="0"/>
              <a:t>The issue: the problem here again is how much pre-cautions to be taken to make employees  safe? How much money to invest in safety measures? Are they relatively  safe after having that much pre-cautions?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pPr>
              <a:defRPr/>
            </a:pPr>
            <a:r>
              <a:rPr lang="en-US" dirty="0" smtClean="0"/>
              <a:t>For extra knowledge </a:t>
            </a:r>
            <a:br>
              <a:rPr lang="en-US" dirty="0" smtClean="0"/>
            </a:br>
            <a:r>
              <a:rPr lang="en-US" dirty="0" smtClean="0"/>
              <a:t>HR Responses</a:t>
            </a:r>
          </a:p>
        </p:txBody>
      </p:sp>
      <p:sp>
        <p:nvSpPr>
          <p:cNvPr id="30723" name="Rectangle 3"/>
          <p:cNvSpPr>
            <a:spLocks noGrp="1" noChangeArrowheads="1"/>
          </p:cNvSpPr>
          <p:nvPr>
            <p:ph idx="1"/>
          </p:nvPr>
        </p:nvSpPr>
        <p:spPr/>
        <p:txBody>
          <a:bodyPr/>
          <a:lstStyle/>
          <a:p>
            <a:pPr eaLnBrk="1" hangingPunct="1"/>
            <a:r>
              <a:rPr lang="en-US" smtClean="0"/>
              <a:t>Organizational health and safety interventions can be classified into two general categories:</a:t>
            </a:r>
          </a:p>
          <a:p>
            <a:pPr lvl="1" eaLnBrk="1" hangingPunct="1"/>
            <a:r>
              <a:rPr lang="en-US" smtClean="0"/>
              <a:t>Initiatives that reduce and prevent strain and injury from occurring in the first place  </a:t>
            </a:r>
          </a:p>
          <a:p>
            <a:pPr lvl="1" eaLnBrk="1" hangingPunct="1"/>
            <a:r>
              <a:rPr lang="en-US" smtClean="0"/>
              <a:t>Initiatives that help to rehabilitate individuals who have already experienced strain and injury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Preventative Interventions</a:t>
            </a:r>
          </a:p>
        </p:txBody>
      </p:sp>
      <p:sp>
        <p:nvSpPr>
          <p:cNvPr id="31747" name="Rectangle 3"/>
          <p:cNvSpPr>
            <a:spLocks noGrp="1" noChangeArrowheads="1"/>
          </p:cNvSpPr>
          <p:nvPr>
            <p:ph idx="1"/>
          </p:nvPr>
        </p:nvSpPr>
        <p:spPr/>
        <p:txBody>
          <a:bodyPr/>
          <a:lstStyle/>
          <a:p>
            <a:pPr eaLnBrk="1" hangingPunct="1"/>
            <a:r>
              <a:rPr lang="en-US" smtClean="0"/>
              <a:t>Primary interventions - aimed at reducing or eliminating the </a:t>
            </a:r>
            <a:r>
              <a:rPr lang="en-US" i="1" smtClean="0"/>
              <a:t>source</a:t>
            </a:r>
            <a:r>
              <a:rPr lang="en-US" smtClean="0"/>
              <a:t> of strain and risk in the workplace and are targeted at everyone </a:t>
            </a:r>
          </a:p>
          <a:p>
            <a:pPr eaLnBrk="1" hangingPunct="1"/>
            <a:r>
              <a:rPr lang="en-US" smtClean="0"/>
              <a:t>Secondary interventions - target individuals that are particularly at risk and help them to manage the causes of stress, strain, and injury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ChangeArrowheads="1"/>
          </p:cNvSpPr>
          <p:nvPr/>
        </p:nvSpPr>
        <p:spPr bwMode="auto">
          <a:xfrm>
            <a:off x="403140" y="444500"/>
            <a:ext cx="13092284" cy="5377254"/>
          </a:xfrm>
          <a:prstGeom prst="rect">
            <a:avLst/>
          </a:prstGeom>
          <a:noFill/>
          <a:ln w="9525">
            <a:noFill/>
            <a:miter lim="800000"/>
            <a:headEnd/>
            <a:tailEnd/>
          </a:ln>
        </p:spPr>
        <p:txBody>
          <a:bodyPr lIns="82689" tIns="41345" rIns="82689" bIns="41345">
            <a:spAutoFit/>
          </a:bodyPr>
          <a:lstStyle/>
          <a:p>
            <a:r>
              <a:rPr lang="en-US" sz="2900" b="1" dirty="0"/>
              <a:t>2. Sexual Harassment at Work</a:t>
            </a:r>
          </a:p>
          <a:p>
            <a:r>
              <a:rPr lang="en-US" dirty="0"/>
              <a:t> </a:t>
            </a:r>
          </a:p>
          <a:p>
            <a:r>
              <a:rPr lang="en-US" dirty="0"/>
              <a:t>	</a:t>
            </a:r>
            <a:r>
              <a:rPr lang="en-US" sz="2500" dirty="0"/>
              <a:t>Sexual harassment refers to unwelcome sexual advances It is a serious issue in both public and private sector organizations. In most of the cause in this issue, females rather Say than males have suffered form sexual abuse at work. Below are given some definitions of sexual harassment.</a:t>
            </a:r>
            <a:endParaRPr lang="en-US" dirty="0"/>
          </a:p>
          <a:p>
            <a:endParaRPr lang="en-US" dirty="0"/>
          </a:p>
          <a:p>
            <a:pPr algn="just"/>
            <a:r>
              <a:rPr lang="en-US" sz="4300" b="1" dirty="0" err="1"/>
              <a:t>Deconzo</a:t>
            </a:r>
            <a:r>
              <a:rPr lang="en-US" sz="4300" b="1" dirty="0"/>
              <a:t> &amp; Robbins, "Anything of a sexual nature that creates a condition of employment, and employment consequences, or at hostile or offensive environment is called sexual harassment“</a:t>
            </a:r>
          </a:p>
          <a:p>
            <a:pPr algn="just"/>
            <a:endParaRPr lang="en-US" sz="29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7333" y="1016000"/>
            <a:ext cx="12876478" cy="5700420"/>
          </a:xfrm>
          <a:prstGeom prst="rect">
            <a:avLst/>
          </a:prstGeom>
        </p:spPr>
        <p:txBody>
          <a:bodyPr lIns="82689" tIns="41345" rIns="82689" bIns="41345">
            <a:spAutoFit/>
          </a:bodyPr>
          <a:lstStyle/>
          <a:p>
            <a:pPr>
              <a:defRPr/>
            </a:pPr>
            <a:r>
              <a:rPr lang="en-US" sz="3300" b="1" dirty="0"/>
              <a:t>Types of Sexual Harassment &amp; Its Impact</a:t>
            </a:r>
          </a:p>
          <a:p>
            <a:pPr>
              <a:defRPr/>
            </a:pPr>
            <a:r>
              <a:rPr lang="en-US" dirty="0"/>
              <a:t> </a:t>
            </a:r>
          </a:p>
          <a:p>
            <a:pPr>
              <a:defRPr/>
            </a:pPr>
            <a:r>
              <a:rPr lang="en-US" sz="2200" dirty="0"/>
              <a:t>Of course, many behaviors can constitute sexual harassment, there are two main types:</a:t>
            </a:r>
          </a:p>
          <a:p>
            <a:pPr marL="413446" indent="-413446" algn="just">
              <a:defRPr/>
            </a:pPr>
            <a:r>
              <a:rPr lang="en-US" sz="4000" b="1" dirty="0">
                <a:solidFill>
                  <a:srgbClr val="00B050"/>
                </a:solidFill>
              </a:rPr>
              <a:t>a. Quid pro quo: </a:t>
            </a:r>
            <a:r>
              <a:rPr lang="en-US" sz="4000" dirty="0"/>
              <a:t>It is a form of sexual harassment in which victims are required to</a:t>
            </a:r>
          </a:p>
          <a:p>
            <a:pPr marL="413446" indent="-413446" algn="just">
              <a:defRPr/>
            </a:pPr>
            <a:r>
              <a:rPr lang="en-US" sz="4000" dirty="0"/>
              <a:t>	provide sexual favors in order to be hired, promoted, granted a pay rise, or allowed to keep their job. </a:t>
            </a:r>
          </a:p>
          <a:p>
            <a:pPr marL="413446" indent="-413446" algn="just">
              <a:defRPr/>
            </a:pPr>
            <a:r>
              <a:rPr lang="en-US" sz="4000" b="1" dirty="0">
                <a:solidFill>
                  <a:srgbClr val="00B050"/>
                </a:solidFill>
              </a:rPr>
              <a:t>b. Hostile environment: </a:t>
            </a:r>
            <a:r>
              <a:rPr lang="en-US" sz="4000" dirty="0"/>
              <a:t>It is a form of sexual harassment in which victims are subjected to unwelcome, hostile, and intimidating.</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ChangeArrowheads="1"/>
          </p:cNvSpPr>
          <p:nvPr/>
        </p:nvSpPr>
        <p:spPr bwMode="auto">
          <a:xfrm>
            <a:off x="0" y="0"/>
            <a:ext cx="13898563" cy="7039248"/>
          </a:xfrm>
          <a:prstGeom prst="rect">
            <a:avLst/>
          </a:prstGeom>
          <a:noFill/>
          <a:ln w="9525">
            <a:noFill/>
            <a:miter lim="800000"/>
            <a:headEnd/>
            <a:tailEnd/>
          </a:ln>
        </p:spPr>
        <p:txBody>
          <a:bodyPr lIns="82689" tIns="41345" rIns="82689" bIns="41345">
            <a:spAutoFit/>
          </a:bodyPr>
          <a:lstStyle/>
          <a:p>
            <a:r>
              <a:rPr lang="en-US" sz="2900" b="1" dirty="0">
                <a:solidFill>
                  <a:srgbClr val="FFFF00"/>
                </a:solidFill>
              </a:rPr>
              <a:t>Legal Requirement for safety and Health</a:t>
            </a:r>
          </a:p>
          <a:p>
            <a:r>
              <a:rPr lang="en-US" sz="2500" dirty="0"/>
              <a:t>In Nepal, the ILO works with governments, employers' organizations and workers' organizations in promoting safe and healthy conditions in the work place by enhancing the application of the International </a:t>
            </a:r>
            <a:r>
              <a:rPr lang="en-US" sz="2500" dirty="0" err="1"/>
              <a:t>Labour</a:t>
            </a:r>
            <a:r>
              <a:rPr lang="en-US" sz="2500" dirty="0"/>
              <a:t> Standards and supporting to formulate national </a:t>
            </a:r>
            <a:r>
              <a:rPr lang="en-US" sz="2500" dirty="0" err="1"/>
              <a:t>labour</a:t>
            </a:r>
            <a:r>
              <a:rPr lang="en-US" sz="2500" dirty="0"/>
              <a:t> legislation and promoting social dialogue, social justice, and decent work. </a:t>
            </a:r>
            <a:br>
              <a:rPr lang="en-US" sz="2500" dirty="0"/>
            </a:br>
            <a:r>
              <a:rPr lang="en-US" sz="2500" dirty="0"/>
              <a:t/>
            </a:r>
            <a:br>
              <a:rPr lang="en-US" sz="2500" dirty="0"/>
            </a:br>
            <a:r>
              <a:rPr lang="en-US" sz="2500" dirty="0"/>
              <a:t/>
            </a:r>
            <a:br>
              <a:rPr lang="en-US" sz="2500" dirty="0"/>
            </a:br>
            <a:r>
              <a:rPr lang="en-US" sz="2500" dirty="0"/>
              <a:t>The ILO Occupational Safety and Health Development in Nepal (SHIELD) Project, implemented from 2013-2015, contributed to conduct needs assessment and a gap analysis of the current legal provisions on OSH and </a:t>
            </a:r>
            <a:r>
              <a:rPr lang="en-US" sz="2500" dirty="0" err="1"/>
              <a:t>labour</a:t>
            </a:r>
            <a:r>
              <a:rPr lang="en-US" sz="2500" dirty="0"/>
              <a:t> inspection, development of  </a:t>
            </a:r>
            <a:r>
              <a:rPr lang="en-US" sz="2500" dirty="0">
                <a:hlinkClick r:id="rId2"/>
              </a:rPr>
              <a:t>National Occupational Safety and Health Policy </a:t>
            </a:r>
            <a:r>
              <a:rPr lang="en-US" sz="2500" dirty="0"/>
              <a:t> and development of OSH guidelines to be adopted by Department of Local Infrastructure Development and Agricultural Roads for construction sector. </a:t>
            </a:r>
            <a:br>
              <a:rPr lang="en-US" sz="2500" dirty="0"/>
            </a:br>
            <a:r>
              <a:rPr lang="en-US" sz="2500" dirty="0"/>
              <a:t/>
            </a:r>
            <a:br>
              <a:rPr lang="en-US" sz="2500" dirty="0"/>
            </a:br>
            <a:r>
              <a:rPr lang="en-US" sz="2500" dirty="0"/>
              <a:t>Efforts are underway to promote awareness on OSH in post-earthquake reconstruction work and occupational disease in collaboration with trade unions, Federation of Nepalese Chambers of Commerce and Industry, Ministry of </a:t>
            </a:r>
            <a:r>
              <a:rPr lang="en-US" sz="2500" dirty="0" err="1"/>
              <a:t>Labour</a:t>
            </a:r>
            <a:r>
              <a:rPr lang="en-US" sz="2500" dirty="0"/>
              <a:t> and Employment.</a:t>
            </a:r>
          </a:p>
          <a:p>
            <a:r>
              <a:rPr lang="en-US" sz="2200" dirty="0"/>
              <a:t/>
            </a:r>
            <a:br>
              <a:rPr lang="en-US" sz="2200" dirty="0"/>
            </a:br>
            <a:endParaRPr lang="en-US" sz="22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ChangeArrowheads="1"/>
          </p:cNvSpPr>
          <p:nvPr/>
        </p:nvSpPr>
        <p:spPr bwMode="auto">
          <a:xfrm>
            <a:off x="187333" y="1016000"/>
            <a:ext cx="13380027" cy="4469314"/>
          </a:xfrm>
          <a:prstGeom prst="rect">
            <a:avLst/>
          </a:prstGeom>
          <a:noFill/>
          <a:ln w="9525">
            <a:noFill/>
            <a:miter lim="800000"/>
            <a:headEnd/>
            <a:tailEnd/>
          </a:ln>
        </p:spPr>
        <p:txBody>
          <a:bodyPr lIns="82689" tIns="41345" rIns="82689" bIns="41345">
            <a:spAutoFit/>
          </a:bodyPr>
          <a:lstStyle/>
          <a:p>
            <a:r>
              <a:rPr lang="en-US" sz="2900" b="1" dirty="0"/>
              <a:t>3. Working Conditions</a:t>
            </a:r>
          </a:p>
          <a:p>
            <a:r>
              <a:rPr lang="en-US" dirty="0"/>
              <a:t>	</a:t>
            </a:r>
            <a:r>
              <a:rPr lang="en-US" sz="2500" dirty="0"/>
              <a:t>Acts of sexual harassment within a company can damage the firms competitive position. </a:t>
            </a:r>
            <a:endParaRPr lang="en-US" dirty="0"/>
          </a:p>
          <a:p>
            <a:pPr algn="just"/>
            <a:r>
              <a:rPr lang="en-US" dirty="0"/>
              <a:t>• </a:t>
            </a:r>
            <a:r>
              <a:rPr lang="en-US" sz="3300" dirty="0">
                <a:solidFill>
                  <a:srgbClr val="C00000"/>
                </a:solidFill>
              </a:rPr>
              <a:t>Harassed employees may feel angry because they are being exploited as sex object. They may think that their peers do not take their work seriously, too. Again, the employees may also fear being labeled as troublemakers if they complain</a:t>
            </a:r>
            <a:r>
              <a:rPr lang="en-US" sz="3300" dirty="0"/>
              <a:t>.</a:t>
            </a:r>
          </a:p>
          <a:p>
            <a:pPr algn="just"/>
            <a:r>
              <a:rPr lang="en-US" sz="3300" dirty="0"/>
              <a:t>• </a:t>
            </a:r>
            <a:r>
              <a:rPr lang="en-US" sz="3300" dirty="0">
                <a:solidFill>
                  <a:schemeClr val="accent1"/>
                </a:solidFill>
              </a:rPr>
              <a:t>Sexual harassment causes a lot of problems for employers. For example, increasing employee turnover, absenteeism, low morale, lack of effective team work, poor productivity employee stress or psychological problems, etc.</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268" y="444500"/>
            <a:ext cx="13380027" cy="5331088"/>
          </a:xfrm>
          <a:prstGeom prst="rect">
            <a:avLst/>
          </a:prstGeom>
        </p:spPr>
        <p:txBody>
          <a:bodyPr lIns="82689" tIns="41345" rIns="82689" bIns="41345">
            <a:spAutoFit/>
          </a:bodyPr>
          <a:lstStyle/>
          <a:p>
            <a:pPr>
              <a:defRPr/>
            </a:pPr>
            <a:r>
              <a:rPr lang="en-US" sz="2900" b="1" dirty="0"/>
              <a:t>4. How to Deal with Sexual Harassment? </a:t>
            </a:r>
          </a:p>
          <a:p>
            <a:pPr>
              <a:defRPr/>
            </a:pPr>
            <a:endParaRPr lang="en-US" dirty="0"/>
          </a:p>
          <a:p>
            <a:pPr algn="just">
              <a:defRPr/>
            </a:pPr>
            <a:r>
              <a:rPr lang="en-US" sz="4900" dirty="0"/>
              <a:t>An employer should take the following steps :</a:t>
            </a:r>
          </a:p>
          <a:p>
            <a:pPr marL="310084" indent="-310084" algn="just">
              <a:buFontTx/>
              <a:buAutoNum type="arabicPeriod"/>
              <a:defRPr/>
            </a:pPr>
            <a:r>
              <a:rPr lang="en-US" sz="4900" dirty="0">
                <a:solidFill>
                  <a:schemeClr val="accent1"/>
                </a:solidFill>
              </a:rPr>
              <a:t>Establish written sexual harassment policy: </a:t>
            </a:r>
          </a:p>
          <a:p>
            <a:pPr marL="310084" indent="-310084" algn="just">
              <a:buFontTx/>
              <a:buAutoNum type="arabicPeriod"/>
              <a:defRPr/>
            </a:pPr>
            <a:r>
              <a:rPr lang="en-US" sz="4900" dirty="0">
                <a:solidFill>
                  <a:srgbClr val="FF0000"/>
                </a:solidFill>
              </a:rPr>
              <a:t>Provide supervisory training:</a:t>
            </a:r>
          </a:p>
          <a:p>
            <a:pPr marL="310084" indent="-310084" algn="just">
              <a:defRPr/>
            </a:pPr>
            <a:r>
              <a:rPr lang="en-US" sz="4900" dirty="0"/>
              <a:t>3. </a:t>
            </a:r>
            <a:r>
              <a:rPr lang="en-US" sz="4900" dirty="0">
                <a:solidFill>
                  <a:srgbClr val="00B050"/>
                </a:solidFill>
              </a:rPr>
              <a:t>Investigative guidelines: </a:t>
            </a:r>
          </a:p>
          <a:p>
            <a:pPr marL="310084" indent="-310084" algn="just">
              <a:defRPr/>
            </a:pPr>
            <a:r>
              <a:rPr lang="en-US" sz="4900" dirty="0"/>
              <a:t>4. </a:t>
            </a:r>
            <a:r>
              <a:rPr lang="en-US" sz="4900" dirty="0">
                <a:solidFill>
                  <a:srgbClr val="C00000"/>
                </a:solidFill>
              </a:rPr>
              <a:t>Committee composition: </a:t>
            </a:r>
          </a:p>
          <a:p>
            <a:pPr marL="310084" indent="-310084" algn="just">
              <a:defRPr/>
            </a:pPr>
            <a:r>
              <a:rPr lang="en-US" sz="4900" dirty="0"/>
              <a:t>5. </a:t>
            </a:r>
            <a:r>
              <a:rPr lang="en-US" sz="4900" dirty="0">
                <a:solidFill>
                  <a:schemeClr val="accent1"/>
                </a:solidFill>
              </a:rPr>
              <a:t>Management of unreported incidents: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ChangeArrowheads="1"/>
          </p:cNvSpPr>
          <p:nvPr/>
        </p:nvSpPr>
        <p:spPr bwMode="auto">
          <a:xfrm>
            <a:off x="331204" y="381000"/>
            <a:ext cx="13347057" cy="4469314"/>
          </a:xfrm>
          <a:prstGeom prst="rect">
            <a:avLst/>
          </a:prstGeom>
          <a:solidFill>
            <a:schemeClr val="bg2"/>
          </a:solidFill>
          <a:ln w="9525">
            <a:noFill/>
            <a:miter lim="800000"/>
            <a:headEnd/>
            <a:tailEnd/>
          </a:ln>
        </p:spPr>
        <p:txBody>
          <a:bodyPr lIns="82689" tIns="41345" rIns="82689" bIns="41345">
            <a:spAutoFit/>
          </a:bodyPr>
          <a:lstStyle/>
          <a:p>
            <a:r>
              <a:rPr lang="en-US" sz="2900" b="1" dirty="0"/>
              <a:t>Drug and Alcohol Related Problems</a:t>
            </a:r>
          </a:p>
          <a:p>
            <a:r>
              <a:rPr lang="en-US" sz="2500" dirty="0"/>
              <a:t>	</a:t>
            </a:r>
          </a:p>
          <a:p>
            <a:pPr algn="just"/>
            <a:r>
              <a:rPr lang="en-US" sz="2500" dirty="0"/>
              <a:t>	</a:t>
            </a:r>
            <a:r>
              <a:rPr lang="en-US" sz="3300" dirty="0"/>
              <a:t> Over use of any kind of drug which produces negative consequences at work is called "drug abuse". Using restricted drugs at restricted places and time also falls in this category.</a:t>
            </a:r>
          </a:p>
          <a:p>
            <a:pPr algn="just"/>
            <a:endParaRPr lang="en-US" sz="3300" dirty="0"/>
          </a:p>
          <a:p>
            <a:pPr algn="just"/>
            <a:r>
              <a:rPr lang="en-US" sz="3300" dirty="0"/>
              <a:t>	Drug abuse is more evident among young employees as compared to adult employees. It is found across all job levels with different degrees. Drug addict employees are often much more difficult to detect than alcoholics.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475076" y="508000"/>
            <a:ext cx="13092284" cy="5654253"/>
          </a:xfrm>
          <a:prstGeom prst="rect">
            <a:avLst/>
          </a:prstGeom>
          <a:noFill/>
          <a:ln w="9525">
            <a:noFill/>
            <a:miter lim="800000"/>
            <a:headEnd/>
            <a:tailEnd/>
          </a:ln>
        </p:spPr>
        <p:txBody>
          <a:bodyPr lIns="82689" tIns="41345" rIns="82689" bIns="41345">
            <a:spAutoFit/>
          </a:bodyPr>
          <a:lstStyle/>
          <a:p>
            <a:r>
              <a:rPr lang="en-US" sz="3300" b="1" dirty="0"/>
              <a:t>Caution and Awareness Regarding DRPC.</a:t>
            </a:r>
            <a:r>
              <a:rPr lang="en-US" sz="2200" b="1" dirty="0"/>
              <a:t> </a:t>
            </a:r>
          </a:p>
          <a:p>
            <a:pPr algn="just"/>
            <a:r>
              <a:rPr lang="en-US" sz="3300" dirty="0"/>
              <a:t>	</a:t>
            </a:r>
          </a:p>
          <a:p>
            <a:pPr algn="just"/>
            <a:r>
              <a:rPr lang="en-US" sz="3300" dirty="0"/>
              <a:t>	</a:t>
            </a:r>
            <a:r>
              <a:rPr lang="en-US" sz="2900" dirty="0"/>
              <a:t>As a result of the increased use of drug in the workplace, more and more companies have started to use some form of drug testing for both job applicants and existing employees. </a:t>
            </a:r>
            <a:endParaRPr lang="en-US" sz="3300" dirty="0"/>
          </a:p>
          <a:p>
            <a:pPr algn="just">
              <a:buFont typeface="Arial" pitchFamily="34" charset="0"/>
              <a:buChar char="•"/>
            </a:pPr>
            <a:endParaRPr lang="en-US" sz="2500" dirty="0"/>
          </a:p>
          <a:p>
            <a:pPr algn="just">
              <a:buFont typeface="Arial" pitchFamily="34" charset="0"/>
              <a:buChar char="•"/>
            </a:pPr>
            <a:r>
              <a:rPr lang="en-US" sz="3600" b="1" dirty="0"/>
              <a:t>The dangers of drug about in the workplace,</a:t>
            </a:r>
          </a:p>
          <a:p>
            <a:pPr algn="just">
              <a:buFont typeface="Arial" pitchFamily="34" charset="0"/>
              <a:buChar char="•"/>
            </a:pPr>
            <a:r>
              <a:rPr lang="en-US" sz="3600" b="1" dirty="0"/>
              <a:t> Its policy of maintaining a drug-free workplace,</a:t>
            </a:r>
          </a:p>
          <a:p>
            <a:pPr algn="just">
              <a:buFont typeface="Arial" pitchFamily="34" charset="0"/>
              <a:buChar char="•"/>
            </a:pPr>
            <a:r>
              <a:rPr lang="en-US" sz="3600" b="1" dirty="0"/>
              <a:t> Any available assistance programs, and</a:t>
            </a:r>
          </a:p>
          <a:p>
            <a:pPr algn="just">
              <a:buFont typeface="Arial" pitchFamily="34" charset="0"/>
              <a:buChar char="•"/>
            </a:pPr>
            <a:r>
              <a:rPr lang="en-US" sz="3600" b="1" dirty="0"/>
              <a:t>The penalties that may be imposed upon employees for drug abuse violations occurring in the workplace.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ChangeArrowheads="1"/>
          </p:cNvSpPr>
          <p:nvPr/>
        </p:nvSpPr>
        <p:spPr bwMode="auto">
          <a:xfrm>
            <a:off x="475075" y="317500"/>
            <a:ext cx="13164220" cy="5685031"/>
          </a:xfrm>
          <a:prstGeom prst="rect">
            <a:avLst/>
          </a:prstGeom>
          <a:noFill/>
          <a:ln w="9525">
            <a:noFill/>
            <a:miter lim="800000"/>
            <a:headEnd/>
            <a:tailEnd/>
          </a:ln>
        </p:spPr>
        <p:txBody>
          <a:bodyPr lIns="82689" tIns="41345" rIns="82689" bIns="41345">
            <a:spAutoFit/>
          </a:bodyPr>
          <a:lstStyle/>
          <a:p>
            <a:endParaRPr lang="en-US" sz="4000" b="1" dirty="0"/>
          </a:p>
          <a:p>
            <a:r>
              <a:rPr lang="en-US" sz="4000" b="1" dirty="0"/>
              <a:t>	</a:t>
            </a:r>
          </a:p>
          <a:p>
            <a:r>
              <a:rPr lang="en-US" sz="4000" b="1" dirty="0"/>
              <a:t>Alcoholism</a:t>
            </a:r>
            <a:r>
              <a:rPr lang="en-US" sz="4000" dirty="0"/>
              <a:t>, excessive and repetitive drinking of </a:t>
            </a:r>
            <a:r>
              <a:rPr lang="en-US" sz="4000" dirty="0">
                <a:hlinkClick r:id="rId2"/>
              </a:rPr>
              <a:t>alcoholic beverages</a:t>
            </a:r>
            <a:r>
              <a:rPr lang="en-US" sz="4000" dirty="0"/>
              <a:t> to the extent that the drinker repeatedly is harmed or harms others. The harm may be physical or mental; it may also be social, legal, or economic. Because such use is usually considered to be compulsive and under markedly diminished voluntary control, alcoholism is considered by a majority of, but not all, clinicians as an addiction and a </a:t>
            </a:r>
            <a:r>
              <a:rPr lang="en-US" sz="4000" dirty="0">
                <a:hlinkClick r:id="rId3"/>
              </a:rPr>
              <a:t>disease</a:t>
            </a:r>
            <a:r>
              <a:rPr lang="en-US" sz="4000" dirty="0"/>
              <a:t>.</a:t>
            </a:r>
          </a:p>
        </p:txBody>
      </p:sp>
      <p:sp>
        <p:nvSpPr>
          <p:cNvPr id="3" name="Rectangle 2"/>
          <p:cNvSpPr/>
          <p:nvPr/>
        </p:nvSpPr>
        <p:spPr>
          <a:xfrm>
            <a:off x="475076" y="254000"/>
            <a:ext cx="9423567" cy="698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82689" tIns="41345" rIns="82689" bIns="41345" anchor="ctr"/>
          <a:lstStyle/>
          <a:p>
            <a:pPr algn="ctr">
              <a:defRPr/>
            </a:pPr>
            <a:r>
              <a:rPr lang="en-US" sz="4000" b="1" dirty="0"/>
              <a:t>Alcohol Related Problems (ARP)</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ChangeArrowheads="1"/>
          </p:cNvSpPr>
          <p:nvPr/>
        </p:nvSpPr>
        <p:spPr bwMode="auto">
          <a:xfrm>
            <a:off x="331204" y="635000"/>
            <a:ext cx="13380027" cy="4900201"/>
          </a:xfrm>
          <a:prstGeom prst="rect">
            <a:avLst/>
          </a:prstGeom>
          <a:noFill/>
          <a:ln w="9525">
            <a:noFill/>
            <a:miter lim="800000"/>
            <a:headEnd/>
            <a:tailEnd/>
          </a:ln>
        </p:spPr>
        <p:txBody>
          <a:bodyPr lIns="82689" tIns="41345" rIns="82689" bIns="41345">
            <a:spAutoFit/>
          </a:bodyPr>
          <a:lstStyle/>
          <a:p>
            <a:r>
              <a:rPr lang="en-US" sz="2500" dirty="0"/>
              <a:t>	</a:t>
            </a:r>
          </a:p>
          <a:p>
            <a:r>
              <a:rPr lang="en-US" sz="2500" dirty="0"/>
              <a:t>	</a:t>
            </a:r>
            <a:r>
              <a:rPr lang="en-US" sz="3600" dirty="0"/>
              <a:t>The effects of alcoholism on the worker and on the work are very serious. According to the National Institute on alcohol Abuse and Alcoholism, USA (NIAAA, USA) harmful patterns of drinking are defined as drinking too much, too fast (more than 4 drinks in 2 hours for men, and more than 3 in two hours for women), or too much, too often (more than 14 drinks per week for men, and more than 7 for women). Alcoholism is very common, and it's very costly also. According to NIAAA:</a:t>
            </a:r>
            <a:endParaRPr lang="en-US" sz="2500" dirty="0"/>
          </a:p>
        </p:txBody>
      </p:sp>
      <p:sp>
        <p:nvSpPr>
          <p:cNvPr id="3" name="Rounded Rectangle 2"/>
          <p:cNvSpPr/>
          <p:nvPr/>
        </p:nvSpPr>
        <p:spPr>
          <a:xfrm>
            <a:off x="403140" y="0"/>
            <a:ext cx="7121627"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82689" tIns="41345" rIns="82689" bIns="41345" anchor="ctr"/>
          <a:lstStyle/>
          <a:p>
            <a:pPr>
              <a:defRPr/>
            </a:pPr>
            <a:r>
              <a:rPr lang="en-US" sz="4900" b="1" dirty="0">
                <a:solidFill>
                  <a:schemeClr val="bg1"/>
                </a:solidFill>
              </a:rPr>
              <a:t>Consequences of ARP</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ChangeArrowheads="1"/>
          </p:cNvSpPr>
          <p:nvPr/>
        </p:nvSpPr>
        <p:spPr bwMode="auto">
          <a:xfrm>
            <a:off x="403140" y="381001"/>
            <a:ext cx="13236156" cy="5131033"/>
          </a:xfrm>
          <a:prstGeom prst="rect">
            <a:avLst/>
          </a:prstGeom>
          <a:noFill/>
          <a:ln w="9525">
            <a:noFill/>
            <a:miter lim="800000"/>
            <a:headEnd/>
            <a:tailEnd/>
          </a:ln>
        </p:spPr>
        <p:txBody>
          <a:bodyPr lIns="82689" tIns="41345" rIns="82689" bIns="41345">
            <a:spAutoFit/>
          </a:bodyPr>
          <a:lstStyle/>
          <a:p>
            <a:pPr>
              <a:buFont typeface="Arial" pitchFamily="34" charset="0"/>
              <a:buChar char="•"/>
            </a:pPr>
            <a:r>
              <a:rPr lang="en-US" sz="3600" b="1" dirty="0"/>
              <a:t>About 16 percent of full-time employees have a serious drinking problem.</a:t>
            </a:r>
          </a:p>
          <a:p>
            <a:pPr>
              <a:buFont typeface="Arial" pitchFamily="34" charset="0"/>
              <a:buChar char="•"/>
            </a:pPr>
            <a:r>
              <a:rPr lang="en-US" sz="3600" b="1" dirty="0"/>
              <a:t>Annual deaths due to alcohol number about 105,000. </a:t>
            </a:r>
          </a:p>
          <a:p>
            <a:pPr>
              <a:buFont typeface="Arial" pitchFamily="34" charset="0"/>
              <a:buChar char="•"/>
            </a:pPr>
            <a:r>
              <a:rPr lang="en-US" sz="3600" b="1" dirty="0"/>
              <a:t> Of all hospitalized patients, about 25 percent have alcohol related problems.</a:t>
            </a:r>
          </a:p>
          <a:p>
            <a:pPr>
              <a:buFont typeface="Arial" pitchFamily="34" charset="0"/>
              <a:buChar char="•"/>
            </a:pPr>
            <a:r>
              <a:rPr lang="en-US" sz="3600" b="1" dirty="0"/>
              <a:t> Alcohol results in about 500 million lost work days annually.</a:t>
            </a:r>
          </a:p>
          <a:p>
            <a:pPr>
              <a:buFont typeface="Arial" pitchFamily="34" charset="0"/>
              <a:buChar char="•"/>
            </a:pPr>
            <a:r>
              <a:rPr lang="en-US" sz="3600" b="1" dirty="0"/>
              <a:t> And it involve in 40percent of industrial facilities and 47 percent of industrial accidents. </a:t>
            </a:r>
          </a:p>
          <a:p>
            <a:pPr>
              <a:buFont typeface="Arial" pitchFamily="34" charset="0"/>
              <a:buChar char="•"/>
            </a:pPr>
            <a:r>
              <a:rPr lang="en-US" sz="3600" b="1" dirty="0"/>
              <a:t> Fully half of all auto deaths involve alcohol.</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1204" y="317500"/>
            <a:ext cx="13164220" cy="5146422"/>
          </a:xfrm>
          <a:prstGeom prst="rect">
            <a:avLst/>
          </a:prstGeom>
        </p:spPr>
        <p:txBody>
          <a:bodyPr lIns="82689" tIns="41345" rIns="82689" bIns="41345">
            <a:spAutoFit/>
          </a:bodyPr>
          <a:lstStyle/>
          <a:p>
            <a:pPr>
              <a:defRPr/>
            </a:pPr>
            <a:r>
              <a:rPr lang="en-US" sz="3600" b="1" dirty="0"/>
              <a:t>C. Precautions and Issues Regarding ARP </a:t>
            </a:r>
          </a:p>
          <a:p>
            <a:pPr>
              <a:defRPr/>
            </a:pPr>
            <a:endParaRPr lang="en-US" sz="3300" b="1" dirty="0"/>
          </a:p>
          <a:p>
            <a:pPr>
              <a:defRPr/>
            </a:pPr>
            <a:r>
              <a:rPr lang="en-US" sz="3600" dirty="0"/>
              <a:t>Organizations use three ways to manage alcoholism in workplaces: </a:t>
            </a:r>
          </a:p>
          <a:p>
            <a:pPr marL="671850" indent="-671850">
              <a:buFontTx/>
              <a:buAutoNum type="alphaLcParenBoth"/>
              <a:defRPr/>
            </a:pPr>
            <a:r>
              <a:rPr lang="en-US" sz="3600" dirty="0">
                <a:solidFill>
                  <a:schemeClr val="tx2"/>
                </a:solidFill>
              </a:rPr>
              <a:t> First is disciplining alcoholics, where it fails, the alcoholic is discharged. </a:t>
            </a:r>
          </a:p>
          <a:p>
            <a:pPr marL="671850" indent="-671850">
              <a:buFontTx/>
              <a:buAutoNum type="alphaLcParenBoth"/>
              <a:defRPr/>
            </a:pPr>
            <a:r>
              <a:rPr lang="en-US" sz="3600" dirty="0"/>
              <a:t> </a:t>
            </a:r>
            <a:r>
              <a:rPr lang="en-US" sz="3600" dirty="0">
                <a:solidFill>
                  <a:schemeClr val="accent1"/>
                </a:solidFill>
              </a:rPr>
              <a:t>second is in house counseling by the HR department, the company doctor or by immediate supervisor. </a:t>
            </a:r>
          </a:p>
          <a:p>
            <a:pPr marL="671850" indent="-671850">
              <a:buFontTx/>
              <a:buAutoNum type="alphaLcParenBoth"/>
              <a:defRPr/>
            </a:pPr>
            <a:r>
              <a:rPr lang="en-US" sz="3600" dirty="0"/>
              <a:t> </a:t>
            </a:r>
            <a:r>
              <a:rPr lang="en-US" sz="3600" dirty="0">
                <a:solidFill>
                  <a:srgbClr val="C00000"/>
                </a:solidFill>
              </a:rPr>
              <a:t>Finally companies use outside agencies, psychiatrists and clinics to deal with the problem of alcoholism</a:t>
            </a:r>
            <a:r>
              <a:rPr lang="en-US" sz="3600" dirty="0"/>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50560" y="254001"/>
            <a:ext cx="12300993" cy="7593246"/>
          </a:xfrm>
          <a:prstGeom prst="rect">
            <a:avLst/>
          </a:prstGeom>
        </p:spPr>
        <p:txBody>
          <a:bodyPr lIns="82689" tIns="41345" rIns="82689" bIns="41345">
            <a:spAutoFit/>
          </a:bodyPr>
          <a:lstStyle/>
          <a:p>
            <a:pPr>
              <a:defRPr/>
            </a:pPr>
            <a:r>
              <a:rPr lang="en-US" sz="3600" b="1" dirty="0"/>
              <a:t>Some Signs of Alcoholism Problems </a:t>
            </a:r>
          </a:p>
          <a:p>
            <a:pPr>
              <a:defRPr/>
            </a:pPr>
            <a:endParaRPr lang="en-US" sz="2500" b="1" dirty="0">
              <a:solidFill>
                <a:srgbClr val="FF0000"/>
              </a:solidFill>
            </a:endParaRPr>
          </a:p>
          <a:p>
            <a:pPr>
              <a:defRPr/>
            </a:pPr>
            <a:r>
              <a:rPr lang="en-US" sz="2500" b="1" dirty="0">
                <a:solidFill>
                  <a:srgbClr val="FF0000"/>
                </a:solidFill>
              </a:rPr>
              <a:t>Early</a:t>
            </a:r>
          </a:p>
          <a:p>
            <a:pPr>
              <a:defRPr/>
            </a:pPr>
            <a:r>
              <a:rPr lang="en-US" sz="2500" dirty="0"/>
              <a:t>	</a:t>
            </a:r>
            <a:r>
              <a:rPr lang="en-US" sz="2500" dirty="0">
                <a:solidFill>
                  <a:srgbClr val="0070C0"/>
                </a:solidFill>
              </a:rPr>
              <a:t>Arrives at work late</a:t>
            </a:r>
          </a:p>
          <a:p>
            <a:pPr>
              <a:defRPr/>
            </a:pPr>
            <a:r>
              <a:rPr lang="en-US" sz="2500" dirty="0">
                <a:solidFill>
                  <a:srgbClr val="0070C0"/>
                </a:solidFill>
              </a:rPr>
              <a:t>	Untrue statement</a:t>
            </a:r>
          </a:p>
          <a:p>
            <a:pPr>
              <a:defRPr/>
            </a:pPr>
            <a:r>
              <a:rPr lang="en-US" sz="2500" dirty="0">
                <a:solidFill>
                  <a:srgbClr val="0070C0"/>
                </a:solidFill>
              </a:rPr>
              <a:t>	Leaves work early</a:t>
            </a:r>
          </a:p>
          <a:p>
            <a:pPr>
              <a:defRPr/>
            </a:pPr>
            <a:r>
              <a:rPr lang="en-US" sz="2500" b="1" dirty="0">
                <a:solidFill>
                  <a:schemeClr val="accent5">
                    <a:lumMod val="75000"/>
                  </a:schemeClr>
                </a:solidFill>
              </a:rPr>
              <a:t>Middle</a:t>
            </a:r>
          </a:p>
          <a:p>
            <a:pPr>
              <a:defRPr/>
            </a:pPr>
            <a:r>
              <a:rPr lang="en-US" sz="2500" dirty="0"/>
              <a:t>	</a:t>
            </a:r>
            <a:r>
              <a:rPr lang="en-US" sz="2500" dirty="0">
                <a:solidFill>
                  <a:srgbClr val="C00000"/>
                </a:solidFill>
              </a:rPr>
              <a:t>Frequent absences, especially Mondays</a:t>
            </a:r>
          </a:p>
          <a:p>
            <a:pPr>
              <a:defRPr/>
            </a:pPr>
            <a:r>
              <a:rPr lang="en-US" sz="2500" dirty="0">
                <a:solidFill>
                  <a:srgbClr val="C00000"/>
                </a:solidFill>
              </a:rPr>
              <a:t> 	</a:t>
            </a:r>
          </a:p>
          <a:p>
            <a:pPr>
              <a:defRPr/>
            </a:pPr>
            <a:r>
              <a:rPr lang="en-US" sz="2500" dirty="0">
                <a:solidFill>
                  <a:srgbClr val="C00000"/>
                </a:solidFill>
              </a:rPr>
              <a:t>	Mood swings</a:t>
            </a:r>
          </a:p>
          <a:p>
            <a:pPr>
              <a:defRPr/>
            </a:pPr>
            <a:r>
              <a:rPr lang="en-US" sz="2500" dirty="0">
                <a:solidFill>
                  <a:srgbClr val="C00000"/>
                </a:solidFill>
              </a:rPr>
              <a:t>	Anxiety</a:t>
            </a:r>
          </a:p>
          <a:p>
            <a:pPr>
              <a:defRPr/>
            </a:pPr>
            <a:r>
              <a:rPr lang="en-US" sz="2500" dirty="0">
                <a:solidFill>
                  <a:srgbClr val="C00000"/>
                </a:solidFill>
              </a:rPr>
              <a:t>	Late returning from lunch</a:t>
            </a:r>
          </a:p>
          <a:p>
            <a:pPr>
              <a:defRPr/>
            </a:pPr>
            <a:r>
              <a:rPr lang="en-US" sz="2500" dirty="0">
                <a:solidFill>
                  <a:srgbClr val="C00000"/>
                </a:solidFill>
              </a:rPr>
              <a:t>	Frequent multi-day absence</a:t>
            </a:r>
          </a:p>
          <a:p>
            <a:pPr>
              <a:defRPr/>
            </a:pPr>
            <a:r>
              <a:rPr lang="en-US" sz="2500" b="1" dirty="0">
                <a:solidFill>
                  <a:srgbClr val="002060"/>
                </a:solidFill>
              </a:rPr>
              <a:t>Advanced</a:t>
            </a:r>
          </a:p>
          <a:p>
            <a:pPr>
              <a:defRPr/>
            </a:pPr>
            <a:r>
              <a:rPr lang="en-US" sz="2500" dirty="0"/>
              <a:t>	</a:t>
            </a:r>
            <a:r>
              <a:rPr lang="en-US" sz="2500" dirty="0">
                <a:solidFill>
                  <a:schemeClr val="accent5">
                    <a:lumMod val="50000"/>
                  </a:schemeClr>
                </a:solidFill>
              </a:rPr>
              <a:t>Personal neglect</a:t>
            </a:r>
          </a:p>
          <a:p>
            <a:pPr>
              <a:defRPr/>
            </a:pPr>
            <a:r>
              <a:rPr lang="en-US" sz="2500" dirty="0">
                <a:solidFill>
                  <a:schemeClr val="accent5">
                    <a:lumMod val="50000"/>
                  </a:schemeClr>
                </a:solidFill>
              </a:rPr>
              <a:t>	Unsteady gait</a:t>
            </a:r>
          </a:p>
          <a:p>
            <a:pPr>
              <a:defRPr/>
            </a:pPr>
            <a:r>
              <a:rPr lang="en-US" sz="2500" dirty="0">
                <a:solidFill>
                  <a:schemeClr val="accent5">
                    <a:lumMod val="50000"/>
                  </a:schemeClr>
                </a:solidFill>
              </a:rPr>
              <a:t>	Violent outbursts</a:t>
            </a:r>
          </a:p>
          <a:p>
            <a:pPr>
              <a:defRPr/>
            </a:pPr>
            <a:r>
              <a:rPr lang="en-US" sz="2500" dirty="0">
                <a:solidFill>
                  <a:schemeClr val="accent5">
                    <a:lumMod val="50000"/>
                  </a:schemeClr>
                </a:solidFill>
              </a:rPr>
              <a:t>	Possible drinking on job</a:t>
            </a:r>
            <a:endParaRPr lang="en-US" dirty="0">
              <a:solidFill>
                <a:schemeClr val="accent5">
                  <a:lumMod val="50000"/>
                </a:schemeClr>
              </a:solidFill>
            </a:endParaRPr>
          </a:p>
          <a:p>
            <a:pPr>
              <a:defRPr/>
            </a:pP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ChangeArrowheads="1"/>
          </p:cNvSpPr>
          <p:nvPr/>
        </p:nvSpPr>
        <p:spPr bwMode="auto">
          <a:xfrm>
            <a:off x="403140" y="444500"/>
            <a:ext cx="13092284" cy="6946915"/>
          </a:xfrm>
          <a:prstGeom prst="rect">
            <a:avLst/>
          </a:prstGeom>
          <a:noFill/>
          <a:ln w="9525">
            <a:noFill/>
            <a:miter lim="800000"/>
            <a:headEnd/>
            <a:tailEnd/>
          </a:ln>
        </p:spPr>
        <p:txBody>
          <a:bodyPr lIns="82689" tIns="41345" rIns="82689" bIns="41345">
            <a:spAutoFit/>
          </a:bodyPr>
          <a:lstStyle/>
          <a:p>
            <a:r>
              <a:rPr lang="en-US" sz="3300" b="1" dirty="0"/>
              <a:t>Some Possible Alcoholism Performance Issues</a:t>
            </a:r>
          </a:p>
          <a:p>
            <a:endParaRPr lang="en-US" dirty="0">
              <a:solidFill>
                <a:srgbClr val="002060"/>
              </a:solidFill>
            </a:endParaRPr>
          </a:p>
          <a:p>
            <a:r>
              <a:rPr lang="en-US" sz="2900" b="1" dirty="0">
                <a:solidFill>
                  <a:srgbClr val="002060"/>
                </a:solidFill>
              </a:rPr>
              <a:t>Early</a:t>
            </a:r>
          </a:p>
          <a:p>
            <a:r>
              <a:rPr lang="en-US" sz="2900" dirty="0"/>
              <a:t>		</a:t>
            </a:r>
            <a:r>
              <a:rPr lang="en-US" sz="2900" dirty="0">
                <a:solidFill>
                  <a:srgbClr val="FF0000"/>
                </a:solidFill>
              </a:rPr>
              <a:t>Reduced job efficiency </a:t>
            </a:r>
          </a:p>
          <a:p>
            <a:r>
              <a:rPr lang="en-US" sz="2900" dirty="0">
                <a:solidFill>
                  <a:srgbClr val="FF0000"/>
                </a:solidFill>
              </a:rPr>
              <a:t> 		Misses deadlines </a:t>
            </a:r>
          </a:p>
          <a:p>
            <a:endParaRPr lang="en-US" sz="2900" dirty="0"/>
          </a:p>
          <a:p>
            <a:r>
              <a:rPr lang="en-US" sz="4000" b="1" dirty="0">
                <a:solidFill>
                  <a:schemeClr val="accent1"/>
                </a:solidFill>
              </a:rPr>
              <a:t>Middle</a:t>
            </a:r>
          </a:p>
          <a:p>
            <a:r>
              <a:rPr lang="en-US" sz="2900" dirty="0"/>
              <a:t>		</a:t>
            </a:r>
            <a:r>
              <a:rPr lang="en-US" sz="2900" dirty="0">
                <a:solidFill>
                  <a:srgbClr val="7030A0"/>
                </a:solidFill>
              </a:rPr>
              <a:t>Accidents</a:t>
            </a:r>
          </a:p>
          <a:p>
            <a:r>
              <a:rPr lang="en-US" sz="2900" dirty="0">
                <a:solidFill>
                  <a:srgbClr val="7030A0"/>
                </a:solidFill>
              </a:rPr>
              <a:t>		Warnings from boss</a:t>
            </a:r>
          </a:p>
          <a:p>
            <a:r>
              <a:rPr lang="en-US" sz="2900" dirty="0">
                <a:solidFill>
                  <a:srgbClr val="7030A0"/>
                </a:solidFill>
              </a:rPr>
              <a:t> 		Noticeably reduced performance</a:t>
            </a:r>
          </a:p>
          <a:p>
            <a:endParaRPr lang="en-US" sz="2900" dirty="0">
              <a:solidFill>
                <a:srgbClr val="00B050"/>
              </a:solidFill>
            </a:endParaRPr>
          </a:p>
          <a:p>
            <a:r>
              <a:rPr lang="en-US" sz="3300" b="1" dirty="0">
                <a:solidFill>
                  <a:srgbClr val="00B050"/>
                </a:solidFill>
              </a:rPr>
              <a:t>Advanced</a:t>
            </a:r>
          </a:p>
          <a:p>
            <a:r>
              <a:rPr lang="en-US" sz="2900" dirty="0"/>
              <a:t>		</a:t>
            </a:r>
            <a:r>
              <a:rPr lang="en-US" sz="2900" dirty="0">
                <a:solidFill>
                  <a:srgbClr val="002060"/>
                </a:solidFill>
              </a:rPr>
              <a:t>Frequent falls, accidents </a:t>
            </a:r>
          </a:p>
          <a:p>
            <a:r>
              <a:rPr lang="en-US" sz="2900" dirty="0">
                <a:solidFill>
                  <a:srgbClr val="002060"/>
                </a:solidFill>
              </a:rPr>
              <a:t>		Strong disciplinary actions </a:t>
            </a:r>
          </a:p>
          <a:p>
            <a:r>
              <a:rPr lang="en-US" sz="2900" dirty="0">
                <a:solidFill>
                  <a:srgbClr val="002060"/>
                </a:solidFill>
              </a:rPr>
              <a:t>		Basically incompetent performance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47011" y="317500"/>
            <a:ext cx="8561838" cy="1099160"/>
          </a:xfrm>
          <a:prstGeom prst="rect">
            <a:avLst/>
          </a:prstGeom>
          <a:noFill/>
          <a:ln w="9525">
            <a:noFill/>
            <a:miter lim="800000"/>
            <a:headEnd/>
            <a:tailEnd/>
          </a:ln>
        </p:spPr>
        <p:txBody>
          <a:bodyPr lIns="82689" tIns="41345" rIns="82689" bIns="41345">
            <a:spAutoFit/>
          </a:bodyPr>
          <a:lstStyle/>
          <a:p>
            <a:r>
              <a:rPr lang="en-US" sz="3300" b="1" dirty="0"/>
              <a:t>Why employee safety and health? (Need/Importance of Safety)</a:t>
            </a:r>
            <a:endParaRPr lang="en-US" sz="3300" dirty="0"/>
          </a:p>
        </p:txBody>
      </p:sp>
      <p:sp>
        <p:nvSpPr>
          <p:cNvPr id="8195" name="Rectangle 3"/>
          <p:cNvSpPr>
            <a:spLocks noChangeArrowheads="1"/>
          </p:cNvSpPr>
          <p:nvPr/>
        </p:nvSpPr>
        <p:spPr bwMode="auto">
          <a:xfrm>
            <a:off x="618947" y="1397000"/>
            <a:ext cx="12372928" cy="3853760"/>
          </a:xfrm>
          <a:prstGeom prst="rect">
            <a:avLst/>
          </a:prstGeom>
          <a:noFill/>
          <a:ln w="9525">
            <a:noFill/>
            <a:miter lim="800000"/>
            <a:headEnd/>
            <a:tailEnd/>
          </a:ln>
        </p:spPr>
        <p:txBody>
          <a:bodyPr lIns="82689" tIns="41345" rIns="82689" bIns="41345">
            <a:spAutoFit/>
          </a:bodyPr>
          <a:lstStyle/>
          <a:p>
            <a:pPr>
              <a:buFont typeface="Arial" pitchFamily="34" charset="0"/>
              <a:buChar char="•"/>
            </a:pPr>
            <a:r>
              <a:rPr lang="en-US" sz="4900" b="1" dirty="0"/>
              <a:t>To prevent accidents</a:t>
            </a:r>
          </a:p>
          <a:p>
            <a:pPr>
              <a:buFont typeface="Arial" pitchFamily="34" charset="0"/>
              <a:buChar char="•"/>
            </a:pPr>
            <a:r>
              <a:rPr lang="en-US" sz="4900" b="1" dirty="0"/>
              <a:t>To prevent expenses (direct and indirect costs)</a:t>
            </a:r>
          </a:p>
          <a:p>
            <a:pPr>
              <a:buFont typeface="Arial" pitchFamily="34" charset="0"/>
              <a:buChar char="•"/>
            </a:pPr>
            <a:r>
              <a:rPr lang="en-US" sz="4900" b="1" dirty="0"/>
              <a:t>To enhance organization image</a:t>
            </a:r>
          </a:p>
          <a:p>
            <a:pPr>
              <a:buFont typeface="Arial" pitchFamily="34" charset="0"/>
              <a:buChar char="•"/>
            </a:pPr>
            <a:r>
              <a:rPr lang="en-US" sz="4900" b="1" dirty="0"/>
              <a:t>To abide by law of the state</a:t>
            </a:r>
          </a:p>
          <a:p>
            <a:pPr>
              <a:buFont typeface="Arial" pitchFamily="34" charset="0"/>
              <a:buChar char="•"/>
            </a:pPr>
            <a:r>
              <a:rPr lang="en-US" sz="4900" b="1" dirty="0"/>
              <a:t>To instill safety feeling in employees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ChangeArrowheads="1"/>
          </p:cNvSpPr>
          <p:nvPr/>
        </p:nvSpPr>
        <p:spPr bwMode="auto">
          <a:xfrm>
            <a:off x="259268" y="254000"/>
            <a:ext cx="13236156" cy="591329"/>
          </a:xfrm>
          <a:prstGeom prst="rect">
            <a:avLst/>
          </a:prstGeom>
          <a:solidFill>
            <a:srgbClr val="FFC000"/>
          </a:solidFill>
          <a:ln w="9525">
            <a:noFill/>
            <a:miter lim="800000"/>
            <a:headEnd/>
            <a:tailEnd/>
          </a:ln>
        </p:spPr>
        <p:txBody>
          <a:bodyPr lIns="82689" tIns="41345" rIns="82689" bIns="41345">
            <a:spAutoFit/>
          </a:bodyPr>
          <a:lstStyle/>
          <a:p>
            <a:r>
              <a:rPr lang="en-US" sz="3300" dirty="0"/>
              <a:t> </a:t>
            </a:r>
            <a:r>
              <a:rPr lang="en-US" sz="3300" b="1" dirty="0">
                <a:solidFill>
                  <a:srgbClr val="002060"/>
                </a:solidFill>
              </a:rPr>
              <a:t>Occupational Diseases and Other Health Issues</a:t>
            </a:r>
          </a:p>
        </p:txBody>
      </p:sp>
      <p:sp>
        <p:nvSpPr>
          <p:cNvPr id="45059" name="Rectangle 2"/>
          <p:cNvSpPr>
            <a:spLocks noChangeArrowheads="1"/>
          </p:cNvSpPr>
          <p:nvPr/>
        </p:nvSpPr>
        <p:spPr bwMode="auto">
          <a:xfrm>
            <a:off x="762818" y="1333501"/>
            <a:ext cx="12732606" cy="4715535"/>
          </a:xfrm>
          <a:prstGeom prst="rect">
            <a:avLst/>
          </a:prstGeom>
          <a:noFill/>
          <a:ln w="9525">
            <a:noFill/>
            <a:miter lim="800000"/>
            <a:headEnd/>
            <a:tailEnd/>
          </a:ln>
        </p:spPr>
        <p:txBody>
          <a:bodyPr lIns="82689" tIns="41345" rIns="82689" bIns="41345">
            <a:spAutoFit/>
          </a:bodyPr>
          <a:lstStyle/>
          <a:p>
            <a:pPr algn="just"/>
            <a:r>
              <a:rPr lang="en-US" sz="4300" i="1" dirty="0"/>
              <a:t>Occupational diseases are the result of physical conditions and the presence of industrial poisonous and non-poisonous dust (or parts) in the atmosphere Raw materials, by products, and waste products may enter into the human body. If the quantity of such products are regular and high in volume they endanger the health of workers.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ChangeArrowheads="1"/>
          </p:cNvSpPr>
          <p:nvPr/>
        </p:nvSpPr>
        <p:spPr bwMode="auto">
          <a:xfrm>
            <a:off x="331204" y="254000"/>
            <a:ext cx="12444864" cy="637495"/>
          </a:xfrm>
          <a:prstGeom prst="rect">
            <a:avLst/>
          </a:prstGeom>
          <a:solidFill>
            <a:srgbClr val="FF0000"/>
          </a:solidFill>
          <a:ln w="9525">
            <a:noFill/>
            <a:miter lim="800000"/>
            <a:headEnd/>
            <a:tailEnd/>
          </a:ln>
        </p:spPr>
        <p:txBody>
          <a:bodyPr lIns="82689" tIns="41345" rIns="82689" bIns="41345">
            <a:spAutoFit/>
          </a:bodyPr>
          <a:lstStyle/>
          <a:p>
            <a:r>
              <a:rPr lang="en-US" sz="3600" dirty="0"/>
              <a:t>	</a:t>
            </a:r>
            <a:r>
              <a:rPr lang="en-US" sz="3300" dirty="0"/>
              <a:t>simple classification of health hazards/health issues</a:t>
            </a:r>
            <a:endParaRPr lang="en-US" sz="3600" dirty="0"/>
          </a:p>
        </p:txBody>
      </p:sp>
      <p:sp>
        <p:nvSpPr>
          <p:cNvPr id="46083" name="Rectangle 2"/>
          <p:cNvSpPr>
            <a:spLocks noChangeArrowheads="1"/>
          </p:cNvSpPr>
          <p:nvPr/>
        </p:nvSpPr>
        <p:spPr bwMode="auto">
          <a:xfrm>
            <a:off x="403140" y="1079500"/>
            <a:ext cx="13164220" cy="4669368"/>
          </a:xfrm>
          <a:prstGeom prst="rect">
            <a:avLst/>
          </a:prstGeom>
          <a:noFill/>
          <a:ln w="9525">
            <a:noFill/>
            <a:miter lim="800000"/>
            <a:headEnd/>
            <a:tailEnd/>
          </a:ln>
        </p:spPr>
        <p:txBody>
          <a:bodyPr lIns="82689" tIns="41345" rIns="82689" bIns="41345">
            <a:spAutoFit/>
          </a:bodyPr>
          <a:lstStyle/>
          <a:p>
            <a:pPr marL="413446" indent="-413446">
              <a:buFontTx/>
              <a:buAutoNum type="arabicPeriod"/>
            </a:pPr>
            <a:r>
              <a:rPr lang="en-US" sz="2500" b="1" dirty="0"/>
              <a:t>Chemical risks and related occupational diseases</a:t>
            </a:r>
            <a:r>
              <a:rPr lang="en-US" sz="3300" dirty="0"/>
              <a:t>: </a:t>
            </a:r>
            <a:r>
              <a:rPr lang="en-US" sz="2500" dirty="0"/>
              <a:t>Chemical substances like carbon dioxide, nitrogen oxide, </a:t>
            </a:r>
            <a:r>
              <a:rPr lang="en-US" sz="2500" dirty="0" err="1"/>
              <a:t>sulphur</a:t>
            </a:r>
            <a:r>
              <a:rPr lang="en-US" sz="2500" dirty="0"/>
              <a:t> dioxide, </a:t>
            </a:r>
            <a:r>
              <a:rPr lang="en-US" sz="2500" dirty="0" err="1"/>
              <a:t>sulphuric</a:t>
            </a:r>
            <a:r>
              <a:rPr lang="en-US" sz="2500" dirty="0"/>
              <a:t> acid, limes, </a:t>
            </a:r>
            <a:endParaRPr lang="en-US" dirty="0"/>
          </a:p>
          <a:p>
            <a:pPr marL="413446" indent="-413446">
              <a:buFontTx/>
              <a:buAutoNum type="arabicPeriod"/>
            </a:pPr>
            <a:endParaRPr lang="en-US" sz="2500" dirty="0"/>
          </a:p>
          <a:p>
            <a:pPr marL="413446" indent="-413446">
              <a:buFontTx/>
              <a:buAutoNum type="arabicPeriod"/>
            </a:pPr>
            <a:r>
              <a:rPr lang="en-US" sz="2500" b="1" dirty="0"/>
              <a:t>Biological risks and related occupational diseases: </a:t>
            </a:r>
            <a:r>
              <a:rPr lang="en-US" sz="2500" dirty="0"/>
              <a:t>Biological risks also create many diseases in the workplace. They are caused by bacteria, fungi, viruses, insects, etc</a:t>
            </a:r>
            <a:endParaRPr lang="en-US" dirty="0"/>
          </a:p>
          <a:p>
            <a:pPr marL="413446" indent="-413446">
              <a:buFontTx/>
              <a:buAutoNum type="arabicPeriod"/>
            </a:pPr>
            <a:endParaRPr lang="en-US" dirty="0"/>
          </a:p>
          <a:p>
            <a:pPr marL="413446" indent="-413446">
              <a:buFontTx/>
              <a:buAutoNum type="arabicPeriod"/>
            </a:pPr>
            <a:r>
              <a:rPr lang="en-US" sz="2500" b="1" dirty="0"/>
              <a:t>Environment risks and related occupational diseases: </a:t>
            </a:r>
            <a:r>
              <a:rPr lang="en-US" sz="2500" dirty="0"/>
              <a:t>This category may include radiation, noise, vibrations, shocks, and improper atmospheric conditions. They may cause redness of eyes, pain, genetic disorders, cancer or even death.</a:t>
            </a:r>
            <a:endParaRPr lang="en-US" dirty="0"/>
          </a:p>
          <a:p>
            <a:pPr marL="413446" indent="-413446" algn="just"/>
            <a:endParaRPr lang="en-US" sz="2200" b="1" dirty="0"/>
          </a:p>
          <a:p>
            <a:pPr marL="413446" indent="-413446" algn="just"/>
            <a:r>
              <a:rPr lang="en-US" sz="2200" b="1" dirty="0"/>
              <a:t>4. Psychological risks and related occupational disease: </a:t>
            </a:r>
            <a:r>
              <a:rPr lang="en-US" sz="2500" dirty="0"/>
              <a:t>A high level of psychological hazards brings negative consequences and related disease. For example, anger, anxiety, depression etc</a:t>
            </a:r>
            <a:endParaRPr lang="en-US" sz="22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p:cNvSpPr>
            <a:spLocks noChangeArrowheads="1"/>
          </p:cNvSpPr>
          <p:nvPr/>
        </p:nvSpPr>
        <p:spPr bwMode="auto">
          <a:xfrm>
            <a:off x="187333" y="254000"/>
            <a:ext cx="13308091" cy="591329"/>
          </a:xfrm>
          <a:prstGeom prst="rect">
            <a:avLst/>
          </a:prstGeom>
          <a:solidFill>
            <a:srgbClr val="FFFF00"/>
          </a:solidFill>
          <a:ln w="9525">
            <a:noFill/>
            <a:miter lim="800000"/>
            <a:headEnd/>
            <a:tailEnd/>
          </a:ln>
        </p:spPr>
        <p:txBody>
          <a:bodyPr lIns="82689" tIns="41345" rIns="82689" bIns="41345">
            <a:spAutoFit/>
          </a:bodyPr>
          <a:lstStyle/>
          <a:p>
            <a:r>
              <a:rPr lang="en-US" sz="3300" b="1" dirty="0"/>
              <a:t>Creating a safe &amp; Healthy Work Environment</a:t>
            </a:r>
          </a:p>
        </p:txBody>
      </p:sp>
      <p:sp>
        <p:nvSpPr>
          <p:cNvPr id="40963" name="Rectangle 2"/>
          <p:cNvSpPr>
            <a:spLocks noChangeArrowheads="1"/>
          </p:cNvSpPr>
          <p:nvPr/>
        </p:nvSpPr>
        <p:spPr bwMode="auto">
          <a:xfrm>
            <a:off x="1194431" y="1079500"/>
            <a:ext cx="12300993" cy="3869149"/>
          </a:xfrm>
          <a:prstGeom prst="rect">
            <a:avLst/>
          </a:prstGeom>
          <a:solidFill>
            <a:schemeClr val="accent3"/>
          </a:solidFill>
          <a:ln w="9525">
            <a:noFill/>
            <a:miter lim="800000"/>
            <a:headEnd/>
            <a:tailEnd/>
          </a:ln>
        </p:spPr>
        <p:txBody>
          <a:bodyPr lIns="82689" tIns="41345" rIns="82689" bIns="41345">
            <a:spAutoFit/>
          </a:bodyPr>
          <a:lstStyle/>
          <a:p>
            <a:pPr marL="465127" indent="-465127" algn="just">
              <a:buFontTx/>
              <a:buAutoNum type="arabicPeriod"/>
              <a:defRPr/>
            </a:pPr>
            <a:endParaRPr lang="en-US" sz="3300" b="1" dirty="0"/>
          </a:p>
          <a:p>
            <a:pPr marL="465127" indent="-465127" algn="just">
              <a:buFontTx/>
              <a:buAutoNum type="arabicPeriod"/>
              <a:defRPr/>
            </a:pPr>
            <a:r>
              <a:rPr lang="en-US" sz="3300" b="1" dirty="0">
                <a:solidFill>
                  <a:srgbClr val="FF0000"/>
                </a:solidFill>
              </a:rPr>
              <a:t>Concept</a:t>
            </a:r>
          </a:p>
          <a:p>
            <a:pPr marL="465127" indent="-465127" algn="just">
              <a:defRPr/>
            </a:pPr>
            <a:r>
              <a:rPr lang="en-US" sz="2500" dirty="0"/>
              <a:t>		</a:t>
            </a:r>
            <a:r>
              <a:rPr lang="en-US" sz="3600" dirty="0"/>
              <a:t>Establishing a safe and healthful working environment requires every worker to make safety and health a top priority. The entire work force -- from the CEO to the most recent hire -- must recognize that worker safety and health is central to the mission and key to the profitability of the  company.</a:t>
            </a:r>
            <a:endParaRPr lang="en-US" sz="25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ChangeArrowheads="1"/>
          </p:cNvSpPr>
          <p:nvPr/>
        </p:nvSpPr>
        <p:spPr bwMode="auto">
          <a:xfrm>
            <a:off x="331204" y="571500"/>
            <a:ext cx="9855181" cy="637495"/>
          </a:xfrm>
          <a:prstGeom prst="rect">
            <a:avLst/>
          </a:prstGeom>
          <a:solidFill>
            <a:schemeClr val="accent1">
              <a:lumMod val="75000"/>
            </a:schemeClr>
          </a:solidFill>
          <a:ln w="9525">
            <a:noFill/>
            <a:miter lim="800000"/>
            <a:headEnd/>
            <a:tailEnd/>
          </a:ln>
        </p:spPr>
        <p:txBody>
          <a:bodyPr lIns="82689" tIns="41345" rIns="82689" bIns="41345">
            <a:spAutoFit/>
          </a:bodyPr>
          <a:lstStyle/>
          <a:p>
            <a:pPr>
              <a:defRPr/>
            </a:pPr>
            <a:r>
              <a:rPr lang="en-US" sz="3600" b="1" dirty="0">
                <a:solidFill>
                  <a:schemeClr val="bg1"/>
                </a:solidFill>
              </a:rPr>
              <a:t>2. Conditions and Precautions</a:t>
            </a:r>
          </a:p>
        </p:txBody>
      </p:sp>
      <p:sp>
        <p:nvSpPr>
          <p:cNvPr id="48131" name="Rectangle 2"/>
          <p:cNvSpPr>
            <a:spLocks noChangeArrowheads="1"/>
          </p:cNvSpPr>
          <p:nvPr/>
        </p:nvSpPr>
        <p:spPr bwMode="auto">
          <a:xfrm>
            <a:off x="475075" y="1333500"/>
            <a:ext cx="13236156" cy="422052"/>
          </a:xfrm>
          <a:prstGeom prst="rect">
            <a:avLst/>
          </a:prstGeom>
          <a:noFill/>
          <a:ln w="9525">
            <a:noFill/>
            <a:miter lim="800000"/>
            <a:headEnd/>
            <a:tailEnd/>
          </a:ln>
        </p:spPr>
        <p:txBody>
          <a:bodyPr lIns="82689" tIns="41345" rIns="82689" bIns="41345">
            <a:spAutoFit/>
          </a:bodyPr>
          <a:lstStyle/>
          <a:p>
            <a:r>
              <a:rPr lang="en-US" sz="2200" dirty="0"/>
              <a:t>Following conditions and precautions can help to create safe and healthy work environment</a:t>
            </a:r>
            <a:r>
              <a:rPr lang="en-US" dirty="0"/>
              <a:t>. </a:t>
            </a:r>
          </a:p>
        </p:txBody>
      </p:sp>
      <p:sp>
        <p:nvSpPr>
          <p:cNvPr id="48132" name="Rectangle 3"/>
          <p:cNvSpPr>
            <a:spLocks noChangeArrowheads="1"/>
          </p:cNvSpPr>
          <p:nvPr/>
        </p:nvSpPr>
        <p:spPr bwMode="auto">
          <a:xfrm>
            <a:off x="978625" y="2095500"/>
            <a:ext cx="7858967" cy="1099160"/>
          </a:xfrm>
          <a:prstGeom prst="rect">
            <a:avLst/>
          </a:prstGeom>
          <a:noFill/>
          <a:ln w="9525">
            <a:noFill/>
            <a:miter lim="800000"/>
            <a:headEnd/>
            <a:tailEnd/>
          </a:ln>
        </p:spPr>
        <p:txBody>
          <a:bodyPr lIns="82689" tIns="41345" rIns="82689" bIns="41345">
            <a:spAutoFit/>
          </a:bodyPr>
          <a:lstStyle/>
          <a:p>
            <a:endParaRPr lang="en-US" sz="2200" b="1" dirty="0"/>
          </a:p>
          <a:p>
            <a:endParaRPr lang="en-US" sz="2200" b="1" dirty="0"/>
          </a:p>
          <a:p>
            <a:r>
              <a:rPr lang="en-US" sz="2200" b="1" dirty="0"/>
              <a:t>	 1. Enforcement of law and order.</a:t>
            </a:r>
          </a:p>
        </p:txBody>
      </p:sp>
      <p:sp>
        <p:nvSpPr>
          <p:cNvPr id="48133" name="Rectangle 4"/>
          <p:cNvSpPr>
            <a:spLocks noChangeArrowheads="1"/>
          </p:cNvSpPr>
          <p:nvPr/>
        </p:nvSpPr>
        <p:spPr bwMode="auto">
          <a:xfrm>
            <a:off x="1050560" y="2222500"/>
            <a:ext cx="10430666" cy="1468492"/>
          </a:xfrm>
          <a:prstGeom prst="rect">
            <a:avLst/>
          </a:prstGeom>
          <a:noFill/>
          <a:ln w="9525">
            <a:noFill/>
            <a:miter lim="800000"/>
            <a:headEnd/>
            <a:tailEnd/>
          </a:ln>
        </p:spPr>
        <p:txBody>
          <a:bodyPr lIns="82689" tIns="41345" rIns="82689" bIns="41345">
            <a:spAutoFit/>
          </a:bodyPr>
          <a:lstStyle/>
          <a:p>
            <a:endParaRPr lang="en-US" sz="2200" dirty="0"/>
          </a:p>
          <a:p>
            <a:endParaRPr lang="en-US" sz="2200" b="1" dirty="0"/>
          </a:p>
          <a:p>
            <a:endParaRPr lang="en-US" sz="2200" b="1" dirty="0"/>
          </a:p>
          <a:p>
            <a:r>
              <a:rPr lang="en-US" sz="2200" b="1" dirty="0"/>
              <a:t>	2. Responsible manufacturers and suppliers:</a:t>
            </a:r>
          </a:p>
        </p:txBody>
      </p:sp>
      <p:sp>
        <p:nvSpPr>
          <p:cNvPr id="48134" name="Rectangle 5"/>
          <p:cNvSpPr>
            <a:spLocks noChangeArrowheads="1"/>
          </p:cNvSpPr>
          <p:nvPr/>
        </p:nvSpPr>
        <p:spPr bwMode="auto">
          <a:xfrm>
            <a:off x="1050561" y="2413000"/>
            <a:ext cx="10574537" cy="1807046"/>
          </a:xfrm>
          <a:prstGeom prst="rect">
            <a:avLst/>
          </a:prstGeom>
          <a:noFill/>
          <a:ln w="9525">
            <a:noFill/>
            <a:miter lim="800000"/>
            <a:headEnd/>
            <a:tailEnd/>
          </a:ln>
        </p:spPr>
        <p:txBody>
          <a:bodyPr lIns="82689" tIns="41345" rIns="82689" bIns="41345">
            <a:spAutoFit/>
          </a:bodyPr>
          <a:lstStyle/>
          <a:p>
            <a:endParaRPr lang="en-US" sz="2200" dirty="0"/>
          </a:p>
          <a:p>
            <a:endParaRPr lang="en-US" sz="2200" dirty="0"/>
          </a:p>
          <a:p>
            <a:endParaRPr lang="en-US" sz="2200" b="1" dirty="0"/>
          </a:p>
          <a:p>
            <a:endParaRPr lang="en-US" sz="2200" b="1" dirty="0"/>
          </a:p>
          <a:p>
            <a:r>
              <a:rPr lang="en-US" sz="2200" b="1" dirty="0"/>
              <a:t>	3. Employees' responsibilities</a:t>
            </a:r>
            <a:r>
              <a:rPr lang="en-US" sz="2200" dirty="0"/>
              <a:t>:</a:t>
            </a:r>
          </a:p>
        </p:txBody>
      </p:sp>
      <p:sp>
        <p:nvSpPr>
          <p:cNvPr id="48135" name="Rectangle 6"/>
          <p:cNvSpPr>
            <a:spLocks noChangeArrowheads="1"/>
          </p:cNvSpPr>
          <p:nvPr/>
        </p:nvSpPr>
        <p:spPr bwMode="auto">
          <a:xfrm>
            <a:off x="978625" y="2984500"/>
            <a:ext cx="9279696" cy="1683936"/>
          </a:xfrm>
          <a:prstGeom prst="rect">
            <a:avLst/>
          </a:prstGeom>
          <a:noFill/>
          <a:ln w="9525">
            <a:noFill/>
            <a:miter lim="800000"/>
            <a:headEnd/>
            <a:tailEnd/>
          </a:ln>
        </p:spPr>
        <p:txBody>
          <a:bodyPr lIns="82689" tIns="41345" rIns="82689" bIns="41345">
            <a:spAutoFit/>
          </a:bodyPr>
          <a:lstStyle/>
          <a:p>
            <a:endParaRPr lang="en-US" dirty="0"/>
          </a:p>
          <a:p>
            <a:endParaRPr lang="en-US" dirty="0"/>
          </a:p>
          <a:p>
            <a:endParaRPr lang="en-US" sz="2200" b="1" dirty="0"/>
          </a:p>
          <a:p>
            <a:endParaRPr lang="en-US" sz="2200" b="1" dirty="0"/>
          </a:p>
          <a:p>
            <a:r>
              <a:rPr lang="en-US" sz="2200" b="1" dirty="0"/>
              <a:t>	 4. Responsibilities and duties of employers: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t>Safety Management</a:t>
            </a:r>
          </a:p>
        </p:txBody>
      </p:sp>
      <p:sp>
        <p:nvSpPr>
          <p:cNvPr id="49155" name="Rectangle 3"/>
          <p:cNvSpPr>
            <a:spLocks noGrp="1" noChangeArrowheads="1"/>
          </p:cNvSpPr>
          <p:nvPr>
            <p:ph idx="1"/>
          </p:nvPr>
        </p:nvSpPr>
        <p:spPr/>
        <p:txBody>
          <a:bodyPr/>
          <a:lstStyle/>
          <a:p>
            <a:pPr eaLnBrk="1" hangingPunct="1"/>
            <a:r>
              <a:rPr lang="en-US" smtClean="0"/>
              <a:t>Ways to target and prevent injuries:</a:t>
            </a:r>
          </a:p>
          <a:p>
            <a:pPr lvl="1" eaLnBrk="1" hangingPunct="1"/>
            <a:r>
              <a:rPr lang="en-US" smtClean="0"/>
              <a:t>Eliminate hazards entirely by redesigning jobs such that exposure to hazards is no longer necessary </a:t>
            </a:r>
          </a:p>
          <a:p>
            <a:pPr lvl="1" eaLnBrk="1" hangingPunct="1"/>
            <a:r>
              <a:rPr lang="en-US" smtClean="0"/>
              <a:t>Block access to hazards that the organization cannot eliminate </a:t>
            </a:r>
          </a:p>
          <a:p>
            <a:pPr lvl="1" eaLnBrk="1" hangingPunct="1"/>
            <a:r>
              <a:rPr lang="en-US" smtClean="0"/>
              <a:t>Training employees to recognize hazards and avoid them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solidFill>
            <a:srgbClr val="FF0000"/>
          </a:solidFill>
        </p:spPr>
        <p:txBody>
          <a:bodyPr/>
          <a:lstStyle/>
          <a:p>
            <a:pPr eaLnBrk="1" hangingPunct="1"/>
            <a:r>
              <a:rPr lang="en-US" smtClean="0"/>
              <a:t>		</a:t>
            </a:r>
            <a:r>
              <a:rPr lang="en-US" b="1" smtClean="0">
                <a:solidFill>
                  <a:schemeClr val="bg1"/>
                </a:solidFill>
              </a:rPr>
              <a:t>Health Promotion</a:t>
            </a:r>
          </a:p>
        </p:txBody>
      </p:sp>
      <p:sp>
        <p:nvSpPr>
          <p:cNvPr id="48131" name="Rectangle 3"/>
          <p:cNvSpPr>
            <a:spLocks noGrp="1" noChangeArrowheads="1"/>
          </p:cNvSpPr>
          <p:nvPr>
            <p:ph idx="1"/>
          </p:nvPr>
        </p:nvSpPr>
        <p:spPr>
          <a:solidFill>
            <a:schemeClr val="accent3"/>
          </a:solidFill>
        </p:spPr>
        <p:txBody>
          <a:bodyPr/>
          <a:lstStyle/>
          <a:p>
            <a:pPr algn="just" eaLnBrk="1" hangingPunct="1">
              <a:defRPr/>
            </a:pPr>
            <a:r>
              <a:rPr lang="en-US" sz="4900" dirty="0" smtClean="0"/>
              <a:t>Health promotion programs are aimed at increasing positive health behaviors such as exercise and relaxation techniques, while decreasing negative health behaviors such as smoking or unhealthy diets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Guidelines</a:t>
            </a:r>
          </a:p>
        </p:txBody>
      </p:sp>
      <p:sp>
        <p:nvSpPr>
          <p:cNvPr id="51203" name="Rectangle 3"/>
          <p:cNvSpPr>
            <a:spLocks noGrp="1" noChangeArrowheads="1"/>
          </p:cNvSpPr>
          <p:nvPr>
            <p:ph idx="1"/>
          </p:nvPr>
        </p:nvSpPr>
        <p:spPr>
          <a:solidFill>
            <a:srgbClr val="FFFF00"/>
          </a:solidFill>
        </p:spPr>
        <p:txBody>
          <a:bodyPr/>
          <a:lstStyle/>
          <a:p>
            <a:pPr algn="just" eaLnBrk="1" hangingPunct="1"/>
            <a:r>
              <a:rPr lang="en-US" sz="4900" dirty="0" smtClean="0"/>
              <a:t>Conduct Health and Safety Audits</a:t>
            </a:r>
          </a:p>
          <a:p>
            <a:pPr algn="just" eaLnBrk="1" hangingPunct="1"/>
            <a:r>
              <a:rPr lang="en-US" sz="4900" dirty="0" smtClean="0"/>
              <a:t>Incorporate Health and Safety into Performance Appraisals</a:t>
            </a:r>
          </a:p>
          <a:p>
            <a:pPr algn="just" eaLnBrk="1" hangingPunct="1"/>
            <a:r>
              <a:rPr lang="en-US" sz="4900" dirty="0" smtClean="0"/>
              <a:t>Incorporate Health and Safety into Compensation Systems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mtClean="0"/>
              <a:t>Guidelines Continued</a:t>
            </a:r>
          </a:p>
        </p:txBody>
      </p:sp>
      <p:sp>
        <p:nvSpPr>
          <p:cNvPr id="50179" name="Rectangle 3"/>
          <p:cNvSpPr>
            <a:spLocks noGrp="1" noChangeArrowheads="1"/>
          </p:cNvSpPr>
          <p:nvPr>
            <p:ph idx="1"/>
          </p:nvPr>
        </p:nvSpPr>
        <p:spPr>
          <a:solidFill>
            <a:schemeClr val="accent6"/>
          </a:solidFill>
        </p:spPr>
        <p:txBody>
          <a:bodyPr/>
          <a:lstStyle/>
          <a:p>
            <a:pPr eaLnBrk="1" hangingPunct="1">
              <a:defRPr/>
            </a:pPr>
            <a:r>
              <a:rPr lang="en-US" dirty="0" smtClean="0"/>
              <a:t>Integrate the Health and Safety Functions Within the Organization</a:t>
            </a:r>
          </a:p>
          <a:p>
            <a:pPr eaLnBrk="1" hangingPunct="1">
              <a:defRPr/>
            </a:pPr>
            <a:r>
              <a:rPr lang="en-US" dirty="0" smtClean="0"/>
              <a:t>Monitor the External Environment for Health and Safety Issues</a:t>
            </a:r>
          </a:p>
          <a:p>
            <a:pPr eaLnBrk="1" hangingPunct="1">
              <a:defRPr/>
            </a:pPr>
            <a:r>
              <a:rPr lang="en-US" dirty="0" smtClean="0"/>
              <a:t>Promote the Importance of Health and Safety</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mtClean="0"/>
              <a:t>Conclusion</a:t>
            </a:r>
          </a:p>
        </p:txBody>
      </p:sp>
      <p:sp>
        <p:nvSpPr>
          <p:cNvPr id="51203" name="Rectangle 3"/>
          <p:cNvSpPr>
            <a:spLocks noGrp="1" noChangeArrowheads="1"/>
          </p:cNvSpPr>
          <p:nvPr>
            <p:ph idx="1"/>
          </p:nvPr>
        </p:nvSpPr>
        <p:spPr>
          <a:xfrm>
            <a:off x="690882" y="1905000"/>
            <a:ext cx="12507808" cy="4389438"/>
          </a:xfrm>
          <a:solidFill>
            <a:schemeClr val="accent4"/>
          </a:solidFill>
        </p:spPr>
        <p:txBody>
          <a:bodyPr/>
          <a:lstStyle/>
          <a:p>
            <a:pPr eaLnBrk="1" hangingPunct="1">
              <a:defRPr/>
            </a:pPr>
            <a:r>
              <a:rPr lang="en-US" smtClean="0"/>
              <a:t>Environmental factors have increased the importance of health and safety in the workplace </a:t>
            </a:r>
          </a:p>
          <a:p>
            <a:pPr eaLnBrk="1" hangingPunct="1">
              <a:defRPr/>
            </a:pPr>
            <a:r>
              <a:rPr lang="en-US" smtClean="0"/>
              <a:t>Organizations have responded with various initiatives</a:t>
            </a:r>
          </a:p>
          <a:p>
            <a:pPr eaLnBrk="1" hangingPunct="1">
              <a:defRPr/>
            </a:pPr>
            <a:r>
              <a:rPr lang="en-US" smtClean="0"/>
              <a:t>Guidelines have been provided to promote health and safety in the workplace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7333" y="381000"/>
            <a:ext cx="13523898"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82689" tIns="41345" rIns="82689" bIns="41345" anchor="ctr"/>
          <a:lstStyle/>
          <a:p>
            <a:pPr algn="ctr">
              <a:defRPr/>
            </a:pPr>
            <a:r>
              <a:rPr lang="en-US" sz="5400" dirty="0"/>
              <a:t>Work place Accidents</a:t>
            </a:r>
          </a:p>
        </p:txBody>
      </p:sp>
      <p:sp>
        <p:nvSpPr>
          <p:cNvPr id="9219" name="Rectangle 2"/>
          <p:cNvSpPr>
            <a:spLocks noChangeArrowheads="1"/>
          </p:cNvSpPr>
          <p:nvPr/>
        </p:nvSpPr>
        <p:spPr bwMode="auto">
          <a:xfrm>
            <a:off x="906689" y="1968500"/>
            <a:ext cx="12516799" cy="2853487"/>
          </a:xfrm>
          <a:prstGeom prst="rect">
            <a:avLst/>
          </a:prstGeom>
          <a:noFill/>
          <a:ln w="9525">
            <a:noFill/>
            <a:miter lim="800000"/>
            <a:headEnd/>
            <a:tailEnd/>
          </a:ln>
        </p:spPr>
        <p:txBody>
          <a:bodyPr lIns="82689" tIns="41345" rIns="82689" bIns="41345">
            <a:spAutoFit/>
          </a:bodyPr>
          <a:lstStyle/>
          <a:p>
            <a:r>
              <a:rPr lang="en-US" sz="3600" dirty="0"/>
              <a:t>Wikipedia, 2019, </a:t>
            </a:r>
          </a:p>
          <a:p>
            <a:endParaRPr lang="en-US" sz="3600" dirty="0"/>
          </a:p>
          <a:p>
            <a:pPr algn="just"/>
            <a:r>
              <a:rPr lang="en-US" sz="3600" b="1" dirty="0"/>
              <a:t>"A work accident, workplace accident, occupational accident, or accident at work is a discrete occurrence in the course of work leading to physical or mental occupational injury.”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7011" y="635000"/>
            <a:ext cx="12876478" cy="4730924"/>
          </a:xfrm>
          <a:prstGeom prst="rect">
            <a:avLst/>
          </a:prstGeom>
        </p:spPr>
        <p:txBody>
          <a:bodyPr lIns="82689" tIns="41345" rIns="82689" bIns="41345">
            <a:spAutoFit/>
          </a:bodyPr>
          <a:lstStyle/>
          <a:p>
            <a:pPr>
              <a:defRPr/>
            </a:pPr>
            <a:r>
              <a:rPr lang="en-US" sz="3600" b="1" dirty="0">
                <a:solidFill>
                  <a:schemeClr val="accent3"/>
                </a:solidFill>
              </a:rPr>
              <a:t>Five most common types of workplace accidents</a:t>
            </a:r>
          </a:p>
          <a:p>
            <a:pPr>
              <a:defRPr/>
            </a:pPr>
            <a:endParaRPr lang="en-US" dirty="0"/>
          </a:p>
          <a:p>
            <a:pPr>
              <a:defRPr/>
            </a:pPr>
            <a:r>
              <a:rPr lang="en-US" sz="4000" dirty="0"/>
              <a:t>They can be expressed as:</a:t>
            </a:r>
          </a:p>
          <a:p>
            <a:pPr>
              <a:buFont typeface="Arial" pitchFamily="34" charset="0"/>
              <a:buChar char="•"/>
              <a:defRPr/>
            </a:pPr>
            <a:r>
              <a:rPr lang="en-US" sz="4000" dirty="0"/>
              <a:t>Slip, trip, and falls.</a:t>
            </a:r>
          </a:p>
          <a:p>
            <a:pPr>
              <a:buFont typeface="Arial" pitchFamily="34" charset="0"/>
              <a:buChar char="•"/>
              <a:defRPr/>
            </a:pPr>
            <a:r>
              <a:rPr lang="en-US" sz="4000" dirty="0"/>
              <a:t>Being caught in or struck by moving     	machinery, </a:t>
            </a:r>
          </a:p>
          <a:p>
            <a:pPr>
              <a:buFont typeface="Arial" pitchFamily="34" charset="0"/>
              <a:buChar char="•"/>
              <a:defRPr/>
            </a:pPr>
            <a:r>
              <a:rPr lang="en-US" sz="4000" dirty="0"/>
              <a:t>Transportation and vehicle related accidents.</a:t>
            </a:r>
          </a:p>
          <a:p>
            <a:pPr>
              <a:buFont typeface="Arial" pitchFamily="34" charset="0"/>
              <a:buChar char="•"/>
              <a:defRPr/>
            </a:pPr>
            <a:r>
              <a:rPr lang="en-US" sz="4000" dirty="0"/>
              <a:t> Fire and explosions, and </a:t>
            </a:r>
          </a:p>
          <a:p>
            <a:pPr>
              <a:buFont typeface="Arial" pitchFamily="34" charset="0"/>
              <a:buChar char="•"/>
              <a:defRPr/>
            </a:pPr>
            <a:r>
              <a:rPr lang="en-US" sz="4000" dirty="0"/>
              <a:t>Overexertion and repetitive stress injuries, etc.</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0" y="0"/>
            <a:ext cx="13898563" cy="6858000"/>
          </a:xfrm>
        </p:spPr>
        <p:txBody>
          <a:bodyPr/>
          <a:lstStyle/>
          <a:p>
            <a:pPr eaLnBrk="1" hangingPunct="1">
              <a:buFont typeface="Wingdings" pitchFamily="2" charset="2"/>
              <a:buNone/>
            </a:pPr>
            <a:r>
              <a:rPr lang="en-GB" smtClean="0"/>
              <a:t>Types of accidents </a:t>
            </a:r>
          </a:p>
          <a:p>
            <a:pPr eaLnBrk="1" hangingPunct="1"/>
            <a:r>
              <a:rPr lang="en-GB" smtClean="0"/>
              <a:t>Major accidents: example death, long term disability and short term disability. </a:t>
            </a:r>
          </a:p>
          <a:p>
            <a:pPr eaLnBrk="1" hangingPunct="1"/>
            <a:r>
              <a:rPr lang="en-GB" smtClean="0"/>
              <a:t>Minor accidents: like scratch, small cut etc </a:t>
            </a:r>
          </a:p>
          <a:p>
            <a:pPr eaLnBrk="1" hangingPunct="1"/>
            <a:r>
              <a:rPr lang="en-GB" smtClean="0"/>
              <a:t>Why we need H&amp;S </a:t>
            </a:r>
          </a:p>
          <a:p>
            <a:pPr eaLnBrk="1" hangingPunct="1"/>
            <a:r>
              <a:rPr lang="en-GB" smtClean="0"/>
              <a:t>For cost saving </a:t>
            </a:r>
          </a:p>
          <a:p>
            <a:pPr eaLnBrk="1" hangingPunct="1"/>
            <a:r>
              <a:rPr lang="en-GB" smtClean="0"/>
              <a:t>Increase productivity </a:t>
            </a:r>
          </a:p>
          <a:p>
            <a:pPr eaLnBrk="1" hangingPunct="1"/>
            <a:r>
              <a:rPr lang="en-GB" smtClean="0"/>
              <a:t>Increase in moral </a:t>
            </a:r>
          </a:p>
          <a:p>
            <a:pPr eaLnBrk="1" hangingPunct="1"/>
            <a:r>
              <a:rPr lang="en-GB" smtClean="0"/>
              <a:t>Less legal complications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0" y="0"/>
            <a:ext cx="13898563" cy="6858000"/>
          </a:xfrm>
        </p:spPr>
        <p:txBody>
          <a:bodyPr/>
          <a:lstStyle/>
          <a:p>
            <a:pPr eaLnBrk="1" hangingPunct="1">
              <a:buFont typeface="Wingdings" pitchFamily="2" charset="2"/>
              <a:buNone/>
            </a:pPr>
            <a:r>
              <a:rPr lang="en-GB" smtClean="0"/>
              <a:t>How to reduce Accidents </a:t>
            </a:r>
          </a:p>
          <a:p>
            <a:pPr eaLnBrk="1" hangingPunct="1"/>
            <a:r>
              <a:rPr lang="en-GB" smtClean="0"/>
              <a:t>Proper training </a:t>
            </a:r>
          </a:p>
          <a:p>
            <a:pPr eaLnBrk="1" hangingPunct="1"/>
            <a:r>
              <a:rPr lang="en-GB" smtClean="0"/>
              <a:t>Safety propaganda work </a:t>
            </a:r>
          </a:p>
          <a:p>
            <a:pPr lvl="1" eaLnBrk="1" hangingPunct="1"/>
            <a:r>
              <a:rPr lang="en-GB" smtClean="0"/>
              <a:t>Posters, slogans, magazines etc. are used in conducting safety publicity. </a:t>
            </a:r>
          </a:p>
          <a:p>
            <a:pPr lvl="1" eaLnBrk="1" hangingPunct="1"/>
            <a:r>
              <a:rPr lang="en-GB" smtClean="0"/>
              <a:t>Safety committees should be formed to encourage habits. </a:t>
            </a:r>
          </a:p>
          <a:p>
            <a:pPr eaLnBrk="1" hangingPunct="1"/>
            <a:r>
              <a:rPr lang="en-GB" smtClean="0"/>
              <a:t>Safety programme </a:t>
            </a:r>
          </a:p>
          <a:p>
            <a:pPr lvl="1" eaLnBrk="1" hangingPunct="1"/>
            <a:r>
              <a:rPr lang="en-GB" smtClean="0"/>
              <a:t>Control of unsafe acts </a:t>
            </a:r>
          </a:p>
          <a:p>
            <a:pPr lvl="1" eaLnBrk="1" hangingPunct="1"/>
            <a:r>
              <a:rPr lang="en-GB" smtClean="0"/>
              <a:t>Identify responsible job by top management </a:t>
            </a:r>
          </a:p>
          <a:p>
            <a:pPr lvl="1" eaLnBrk="1" hangingPunct="1"/>
            <a:r>
              <a:rPr lang="en-GB" smtClean="0"/>
              <a:t>Control of hazardous conditions </a:t>
            </a:r>
          </a:p>
          <a:p>
            <a:pPr lvl="1" eaLnBrk="1" hangingPunct="1"/>
            <a:r>
              <a:rPr lang="en-GB" smtClean="0"/>
              <a:t>Safety-minded records </a:t>
            </a:r>
          </a:p>
          <a:p>
            <a:pPr lvl="1" eaLnBrk="1" hangingPunct="1"/>
            <a:r>
              <a:rPr lang="en-GB" smtClean="0"/>
              <a:t>Maintain employee interest in safety </a:t>
            </a:r>
          </a:p>
          <a:p>
            <a:pPr lvl="1" eaLnBrk="1" hangingPunct="1">
              <a:buFontTx/>
              <a:buNone/>
            </a:pPr>
            <a:endParaRPr lang="en-GB" smtClean="0"/>
          </a:p>
          <a:p>
            <a:pPr lvl="1" eaLnBrk="1" hangingPunct="1"/>
            <a:endParaRPr lang="en-GB"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chor="t"/>
          <a:lstStyle/>
          <a:p>
            <a:pPr eaLnBrk="1" hangingPunct="1"/>
            <a:r>
              <a:rPr lang="en-US" smtClean="0"/>
              <a:t>Getting health and safety right...</a:t>
            </a:r>
            <a:endParaRPr lang="en-US" smtClean="0">
              <a:solidFill>
                <a:schemeClr val="tx1"/>
              </a:solidFill>
              <a:latin typeface="Helvetica"/>
            </a:endParaRPr>
          </a:p>
        </p:txBody>
      </p:sp>
      <p:sp>
        <p:nvSpPr>
          <p:cNvPr id="13315" name="Rectangle 3"/>
          <p:cNvSpPr>
            <a:spLocks noGrp="1" noChangeArrowheads="1"/>
          </p:cNvSpPr>
          <p:nvPr>
            <p:ph idx="1"/>
          </p:nvPr>
        </p:nvSpPr>
        <p:spPr>
          <a:xfrm>
            <a:off x="1043066" y="1981730"/>
            <a:ext cx="10886259" cy="4114271"/>
          </a:xfrm>
        </p:spPr>
        <p:txBody>
          <a:bodyPr>
            <a:normAutofit fontScale="92500" lnSpcReduction="10000"/>
          </a:bodyPr>
          <a:lstStyle/>
          <a:p>
            <a:pPr marL="355803" indent="-355803">
              <a:buClr>
                <a:schemeClr val="accent3"/>
              </a:buClr>
              <a:buFont typeface="Wingdings 2"/>
              <a:buChar char=""/>
              <a:defRPr/>
            </a:pPr>
            <a:r>
              <a:rPr lang="en-US" dirty="0"/>
              <a:t>saves lives</a:t>
            </a:r>
          </a:p>
          <a:p>
            <a:pPr marL="355803" indent="-355803">
              <a:buClr>
                <a:schemeClr val="accent3"/>
              </a:buClr>
              <a:buFont typeface="Wingdings 2"/>
              <a:buChar char=""/>
              <a:defRPr/>
            </a:pPr>
            <a:r>
              <a:rPr lang="en-US" dirty="0"/>
              <a:t>keeps people from harm</a:t>
            </a:r>
          </a:p>
          <a:p>
            <a:pPr marL="355803" indent="-355803">
              <a:buClr>
                <a:schemeClr val="accent3"/>
              </a:buClr>
              <a:buFont typeface="Wingdings 2"/>
              <a:buChar char=""/>
              <a:defRPr/>
            </a:pPr>
            <a:r>
              <a:rPr lang="en-US" dirty="0"/>
              <a:t>improves morale among the workforce</a:t>
            </a:r>
          </a:p>
          <a:p>
            <a:pPr marL="355803" indent="-355803">
              <a:buClr>
                <a:schemeClr val="accent3"/>
              </a:buClr>
              <a:buFont typeface="Wingdings 2"/>
              <a:buChar char=""/>
              <a:defRPr/>
            </a:pPr>
            <a:r>
              <a:rPr lang="en-US" dirty="0"/>
              <a:t>saves money</a:t>
            </a:r>
          </a:p>
          <a:p>
            <a:pPr marL="355803" indent="-355803">
              <a:buClr>
                <a:schemeClr val="accent3"/>
              </a:buClr>
              <a:buFont typeface="Wingdings 2"/>
              <a:buChar char=""/>
              <a:defRPr/>
            </a:pPr>
            <a:r>
              <a:rPr lang="en-US" dirty="0"/>
              <a:t>improves efficiency</a:t>
            </a:r>
          </a:p>
          <a:p>
            <a:pPr marL="355803" indent="-355803">
              <a:buClr>
                <a:schemeClr val="accent3"/>
              </a:buClr>
              <a:buFont typeface="Wingdings 2"/>
              <a:buChar char=""/>
              <a:defRPr/>
            </a:pPr>
            <a:r>
              <a:rPr lang="en-US" dirty="0"/>
              <a:t>sends out a positive message to others, including employees, contractors and the electorate</a:t>
            </a:r>
          </a:p>
          <a:p>
            <a:pPr marL="355803" indent="-355803">
              <a:buClr>
                <a:schemeClr val="accent3"/>
              </a:buClr>
              <a:buFont typeface="Wingdings 2"/>
              <a:buChar char=""/>
              <a:defRPr/>
            </a:pPr>
            <a:r>
              <a:rPr lang="en-US" dirty="0"/>
              <a:t>sets a good example</a:t>
            </a:r>
          </a:p>
        </p:txBody>
      </p:sp>
    </p:spTree>
  </p:cSld>
  <p:clrMapOvr>
    <a:masterClrMapping/>
  </p:clrMapOvr>
  <p:transition advTm="12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13314"/>
                                        </p:tgtEl>
                                        <p:attrNameLst>
                                          <p:attrName>style.visibility</p:attrName>
                                        </p:attrNameLst>
                                      </p:cBhvr>
                                      <p:to>
                                        <p:strVal val="visible"/>
                                      </p:to>
                                    </p:set>
                                    <p:animEffect transition="in" filter="fade">
                                      <p:cBhvr>
                                        <p:cTn id="7" dur="500"/>
                                        <p:tgtEl>
                                          <p:spTgt spid="133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3315">
                                            <p:txEl>
                                              <p:pRg st="0" end="0"/>
                                            </p:txEl>
                                          </p:spTgt>
                                        </p:tgtEl>
                                        <p:attrNameLst>
                                          <p:attrName>style.visibility</p:attrName>
                                        </p:attrNameLst>
                                      </p:cBhvr>
                                      <p:to>
                                        <p:strVal val="visible"/>
                                      </p:to>
                                    </p:set>
                                    <p:anim calcmode="lin" valueType="num">
                                      <p:cBhvr additive="base">
                                        <p:cTn id="12" dur="500" fill="hold"/>
                                        <p:tgtEl>
                                          <p:spTgt spid="13315">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33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3315">
                                            <p:txEl>
                                              <p:pRg st="1" end="1"/>
                                            </p:txEl>
                                          </p:spTgt>
                                        </p:tgtEl>
                                        <p:attrNameLst>
                                          <p:attrName>style.visibility</p:attrName>
                                        </p:attrNameLst>
                                      </p:cBhvr>
                                      <p:to>
                                        <p:strVal val="visible"/>
                                      </p:to>
                                    </p:set>
                                    <p:anim calcmode="lin" valueType="num">
                                      <p:cBhvr additive="base">
                                        <p:cTn id="18" dur="1000" fill="hold"/>
                                        <p:tgtEl>
                                          <p:spTgt spid="13315">
                                            <p:txEl>
                                              <p:pRg st="1" end="1"/>
                                            </p:txEl>
                                          </p:spTgt>
                                        </p:tgtEl>
                                        <p:attrNameLst>
                                          <p:attrName>ppt_x</p:attrName>
                                        </p:attrNameLst>
                                      </p:cBhvr>
                                      <p:tavLst>
                                        <p:tav tm="0">
                                          <p:val>
                                            <p:strVal val="0-#ppt_w/2"/>
                                          </p:val>
                                        </p:tav>
                                        <p:tav tm="100000">
                                          <p:val>
                                            <p:strVal val="#ppt_x"/>
                                          </p:val>
                                        </p:tav>
                                      </p:tavLst>
                                    </p:anim>
                                    <p:anim calcmode="lin" valueType="num">
                                      <p:cBhvr additive="base">
                                        <p:cTn id="19" dur="1000" fill="hold"/>
                                        <p:tgtEl>
                                          <p:spTgt spid="133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3315">
                                            <p:txEl>
                                              <p:pRg st="2" end="2"/>
                                            </p:txEl>
                                          </p:spTgt>
                                        </p:tgtEl>
                                        <p:attrNameLst>
                                          <p:attrName>style.visibility</p:attrName>
                                        </p:attrNameLst>
                                      </p:cBhvr>
                                      <p:to>
                                        <p:strVal val="visible"/>
                                      </p:to>
                                    </p:set>
                                    <p:anim calcmode="lin" valueType="num">
                                      <p:cBhvr additive="base">
                                        <p:cTn id="24" dur="1000" fill="hold"/>
                                        <p:tgtEl>
                                          <p:spTgt spid="13315">
                                            <p:txEl>
                                              <p:pRg st="2" end="2"/>
                                            </p:txEl>
                                          </p:spTgt>
                                        </p:tgtEl>
                                        <p:attrNameLst>
                                          <p:attrName>ppt_x</p:attrName>
                                        </p:attrNameLst>
                                      </p:cBhvr>
                                      <p:tavLst>
                                        <p:tav tm="0">
                                          <p:val>
                                            <p:strVal val="0-#ppt_w/2"/>
                                          </p:val>
                                        </p:tav>
                                        <p:tav tm="100000">
                                          <p:val>
                                            <p:strVal val="#ppt_x"/>
                                          </p:val>
                                        </p:tav>
                                      </p:tavLst>
                                    </p:anim>
                                    <p:anim calcmode="lin" valueType="num">
                                      <p:cBhvr additive="base">
                                        <p:cTn id="25" dur="1000" fill="hold"/>
                                        <p:tgtEl>
                                          <p:spTgt spid="133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3315">
                                            <p:txEl>
                                              <p:pRg st="3" end="3"/>
                                            </p:txEl>
                                          </p:spTgt>
                                        </p:tgtEl>
                                        <p:attrNameLst>
                                          <p:attrName>style.visibility</p:attrName>
                                        </p:attrNameLst>
                                      </p:cBhvr>
                                      <p:to>
                                        <p:strVal val="visible"/>
                                      </p:to>
                                    </p:set>
                                    <p:anim calcmode="lin" valueType="num">
                                      <p:cBhvr additive="base">
                                        <p:cTn id="30" dur="500" fill="hold"/>
                                        <p:tgtEl>
                                          <p:spTgt spid="13315">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33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13315">
                                            <p:txEl>
                                              <p:pRg st="4" end="4"/>
                                            </p:txEl>
                                          </p:spTgt>
                                        </p:tgtEl>
                                        <p:attrNameLst>
                                          <p:attrName>style.visibility</p:attrName>
                                        </p:attrNameLst>
                                      </p:cBhvr>
                                      <p:to>
                                        <p:strVal val="visible"/>
                                      </p:to>
                                    </p:set>
                                    <p:anim calcmode="lin" valueType="num">
                                      <p:cBhvr additive="base">
                                        <p:cTn id="36" dur="1000" fill="hold"/>
                                        <p:tgtEl>
                                          <p:spTgt spid="13315">
                                            <p:txEl>
                                              <p:pRg st="4" end="4"/>
                                            </p:txEl>
                                          </p:spTgt>
                                        </p:tgtEl>
                                        <p:attrNameLst>
                                          <p:attrName>ppt_x</p:attrName>
                                        </p:attrNameLst>
                                      </p:cBhvr>
                                      <p:tavLst>
                                        <p:tav tm="0">
                                          <p:val>
                                            <p:strVal val="0-#ppt_w/2"/>
                                          </p:val>
                                        </p:tav>
                                        <p:tav tm="100000">
                                          <p:val>
                                            <p:strVal val="#ppt_x"/>
                                          </p:val>
                                        </p:tav>
                                      </p:tavLst>
                                    </p:anim>
                                    <p:anim calcmode="lin" valueType="num">
                                      <p:cBhvr additive="base">
                                        <p:cTn id="37" dur="1000" fill="hold"/>
                                        <p:tgtEl>
                                          <p:spTgt spid="1331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13315">
                                            <p:txEl>
                                              <p:pRg st="5" end="5"/>
                                            </p:txEl>
                                          </p:spTgt>
                                        </p:tgtEl>
                                        <p:attrNameLst>
                                          <p:attrName>style.visibility</p:attrName>
                                        </p:attrNameLst>
                                      </p:cBhvr>
                                      <p:to>
                                        <p:strVal val="visible"/>
                                      </p:to>
                                    </p:set>
                                    <p:anim calcmode="lin" valueType="num">
                                      <p:cBhvr additive="base">
                                        <p:cTn id="42" dur="2000" fill="hold"/>
                                        <p:tgtEl>
                                          <p:spTgt spid="13315">
                                            <p:txEl>
                                              <p:pRg st="5" end="5"/>
                                            </p:txEl>
                                          </p:spTgt>
                                        </p:tgtEl>
                                        <p:attrNameLst>
                                          <p:attrName>ppt_x</p:attrName>
                                        </p:attrNameLst>
                                      </p:cBhvr>
                                      <p:tavLst>
                                        <p:tav tm="0">
                                          <p:val>
                                            <p:strVal val="0-#ppt_w/2"/>
                                          </p:val>
                                        </p:tav>
                                        <p:tav tm="100000">
                                          <p:val>
                                            <p:strVal val="#ppt_x"/>
                                          </p:val>
                                        </p:tav>
                                      </p:tavLst>
                                    </p:anim>
                                    <p:anim calcmode="lin" valueType="num">
                                      <p:cBhvr additive="base">
                                        <p:cTn id="43" dur="2000" fill="hold"/>
                                        <p:tgtEl>
                                          <p:spTgt spid="1331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13315">
                                            <p:txEl>
                                              <p:pRg st="6" end="6"/>
                                            </p:txEl>
                                          </p:spTgt>
                                        </p:tgtEl>
                                        <p:attrNameLst>
                                          <p:attrName>style.visibility</p:attrName>
                                        </p:attrNameLst>
                                      </p:cBhvr>
                                      <p:to>
                                        <p:strVal val="visible"/>
                                      </p:to>
                                    </p:set>
                                    <p:anim calcmode="lin" valueType="num">
                                      <p:cBhvr additive="base">
                                        <p:cTn id="48" dur="1000" fill="hold"/>
                                        <p:tgtEl>
                                          <p:spTgt spid="13315">
                                            <p:txEl>
                                              <p:pRg st="6" end="6"/>
                                            </p:txEl>
                                          </p:spTgt>
                                        </p:tgtEl>
                                        <p:attrNameLst>
                                          <p:attrName>ppt_x</p:attrName>
                                        </p:attrNameLst>
                                      </p:cBhvr>
                                      <p:tavLst>
                                        <p:tav tm="0">
                                          <p:val>
                                            <p:strVal val="0-#ppt_w/2"/>
                                          </p:val>
                                        </p:tav>
                                        <p:tav tm="100000">
                                          <p:val>
                                            <p:strVal val="#ppt_x"/>
                                          </p:val>
                                        </p:tav>
                                      </p:tavLst>
                                    </p:anim>
                                    <p:anim calcmode="lin" valueType="num">
                                      <p:cBhvr additive="base">
                                        <p:cTn id="49" dur="1000" fill="hold"/>
                                        <p:tgtEl>
                                          <p:spTgt spid="1331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1687</Words>
  <Application>Microsoft Office PowerPoint</Application>
  <PresentationFormat>Custom</PresentationFormat>
  <Paragraphs>308</Paragraphs>
  <Slides>48</Slides>
  <Notes>1</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        Safety and Health at work</vt:lpstr>
      <vt:lpstr>Think about this…</vt:lpstr>
      <vt:lpstr>Slide 3</vt:lpstr>
      <vt:lpstr>Slide 4</vt:lpstr>
      <vt:lpstr>Slide 5</vt:lpstr>
      <vt:lpstr>Slide 6</vt:lpstr>
      <vt:lpstr>Slide 7</vt:lpstr>
      <vt:lpstr>Slide 8</vt:lpstr>
      <vt:lpstr>Getting health and safety right...</vt:lpstr>
      <vt:lpstr>Workplace Safety</vt:lpstr>
      <vt:lpstr>What is Health?</vt:lpstr>
      <vt:lpstr>What is Health ? </vt:lpstr>
      <vt:lpstr>Slide 13</vt:lpstr>
      <vt:lpstr>Slide 14</vt:lpstr>
      <vt:lpstr>Regulatory Framework</vt:lpstr>
      <vt:lpstr>Provision of Labor Act 1992</vt:lpstr>
      <vt:lpstr>Provisions of Labor Act 1992</vt:lpstr>
      <vt:lpstr>Regulatory Framework Continued</vt:lpstr>
      <vt:lpstr>Slide 19</vt:lpstr>
      <vt:lpstr>Slide 20</vt:lpstr>
      <vt:lpstr>Slide 21</vt:lpstr>
      <vt:lpstr>Slide 22</vt:lpstr>
      <vt:lpstr>Slide 23</vt:lpstr>
      <vt:lpstr>Slide 24</vt:lpstr>
      <vt:lpstr>Slide 25</vt:lpstr>
      <vt:lpstr>For extra knowledge  HR Responses</vt:lpstr>
      <vt:lpstr>Preventative Interventions</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Safety Management</vt:lpstr>
      <vt:lpstr>  Health Promotion</vt:lpstr>
      <vt:lpstr>Guidelines</vt:lpstr>
      <vt:lpstr>Guidelines Continued</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2</cp:revision>
  <dcterms:created xsi:type="dcterms:W3CDTF">2006-08-16T00:00:00Z</dcterms:created>
  <dcterms:modified xsi:type="dcterms:W3CDTF">2022-01-18T14:16:05Z</dcterms:modified>
</cp:coreProperties>
</file>