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260"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1C086-DC60-4783-958B-B59CB2F0B19F}" type="datetimeFigureOut">
              <a:rPr lang="en-US" smtClean="0"/>
              <a:pPr/>
              <a:t>11/21/2021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CE721-6139-4FE5-9B81-9F4863C489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52574-5E00-42BE-9BA3-4218FE881403}" type="datetimeFigureOut">
              <a:rPr lang="en-US" smtClean="0"/>
              <a:pPr/>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8D3A4C-F672-4EF6-B010-365DE8B27A8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2574-5E00-42BE-9BA3-4218FE881403}" type="datetimeFigureOut">
              <a:rPr lang="en-US" smtClean="0"/>
              <a:pPr/>
              <a:t>11/21/2021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D3A4C-F672-4EF6-B010-365DE8B27A8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Introduction to information security</a:t>
            </a:r>
            <a:endParaRPr lang="en-US" dirty="0"/>
          </a:p>
        </p:txBody>
      </p:sp>
      <p:sp>
        <p:nvSpPr>
          <p:cNvPr id="5" name="Content Placeholder 4"/>
          <p:cNvSpPr>
            <a:spLocks noGrp="1"/>
          </p:cNvSpPr>
          <p:nvPr>
            <p:ph idx="1"/>
          </p:nvPr>
        </p:nvSpPr>
        <p:spPr/>
        <p:txBody>
          <a:bodyPr/>
          <a:lstStyle/>
          <a:p>
            <a:r>
              <a:rPr lang="en-US" dirty="0"/>
              <a:t>Information security: a “well-informed sense of assurance that the information risks and controls are in balance.” — Jim Anderson, </a:t>
            </a:r>
            <a:r>
              <a:rPr lang="en-US" dirty="0" smtClean="0"/>
              <a:t>Invent </a:t>
            </a:r>
            <a:r>
              <a:rPr lang="en-US" dirty="0"/>
              <a:t>(2002)</a:t>
            </a:r>
            <a:r>
              <a:rPr lang="en-US" dirty="0" smtClean="0"/>
              <a:t>‏</a:t>
            </a:r>
          </a:p>
          <a:p>
            <a:r>
              <a:rPr lang="en-US" dirty="0" smtClean="0"/>
              <a:t>Security </a:t>
            </a:r>
            <a:r>
              <a:rPr lang="en-US" dirty="0"/>
              <a:t>professionals must review the origins of this field to understand its impact on our understanding of information security today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257800" cy="715962"/>
          </a:xfrm>
        </p:spPr>
        <p:txBody>
          <a:bodyPr>
            <a:normAutofit fontScale="90000"/>
          </a:bodyPr>
          <a:lstStyle/>
          <a:p>
            <a:r>
              <a:rPr lang="en-US" sz="2800" b="1" dirty="0"/>
              <a:t>The 1990s</a:t>
            </a:r>
            <a:r>
              <a:rPr lang="en-US" b="1" dirty="0"/>
              <a:t> </a:t>
            </a:r>
            <a:endParaRPr lang="en-US" dirty="0"/>
          </a:p>
        </p:txBody>
      </p:sp>
      <p:sp>
        <p:nvSpPr>
          <p:cNvPr id="3" name="Content Placeholder 2"/>
          <p:cNvSpPr>
            <a:spLocks noGrp="1"/>
          </p:cNvSpPr>
          <p:nvPr>
            <p:ph idx="1"/>
          </p:nvPr>
        </p:nvSpPr>
        <p:spPr>
          <a:xfrm>
            <a:off x="457200" y="990600"/>
            <a:ext cx="8229600" cy="5715000"/>
          </a:xfrm>
        </p:spPr>
        <p:txBody>
          <a:bodyPr>
            <a:normAutofit lnSpcReduction="10000"/>
          </a:bodyPr>
          <a:lstStyle/>
          <a:p>
            <a:r>
              <a:rPr lang="en-US" b="1" dirty="0"/>
              <a:t> </a:t>
            </a:r>
            <a:r>
              <a:rPr lang="en-US" sz="2400" dirty="0"/>
              <a:t>Networks of computers became more </a:t>
            </a:r>
            <a:r>
              <a:rPr lang="en-US" sz="2400" dirty="0" smtClean="0"/>
              <a:t>common</a:t>
            </a:r>
            <a:endParaRPr lang="en-US" sz="2400" dirty="0"/>
          </a:p>
          <a:p>
            <a:r>
              <a:rPr lang="en-US" sz="2400" dirty="0" smtClean="0"/>
              <a:t> Need </a:t>
            </a:r>
            <a:r>
              <a:rPr lang="en-US" sz="2400" dirty="0"/>
              <a:t>to interconnect networks </a:t>
            </a:r>
            <a:r>
              <a:rPr lang="en-US" sz="2400" dirty="0" smtClean="0"/>
              <a:t>grew</a:t>
            </a:r>
          </a:p>
          <a:p>
            <a:r>
              <a:rPr lang="en-US" sz="2400" dirty="0" smtClean="0"/>
              <a:t>Internet </a:t>
            </a:r>
            <a:r>
              <a:rPr lang="en-US" sz="2400" dirty="0"/>
              <a:t>became first manifestation of a global network of </a:t>
            </a:r>
            <a:r>
              <a:rPr lang="en-US" sz="2400" dirty="0" smtClean="0"/>
              <a:t>networks</a:t>
            </a:r>
          </a:p>
          <a:p>
            <a:r>
              <a:rPr lang="en-US" sz="2400" dirty="0" smtClean="0"/>
              <a:t>Initially </a:t>
            </a:r>
            <a:r>
              <a:rPr lang="en-US" sz="2400" dirty="0"/>
              <a:t>based on de facto </a:t>
            </a:r>
            <a:r>
              <a:rPr lang="en-US" sz="2400" dirty="0" smtClean="0"/>
              <a:t>standards</a:t>
            </a:r>
          </a:p>
          <a:p>
            <a:r>
              <a:rPr lang="en-US" sz="2400" dirty="0" smtClean="0"/>
              <a:t>In </a:t>
            </a:r>
            <a:r>
              <a:rPr lang="en-US" sz="2400" dirty="0"/>
              <a:t>early Internet deployments, security was treated as a low </a:t>
            </a:r>
            <a:r>
              <a:rPr lang="en-US" sz="2400" dirty="0" smtClean="0"/>
              <a:t>priority</a:t>
            </a:r>
          </a:p>
          <a:p>
            <a:endParaRPr lang="en-US" sz="2400" dirty="0" smtClean="0"/>
          </a:p>
          <a:p>
            <a:pPr>
              <a:buFont typeface="Wingdings" pitchFamily="2" charset="2"/>
              <a:buChar char="Ø"/>
            </a:pPr>
            <a:r>
              <a:rPr lang="en-US" sz="1900" dirty="0" smtClean="0"/>
              <a:t>At </a:t>
            </a:r>
            <a:r>
              <a:rPr lang="en-US" sz="1900" dirty="0"/>
              <a:t>the close of the 20th century, as networks of computers became more common, so too did the need to connect the networks to each </a:t>
            </a:r>
            <a:r>
              <a:rPr lang="en-US" sz="1900" dirty="0" err="1"/>
              <a:t>other.This</a:t>
            </a:r>
            <a:r>
              <a:rPr lang="en-US" sz="1900" dirty="0"/>
              <a:t> gave rise to the Internet, the first manifestation of a global network of </a:t>
            </a:r>
            <a:r>
              <a:rPr lang="en-US" sz="2000" dirty="0" err="1"/>
              <a:t>networks.There</a:t>
            </a:r>
            <a:r>
              <a:rPr lang="en-US" sz="1900" dirty="0"/>
              <a:t> has been a price for the phenomenal growth of the Internet, however. When security was considered at all, early Internet deployment treated it as a low </a:t>
            </a:r>
            <a:r>
              <a:rPr lang="en-US" sz="1900" dirty="0" err="1"/>
              <a:t>priority.As</a:t>
            </a:r>
            <a:r>
              <a:rPr lang="en-US" sz="1900" dirty="0"/>
              <a:t> the requirement for networked computers became the dominant style of computing, the ability to physically secure that physical computer was lost, and the stored information became more exposed to security threats.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5486400" cy="639762"/>
          </a:xfrm>
        </p:spPr>
        <p:txBody>
          <a:bodyPr>
            <a:normAutofit/>
          </a:bodyPr>
          <a:lstStyle/>
          <a:p>
            <a:r>
              <a:rPr lang="en-US" sz="3200" b="1" dirty="0"/>
              <a:t>2000 to Present</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sz="2400" dirty="0"/>
              <a:t>Millions of computer networks </a:t>
            </a:r>
            <a:r>
              <a:rPr lang="en-US" sz="2400" dirty="0" smtClean="0"/>
              <a:t>communicate</a:t>
            </a:r>
            <a:endParaRPr lang="en-US" sz="2400" dirty="0"/>
          </a:p>
          <a:p>
            <a:r>
              <a:rPr lang="en-US" sz="2400" dirty="0" smtClean="0"/>
              <a:t>Many </a:t>
            </a:r>
            <a:r>
              <a:rPr lang="en-US" sz="2400" dirty="0"/>
              <a:t>of the communication </a:t>
            </a:r>
            <a:r>
              <a:rPr lang="en-US" sz="2400" dirty="0" smtClean="0"/>
              <a:t>unsecured</a:t>
            </a:r>
          </a:p>
          <a:p>
            <a:r>
              <a:rPr lang="en-US" sz="2400" dirty="0" smtClean="0"/>
              <a:t>Ability </a:t>
            </a:r>
            <a:r>
              <a:rPr lang="en-US" sz="2400" dirty="0"/>
              <a:t>to secure a computer’s data influenced by the security of every computer to which it is </a:t>
            </a:r>
            <a:r>
              <a:rPr lang="en-US" sz="2400" dirty="0" smtClean="0"/>
              <a:t>connected</a:t>
            </a:r>
          </a:p>
          <a:p>
            <a:r>
              <a:rPr lang="en-US" sz="2400" dirty="0" smtClean="0"/>
              <a:t>Growing </a:t>
            </a:r>
            <a:r>
              <a:rPr lang="en-US" sz="2400" dirty="0"/>
              <a:t>threat of cyber attacks has increased the need for improved </a:t>
            </a:r>
            <a:r>
              <a:rPr lang="en-US" sz="2400" dirty="0" smtClean="0"/>
              <a:t>security</a:t>
            </a:r>
          </a:p>
          <a:p>
            <a:endParaRPr lang="en-US" sz="2400" dirty="0"/>
          </a:p>
          <a:p>
            <a:pPr>
              <a:buFont typeface="Wingdings" pitchFamily="2" charset="2"/>
              <a:buChar char="Ø"/>
            </a:pPr>
            <a:r>
              <a:rPr lang="en-US" sz="2400" dirty="0"/>
              <a:t>the Internet has brought millions of unsecured computer networks into communication with each </a:t>
            </a:r>
            <a:r>
              <a:rPr lang="en-US" sz="2400" dirty="0" err="1"/>
              <a:t>other.Our</a:t>
            </a:r>
            <a:r>
              <a:rPr lang="en-US" sz="2400" dirty="0"/>
              <a:t> ability to secure each computer’s stored information is now influenced by the security on each computer to which it is connected.</a:t>
            </a:r>
            <a:r>
              <a:rPr lang="en-US" sz="2400" dirty="0" smtClean="0"/>
              <a:t/>
            </a:r>
            <a:br>
              <a:rPr lang="en-US" sz="2400" dirty="0" smtClean="0"/>
            </a:b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4876800" cy="639762"/>
          </a:xfrm>
        </p:spPr>
        <p:txBody>
          <a:bodyPr>
            <a:normAutofit/>
          </a:bodyPr>
          <a:lstStyle/>
          <a:p>
            <a:r>
              <a:rPr lang="en-US" sz="2400" dirty="0"/>
              <a:t>What is Security?</a:t>
            </a:r>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pPr>
              <a:buNone/>
            </a:pPr>
            <a:r>
              <a:rPr lang="en-US" sz="2400" dirty="0" smtClean="0"/>
              <a:t> In </a:t>
            </a:r>
            <a:r>
              <a:rPr lang="en-US" sz="2400" dirty="0"/>
              <a:t>general, security is “the quality or state of being secure--to </a:t>
            </a:r>
            <a:r>
              <a:rPr lang="en-US" sz="2400" dirty="0" smtClean="0"/>
              <a:t>be free</a:t>
            </a:r>
          </a:p>
          <a:p>
            <a:pPr>
              <a:buNone/>
            </a:pPr>
            <a:r>
              <a:rPr lang="en-US" sz="2400" dirty="0" smtClean="0"/>
              <a:t>  from </a:t>
            </a:r>
            <a:r>
              <a:rPr lang="en-US" sz="2400" dirty="0"/>
              <a:t>danger.”It means to be protected from </a:t>
            </a:r>
            <a:r>
              <a:rPr lang="en-US" sz="2400" dirty="0" smtClean="0"/>
              <a:t>adversaries—from those</a:t>
            </a:r>
          </a:p>
          <a:p>
            <a:pPr>
              <a:buNone/>
            </a:pPr>
            <a:r>
              <a:rPr lang="en-US" sz="2400" dirty="0" smtClean="0"/>
              <a:t>  who </a:t>
            </a:r>
            <a:r>
              <a:rPr lang="en-US" sz="2400" dirty="0"/>
              <a:t>would do harm, intentionally or </a:t>
            </a:r>
            <a:r>
              <a:rPr lang="en-US" sz="2400" dirty="0" smtClean="0"/>
              <a:t>otherwise.</a:t>
            </a:r>
          </a:p>
          <a:p>
            <a:pPr>
              <a:buNone/>
            </a:pPr>
            <a:r>
              <a:rPr lang="en-US" sz="2400" dirty="0" smtClean="0"/>
              <a:t>  A </a:t>
            </a:r>
            <a:r>
              <a:rPr lang="en-US" sz="2400" dirty="0"/>
              <a:t>successful organization should have the following multiple layers </a:t>
            </a:r>
            <a:r>
              <a:rPr lang="en-US" sz="2400" dirty="0" smtClean="0"/>
              <a:t>of security </a:t>
            </a:r>
            <a:r>
              <a:rPr lang="en-US" sz="2400" dirty="0"/>
              <a:t>in place for the protection of its </a:t>
            </a:r>
            <a:r>
              <a:rPr lang="en-US" sz="2400" dirty="0" smtClean="0"/>
              <a:t>operations:</a:t>
            </a:r>
          </a:p>
          <a:p>
            <a:r>
              <a:rPr lang="en-US" sz="2200" b="1" dirty="0" smtClean="0"/>
              <a:t>Physical </a:t>
            </a:r>
            <a:r>
              <a:rPr lang="en-US" sz="2200" b="1" dirty="0"/>
              <a:t>security </a:t>
            </a:r>
            <a:r>
              <a:rPr lang="en-US" sz="2400" dirty="0"/>
              <a:t>– </a:t>
            </a:r>
            <a:r>
              <a:rPr lang="en-US" sz="2200" dirty="0"/>
              <a:t>To protect the physical items, objects, or areas of an organization from unauthorized access and misuse</a:t>
            </a:r>
            <a:r>
              <a:rPr lang="en-US" sz="2200" dirty="0" smtClean="0"/>
              <a:t>.</a:t>
            </a:r>
          </a:p>
          <a:p>
            <a:r>
              <a:rPr lang="en-US" sz="2200" b="1" dirty="0" smtClean="0"/>
              <a:t>Personal </a:t>
            </a:r>
            <a:r>
              <a:rPr lang="en-US" sz="2200" b="1" dirty="0"/>
              <a:t>security </a:t>
            </a:r>
            <a:r>
              <a:rPr lang="en-US" sz="2400" dirty="0"/>
              <a:t>– </a:t>
            </a:r>
            <a:r>
              <a:rPr lang="en-US" sz="2200" dirty="0"/>
              <a:t>To protect the individual or group of individuals who are authorized to access the organization and its operations</a:t>
            </a:r>
            <a:r>
              <a:rPr lang="en-US" sz="2200" dirty="0" smtClean="0"/>
              <a:t>.</a:t>
            </a:r>
          </a:p>
          <a:p>
            <a:r>
              <a:rPr lang="en-US" sz="2200" b="1" dirty="0" smtClean="0"/>
              <a:t>Operations </a:t>
            </a:r>
            <a:r>
              <a:rPr lang="en-US" sz="2200" b="1" dirty="0"/>
              <a:t>security </a:t>
            </a:r>
            <a:r>
              <a:rPr lang="en-US" sz="2400" dirty="0"/>
              <a:t>– </a:t>
            </a:r>
            <a:r>
              <a:rPr lang="en-US" sz="2200" dirty="0"/>
              <a:t>To protect the details of a particular operation or series of activities</a:t>
            </a:r>
            <a:r>
              <a:rPr lang="en-US" sz="2200" dirty="0" smtClean="0"/>
              <a:t>.</a:t>
            </a:r>
          </a:p>
          <a:p>
            <a:r>
              <a:rPr lang="en-US" sz="2200" b="1" dirty="0" smtClean="0"/>
              <a:t>Communications </a:t>
            </a:r>
            <a:r>
              <a:rPr lang="en-US" sz="2200" b="1" dirty="0"/>
              <a:t>security </a:t>
            </a:r>
            <a:r>
              <a:rPr lang="en-US" sz="2400" dirty="0"/>
              <a:t>– </a:t>
            </a:r>
            <a:r>
              <a:rPr lang="en-US" sz="2200" dirty="0"/>
              <a:t>To protect an organization’s communications media, technology, and content</a:t>
            </a:r>
            <a:r>
              <a:rPr lang="en-US" sz="2400" dirty="0" smtClean="0"/>
              <a:t>.</a:t>
            </a:r>
          </a:p>
          <a:p>
            <a:r>
              <a:rPr lang="en-US" sz="2200" b="1" dirty="0" smtClean="0"/>
              <a:t>Network </a:t>
            </a:r>
            <a:r>
              <a:rPr lang="en-US" sz="2200" b="1" dirty="0"/>
              <a:t>security </a:t>
            </a:r>
            <a:r>
              <a:rPr lang="en-US" sz="2400" dirty="0"/>
              <a:t>– </a:t>
            </a:r>
            <a:r>
              <a:rPr lang="en-US" sz="2200" dirty="0"/>
              <a:t>To protect networking components, connections, and </a:t>
            </a:r>
            <a:r>
              <a:rPr lang="en-US" sz="2200" dirty="0" smtClean="0"/>
              <a:t>contents.</a:t>
            </a:r>
          </a:p>
          <a:p>
            <a:pPr marL="342900" lvl="1" indent="-342900">
              <a:buFont typeface="Arial" pitchFamily="34" charset="0"/>
              <a:buChar char="•"/>
            </a:pPr>
            <a:r>
              <a:rPr lang="en-US" sz="2200" b="1" dirty="0" smtClean="0"/>
              <a:t>Information security </a:t>
            </a:r>
            <a:r>
              <a:rPr lang="en-US" sz="2000" dirty="0" smtClean="0"/>
              <a:t>–</a:t>
            </a:r>
            <a:r>
              <a:rPr lang="en-US" sz="2200" dirty="0" smtClean="0"/>
              <a:t>To protect the </a:t>
            </a:r>
            <a:r>
              <a:rPr lang="en-US" sz="2200" dirty="0" err="1" smtClean="0"/>
              <a:t>confidentility,inigrity</a:t>
            </a:r>
            <a:r>
              <a:rPr lang="en-US" sz="2200" dirty="0" smtClean="0"/>
              <a:t> and </a:t>
            </a:r>
            <a:r>
              <a:rPr lang="en-US" sz="2200" dirty="0" err="1" smtClean="0"/>
              <a:t>avilability</a:t>
            </a:r>
            <a:r>
              <a:rPr lang="en-US" sz="2200" dirty="0" smtClean="0"/>
              <a:t> of information </a:t>
            </a:r>
            <a:r>
              <a:rPr lang="en-US" sz="2200" dirty="0" err="1" smtClean="0"/>
              <a:t>assets,whether</a:t>
            </a:r>
            <a:r>
              <a:rPr lang="en-US" sz="2200" dirty="0" smtClean="0"/>
              <a:t> in </a:t>
            </a:r>
            <a:r>
              <a:rPr lang="en-US" sz="2200" dirty="0" err="1" smtClean="0"/>
              <a:t>storage,processing</a:t>
            </a:r>
            <a:r>
              <a:rPr lang="en-US" sz="2200" dirty="0" smtClean="0"/>
              <a:t> and transmission.</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a:t>What is Security? (cont’d.)</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a:t>The protection of information and its critical elements, including systems and hardware that use, store, and transmit that </a:t>
            </a:r>
            <a:r>
              <a:rPr lang="en-US" dirty="0" smtClean="0"/>
              <a:t>information</a:t>
            </a:r>
          </a:p>
          <a:p>
            <a:r>
              <a:rPr lang="en-US" dirty="0" smtClean="0"/>
              <a:t>Necessary </a:t>
            </a:r>
            <a:r>
              <a:rPr lang="en-US" dirty="0"/>
              <a:t>tools: policy, awareness, training, education, </a:t>
            </a:r>
            <a:r>
              <a:rPr lang="en-US" dirty="0" smtClean="0"/>
              <a:t>technology</a:t>
            </a:r>
          </a:p>
          <a:p>
            <a:r>
              <a:rPr lang="en-US" dirty="0" smtClean="0"/>
              <a:t>C.I.A</a:t>
            </a:r>
            <a:r>
              <a:rPr lang="en-US" dirty="0"/>
              <a:t>. </a:t>
            </a:r>
            <a:r>
              <a:rPr lang="en-US" dirty="0" smtClean="0"/>
              <a:t>triangle</a:t>
            </a:r>
          </a:p>
          <a:p>
            <a:pPr>
              <a:buNone/>
            </a:pPr>
            <a:r>
              <a:rPr lang="en-US" dirty="0"/>
              <a:t> </a:t>
            </a:r>
            <a:r>
              <a:rPr lang="en-US" dirty="0" smtClean="0"/>
              <a:t>      -  Was </a:t>
            </a:r>
            <a:r>
              <a:rPr lang="en-US" dirty="0"/>
              <a:t>standard based on confidentiality, </a:t>
            </a:r>
            <a:r>
              <a:rPr lang="en-US" dirty="0" smtClean="0"/>
              <a:t>       	 integrity</a:t>
            </a:r>
            <a:r>
              <a:rPr lang="en-US" dirty="0"/>
              <a:t>, and </a:t>
            </a:r>
            <a:r>
              <a:rPr lang="en-US" dirty="0" smtClean="0"/>
              <a:t>availability</a:t>
            </a:r>
          </a:p>
          <a:p>
            <a:pPr>
              <a:buNone/>
            </a:pPr>
            <a:r>
              <a:rPr lang="en-US" dirty="0"/>
              <a:t> </a:t>
            </a:r>
            <a:r>
              <a:rPr lang="en-US" dirty="0" smtClean="0"/>
              <a:t>      -  Now </a:t>
            </a:r>
            <a:r>
              <a:rPr lang="en-US" dirty="0"/>
              <a:t>expanded into list of critical </a:t>
            </a:r>
            <a:r>
              <a:rPr lang="en-US" dirty="0" smtClean="0"/>
              <a:t>  	characteristics </a:t>
            </a:r>
            <a:r>
              <a:rPr lang="en-US" dirty="0"/>
              <a:t>of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8001000" cy="5847755"/>
          </a:xfrm>
          <a:prstGeom prst="rect">
            <a:avLst/>
          </a:prstGeom>
          <a:noFill/>
        </p:spPr>
        <p:txBody>
          <a:bodyPr wrap="square" rtlCol="0">
            <a:spAutoFit/>
          </a:bodyPr>
          <a:lstStyle/>
          <a:p>
            <a:r>
              <a:rPr lang="en-US" sz="2200" dirty="0" smtClean="0"/>
              <a:t>		What </a:t>
            </a:r>
            <a:r>
              <a:rPr lang="en-US" sz="2200" dirty="0"/>
              <a:t>Is Information Security</a:t>
            </a:r>
            <a:r>
              <a:rPr lang="en-US" sz="2200" dirty="0" smtClean="0"/>
              <a:t>?</a:t>
            </a:r>
          </a:p>
          <a:p>
            <a:endParaRPr lang="en-US" sz="2200" dirty="0" smtClean="0"/>
          </a:p>
          <a:p>
            <a:r>
              <a:rPr lang="en-US" sz="2200" dirty="0" smtClean="0"/>
              <a:t>Information </a:t>
            </a:r>
            <a:r>
              <a:rPr lang="en-US" sz="2200" dirty="0"/>
              <a:t>security, therefore, is the protection of information and its critical elements, including the systems and hardware that use, store, and transmit that information</a:t>
            </a:r>
            <a:r>
              <a:rPr lang="en-US" sz="2200" dirty="0" smtClean="0"/>
              <a:t>.</a:t>
            </a:r>
          </a:p>
          <a:p>
            <a:r>
              <a:rPr lang="en-US" sz="2200" dirty="0" smtClean="0"/>
              <a:t>But </a:t>
            </a:r>
            <a:r>
              <a:rPr lang="en-US" sz="2200" dirty="0"/>
              <a:t>to protect the information and its related systems from danger, tools, such as policy, awareness, training, education, and technology are necessary</a:t>
            </a:r>
            <a:r>
              <a:rPr lang="en-US" sz="2200" dirty="0" smtClean="0"/>
              <a:t>.</a:t>
            </a:r>
          </a:p>
          <a:p>
            <a:r>
              <a:rPr lang="en-US" sz="2200" dirty="0" smtClean="0"/>
              <a:t>The </a:t>
            </a:r>
            <a:r>
              <a:rPr lang="en-US" sz="2200" dirty="0"/>
              <a:t>C.I.A. triangle has been considered the industry standard for computer security since the development of the mainframe. It was solely based on three characteristics that described the utility of information</a:t>
            </a:r>
            <a:r>
              <a:rPr lang="en-US" sz="2200" dirty="0" smtClean="0"/>
              <a:t>:  -</a:t>
            </a:r>
          </a:p>
          <a:p>
            <a:pPr marL="457200" indent="-457200">
              <a:buFont typeface="+mj-lt"/>
              <a:buAutoNum type="arabicParenR"/>
            </a:pPr>
            <a:r>
              <a:rPr lang="en-US" sz="2200" b="1" dirty="0" smtClean="0"/>
              <a:t>Confidentiality:- </a:t>
            </a:r>
            <a:r>
              <a:rPr lang="en-US" sz="2200" dirty="0" smtClean="0"/>
              <a:t>Confidentiality </a:t>
            </a:r>
            <a:r>
              <a:rPr lang="en-US" sz="2200" dirty="0" err="1" smtClean="0"/>
              <a:t>protectects</a:t>
            </a:r>
            <a:r>
              <a:rPr lang="en-US" sz="2200" dirty="0" smtClean="0"/>
              <a:t> the privacy of data by ensuring that only the intended recipient can see it if we do not protect the Confidentiality of data who has access to the data will be able to see it</a:t>
            </a:r>
            <a:r>
              <a:rPr lang="en-US" sz="2200" dirty="0"/>
              <a:t>.</a:t>
            </a:r>
            <a:r>
              <a:rPr lang="en-US" sz="2200" dirty="0" smtClean="0"/>
              <a:t> </a:t>
            </a:r>
          </a:p>
          <a:p>
            <a:pPr marL="457200" indent="-457200"/>
            <a:endParaRPr lang="en-US" sz="22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7696200" cy="6309420"/>
          </a:xfrm>
          <a:prstGeom prst="rect">
            <a:avLst/>
          </a:prstGeom>
          <a:noFill/>
        </p:spPr>
        <p:txBody>
          <a:bodyPr wrap="square" rtlCol="0">
            <a:spAutoFit/>
          </a:bodyPr>
          <a:lstStyle/>
          <a:p>
            <a:pPr fontAlgn="base"/>
            <a:r>
              <a:rPr lang="en-US" sz="2000" b="1" dirty="0" smtClean="0"/>
              <a:t>2)</a:t>
            </a:r>
            <a:r>
              <a:rPr lang="en-US" sz="2000" b="1" dirty="0"/>
              <a:t> </a:t>
            </a:r>
            <a:r>
              <a:rPr lang="en-US" sz="2000" b="1" dirty="0" err="1" smtClean="0"/>
              <a:t>Intigrity</a:t>
            </a:r>
            <a:r>
              <a:rPr lang="en-US" sz="2400" b="1" dirty="0" smtClean="0"/>
              <a:t>:- </a:t>
            </a:r>
            <a:r>
              <a:rPr lang="en-US" sz="2000" dirty="0"/>
              <a:t>Integrity ensures that data cannot be modified without being detected. If we do not ensure the integrity of data, then it can be modified without our knowledge.</a:t>
            </a:r>
          </a:p>
          <a:p>
            <a:pPr fontAlgn="base"/>
            <a:r>
              <a:rPr lang="en-US" sz="2000" dirty="0"/>
              <a:t>So as a result, we may end up using corrupted data. Which can damage our systems and cause us to lose information.</a:t>
            </a:r>
          </a:p>
          <a:p>
            <a:pPr fontAlgn="base"/>
            <a:r>
              <a:rPr lang="en-US" sz="2000" dirty="0"/>
              <a:t>For example, if we change a file without being aware that we are doing this. Then the data in the file will become corrupted</a:t>
            </a:r>
            <a:r>
              <a:rPr lang="en-US" sz="2000" dirty="0" smtClean="0"/>
              <a:t>.</a:t>
            </a:r>
          </a:p>
          <a:p>
            <a:pPr fontAlgn="base"/>
            <a:r>
              <a:rPr lang="en-US" sz="2000" b="1" dirty="0" smtClean="0"/>
              <a:t>3)</a:t>
            </a:r>
            <a:r>
              <a:rPr lang="en-US" sz="2000" b="1" dirty="0"/>
              <a:t> </a:t>
            </a:r>
            <a:r>
              <a:rPr lang="en-US" sz="2000" b="1" dirty="0" smtClean="0"/>
              <a:t>Availability:-</a:t>
            </a:r>
            <a:r>
              <a:rPr lang="en-US" sz="2000" dirty="0"/>
              <a:t> Availability ensures that data is accessible. Especially, in the time it needs to be viewed.</a:t>
            </a:r>
          </a:p>
          <a:p>
            <a:pPr fontAlgn="base"/>
            <a:r>
              <a:rPr lang="en-US" sz="2000" dirty="0"/>
              <a:t>If we do not ensure the availability of data, then users may not be able to access it. As a result, they may lose valuable information.</a:t>
            </a:r>
          </a:p>
          <a:p>
            <a:pPr fontAlgn="base"/>
            <a:r>
              <a:rPr lang="en-US" sz="2000" dirty="0"/>
              <a:t>For instance, if a user cannot access certain files then it can be a big problem. Such as a high possibility that he or she will compromise with other stakeholders.</a:t>
            </a:r>
          </a:p>
          <a:p>
            <a:pPr fontAlgn="base"/>
            <a:r>
              <a:rPr lang="en-US" sz="2000" dirty="0"/>
              <a:t>So, ensuring that information is always available to users can help keep them happy. Also, secure and at ease that any moment they need it, it is there.</a:t>
            </a:r>
          </a:p>
          <a:p>
            <a:pPr fontAlgn="base"/>
            <a:endParaRPr lang="en-US" sz="2000" b="1" dirty="0"/>
          </a:p>
          <a:p>
            <a:pPr fontAlgn="base"/>
            <a:endParaRPr lang="en-US" sz="2000" dirty="0"/>
          </a:p>
          <a:p>
            <a:pPr marL="342900" indent="-342900"/>
            <a:endParaRPr lang="en-US" sz="2000" dirty="0" smtClean="0"/>
          </a:p>
        </p:txBody>
      </p:sp>
      <p:pic>
        <p:nvPicPr>
          <p:cNvPr id="4" name="Picture 2" descr="https://player.slideplayer.com/14/4409575/data/images/img4.jpg"/>
          <p:cNvPicPr>
            <a:picLocks noChangeAspect="1" noChangeArrowheads="1"/>
          </p:cNvPicPr>
          <p:nvPr/>
        </p:nvPicPr>
        <p:blipFill>
          <a:blip r:embed="rId2"/>
          <a:srcRect/>
          <a:stretch>
            <a:fillRect/>
          </a:stretch>
        </p:blipFill>
        <p:spPr bwMode="auto">
          <a:xfrm>
            <a:off x="3124200" y="5257800"/>
            <a:ext cx="5410200" cy="1600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914400" y="381001"/>
            <a:ext cx="7772400" cy="350518"/>
          </a:xfrm>
        </p:spPr>
        <p:txBody>
          <a:bodyPr>
            <a:normAutofit fontScale="90000"/>
          </a:bodyPr>
          <a:lstStyle/>
          <a:p>
            <a:r>
              <a:rPr lang="en-US" sz="2400" b="1" dirty="0" smtClean="0"/>
              <a:t>Key Information Security Concepts</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609600"/>
            <a:ext cx="8229600" cy="5943600"/>
          </a:xfrm>
        </p:spPr>
        <p:txBody>
          <a:bodyPr>
            <a:normAutofit fontScale="32500" lnSpcReduction="20000"/>
          </a:bodyPr>
          <a:lstStyle/>
          <a:p>
            <a:pPr marL="514350" indent="-514350">
              <a:buFont typeface="+mj-lt"/>
              <a:buAutoNum type="arabicPeriod"/>
            </a:pPr>
            <a:r>
              <a:rPr lang="en-US" sz="4500" b="1" dirty="0"/>
              <a:t>Access</a:t>
            </a:r>
            <a:r>
              <a:rPr lang="en-US" dirty="0"/>
              <a:t> </a:t>
            </a:r>
            <a:r>
              <a:rPr lang="en-US" sz="4900" dirty="0"/>
              <a:t>- a subject or object’s ability to use, manipulate, modify, or affect another subject or object</a:t>
            </a:r>
            <a:r>
              <a:rPr lang="en-US" sz="4900" dirty="0" smtClean="0"/>
              <a:t>.</a:t>
            </a:r>
          </a:p>
          <a:p>
            <a:pPr marL="514350" indent="-514350">
              <a:buFont typeface="+mj-lt"/>
              <a:buAutoNum type="arabicPeriod"/>
            </a:pPr>
            <a:r>
              <a:rPr lang="en-US" sz="4500" b="1" dirty="0" smtClean="0"/>
              <a:t>Asset</a:t>
            </a:r>
            <a:r>
              <a:rPr lang="en-US" dirty="0" smtClean="0"/>
              <a:t> </a:t>
            </a:r>
            <a:r>
              <a:rPr lang="en-US" sz="4900" dirty="0"/>
              <a:t>- the organizational resource that is being protected</a:t>
            </a:r>
            <a:r>
              <a:rPr lang="en-US" sz="4900" dirty="0" smtClean="0"/>
              <a:t>.</a:t>
            </a:r>
          </a:p>
          <a:p>
            <a:pPr marL="514350" indent="-514350">
              <a:buFont typeface="+mj-lt"/>
              <a:buAutoNum type="arabicPeriod"/>
            </a:pPr>
            <a:r>
              <a:rPr lang="en-US" sz="4500" b="1" dirty="0" smtClean="0"/>
              <a:t>Attack </a:t>
            </a:r>
            <a:r>
              <a:rPr lang="en-US" dirty="0"/>
              <a:t>- </a:t>
            </a:r>
            <a:r>
              <a:rPr lang="en-US" sz="5500" dirty="0"/>
              <a:t>an act that is an intentional or unintentional attempt to cause damage or compromise to the information and/or the systems that support it</a:t>
            </a:r>
            <a:r>
              <a:rPr lang="en-US" sz="5500" dirty="0" smtClean="0"/>
              <a:t>.</a:t>
            </a:r>
          </a:p>
          <a:p>
            <a:pPr marL="514350" indent="-514350">
              <a:buFont typeface="+mj-lt"/>
              <a:buAutoNum type="arabicPeriod"/>
            </a:pPr>
            <a:r>
              <a:rPr lang="en-US" sz="4500" b="1" dirty="0" smtClean="0"/>
              <a:t>Control, Safeguard, or </a:t>
            </a:r>
            <a:r>
              <a:rPr lang="en-US" sz="4500" b="1" dirty="0" err="1" smtClean="0"/>
              <a:t>Counsure</a:t>
            </a:r>
            <a:r>
              <a:rPr lang="en-US" sz="4500" b="1" dirty="0" smtClean="0"/>
              <a:t> </a:t>
            </a:r>
            <a:r>
              <a:rPr lang="en-US" sz="4900" dirty="0"/>
              <a:t>- security mechanisms, policies, or procedures that can successfully counter attacks, reduce risk, resolve vulnerabilities, and otherwise improve the security within an organization</a:t>
            </a:r>
            <a:r>
              <a:rPr lang="en-US" dirty="0" smtClean="0"/>
              <a:t>.</a:t>
            </a:r>
          </a:p>
          <a:p>
            <a:pPr marL="514350" indent="-514350">
              <a:buFont typeface="+mj-lt"/>
              <a:buAutoNum type="arabicPeriod"/>
            </a:pPr>
            <a:r>
              <a:rPr lang="en-US" sz="4500" b="1" dirty="0" smtClean="0"/>
              <a:t>Exploit</a:t>
            </a:r>
            <a:r>
              <a:rPr lang="en-US" dirty="0" smtClean="0"/>
              <a:t> </a:t>
            </a:r>
            <a:r>
              <a:rPr lang="en-US" dirty="0"/>
              <a:t>- </a:t>
            </a:r>
            <a:r>
              <a:rPr lang="en-US" sz="4900" dirty="0"/>
              <a:t>to take advantage of weaknesses or vulnerability in a system</a:t>
            </a:r>
            <a:r>
              <a:rPr lang="en-US" sz="4900" dirty="0" smtClean="0"/>
              <a:t>.</a:t>
            </a:r>
          </a:p>
          <a:p>
            <a:pPr marL="514350" indent="-514350">
              <a:buFont typeface="+mj-lt"/>
              <a:buAutoNum type="arabicPeriod"/>
            </a:pPr>
            <a:r>
              <a:rPr lang="en-US" sz="4900" b="1" dirty="0" smtClean="0"/>
              <a:t>Exposure</a:t>
            </a:r>
            <a:r>
              <a:rPr lang="en-US" sz="4900" dirty="0" smtClean="0"/>
              <a:t> </a:t>
            </a:r>
            <a:r>
              <a:rPr lang="en-US" sz="4900" dirty="0"/>
              <a:t>- a single instance of being open to damage</a:t>
            </a:r>
            <a:r>
              <a:rPr lang="en-US" sz="4900" dirty="0" smtClean="0"/>
              <a:t>.</a:t>
            </a:r>
          </a:p>
          <a:p>
            <a:pPr marL="514350" indent="-514350">
              <a:buFont typeface="+mj-lt"/>
              <a:buAutoNum type="arabicPeriod"/>
            </a:pPr>
            <a:r>
              <a:rPr lang="en-US" sz="4500" b="1" dirty="0" smtClean="0"/>
              <a:t>Hack </a:t>
            </a:r>
            <a:r>
              <a:rPr lang="en-US" sz="4900" dirty="0"/>
              <a:t>- Good: to use computers or systems for enjoyment; Bad: to illegally gain access to a computer or system</a:t>
            </a:r>
            <a:r>
              <a:rPr lang="en-US" sz="4900" dirty="0" smtClean="0"/>
              <a:t>.</a:t>
            </a:r>
          </a:p>
          <a:p>
            <a:pPr marL="514350" indent="-514350">
              <a:buFont typeface="+mj-lt"/>
              <a:buAutoNum type="arabicPeriod"/>
            </a:pPr>
            <a:r>
              <a:rPr lang="en-US" sz="4500" b="1" dirty="0" smtClean="0"/>
              <a:t>Object</a:t>
            </a:r>
            <a:r>
              <a:rPr lang="en-US" dirty="0" smtClean="0"/>
              <a:t> </a:t>
            </a:r>
            <a:r>
              <a:rPr lang="en-US" sz="4900" dirty="0"/>
              <a:t>- a passive entity in the information system that receives or contains information</a:t>
            </a:r>
            <a:r>
              <a:rPr lang="en-US" sz="4900" dirty="0" smtClean="0"/>
              <a:t>.</a:t>
            </a:r>
          </a:p>
          <a:p>
            <a:pPr marL="514350" indent="-514350">
              <a:buFont typeface="+mj-lt"/>
              <a:buAutoNum type="arabicPeriod"/>
            </a:pPr>
            <a:r>
              <a:rPr lang="en-US" sz="4500" b="1" dirty="0" smtClean="0"/>
              <a:t>Risk</a:t>
            </a:r>
            <a:r>
              <a:rPr lang="en-US" dirty="0" smtClean="0"/>
              <a:t> </a:t>
            </a:r>
            <a:r>
              <a:rPr lang="en-US" dirty="0"/>
              <a:t>- </a:t>
            </a:r>
            <a:r>
              <a:rPr lang="en-US" sz="4900" dirty="0"/>
              <a:t>the probability that something can happen</a:t>
            </a:r>
            <a:r>
              <a:rPr lang="en-US" dirty="0" smtClean="0"/>
              <a:t>.</a:t>
            </a:r>
          </a:p>
          <a:p>
            <a:pPr marL="514350" indent="-514350">
              <a:buFont typeface="+mj-lt"/>
              <a:buAutoNum type="arabicPeriod"/>
            </a:pPr>
            <a:r>
              <a:rPr lang="en-US" sz="4500" b="1" dirty="0" smtClean="0"/>
              <a:t>Security </a:t>
            </a:r>
            <a:r>
              <a:rPr lang="en-US" sz="4500" b="1" dirty="0"/>
              <a:t>Blueprint </a:t>
            </a:r>
            <a:r>
              <a:rPr lang="en-US" sz="4900" dirty="0"/>
              <a:t>- the plan for the implementation of new security measures in the organization</a:t>
            </a:r>
            <a:r>
              <a:rPr lang="en-US" sz="4900" dirty="0" smtClean="0"/>
              <a:t>.</a:t>
            </a:r>
          </a:p>
          <a:p>
            <a:pPr marL="514350" indent="-514350">
              <a:buFont typeface="+mj-lt"/>
              <a:buAutoNum type="arabicPeriod"/>
            </a:pPr>
            <a:r>
              <a:rPr lang="en-US" sz="4500" b="1" dirty="0" smtClean="0"/>
              <a:t>Security </a:t>
            </a:r>
            <a:r>
              <a:rPr lang="en-US" sz="4500" b="1" dirty="0"/>
              <a:t>Model </a:t>
            </a:r>
            <a:r>
              <a:rPr lang="en-US" sz="4900" dirty="0"/>
              <a:t>- a collection of specific security rules that represents the implementation of a security </a:t>
            </a:r>
            <a:r>
              <a:rPr lang="en-US" sz="4900" dirty="0" err="1"/>
              <a:t>policy.Security</a:t>
            </a:r>
            <a:r>
              <a:rPr lang="en-US" sz="4900" dirty="0"/>
              <a:t> Posture or Security </a:t>
            </a:r>
            <a:endParaRPr lang="en-US" sz="4900" dirty="0" smtClean="0"/>
          </a:p>
          <a:p>
            <a:pPr marL="514350" indent="-514350">
              <a:buFont typeface="+mj-lt"/>
              <a:buAutoNum type="arabicPeriod"/>
            </a:pPr>
            <a:r>
              <a:rPr lang="en-US" sz="4500" b="1" dirty="0" smtClean="0"/>
              <a:t>Subject</a:t>
            </a:r>
            <a:r>
              <a:rPr lang="en-US" dirty="0" smtClean="0"/>
              <a:t> </a:t>
            </a:r>
            <a:r>
              <a:rPr lang="en-US" sz="5500" dirty="0"/>
              <a:t>- </a:t>
            </a:r>
            <a:r>
              <a:rPr lang="en-US" sz="4900" dirty="0"/>
              <a:t>an active entity that interacts with an information system and causes information to move through the system for a specific end </a:t>
            </a:r>
            <a:r>
              <a:rPr lang="en-US" sz="4900" dirty="0" smtClean="0"/>
              <a:t>purpose</a:t>
            </a:r>
          </a:p>
          <a:p>
            <a:pPr marL="514350" indent="-514350">
              <a:buFont typeface="+mj-lt"/>
              <a:buAutoNum type="arabicPeriod"/>
            </a:pPr>
            <a:r>
              <a:rPr lang="en-US" sz="4500" b="1" dirty="0" smtClean="0"/>
              <a:t>Threats </a:t>
            </a:r>
            <a:r>
              <a:rPr lang="en-US" sz="4900" dirty="0"/>
              <a:t>- a category of objects, persons, or other entities that represents a potential danger to an asset</a:t>
            </a:r>
            <a:r>
              <a:rPr lang="en-US" sz="4900" dirty="0" smtClean="0"/>
              <a:t>.</a:t>
            </a:r>
          </a:p>
          <a:p>
            <a:pPr marL="514350" indent="-514350">
              <a:buFont typeface="+mj-lt"/>
              <a:buAutoNum type="arabicPeriod"/>
            </a:pPr>
            <a:r>
              <a:rPr lang="en-US" sz="4500" b="1" dirty="0" smtClean="0"/>
              <a:t>Threat </a:t>
            </a:r>
            <a:r>
              <a:rPr lang="en-US" sz="4500" b="1" dirty="0"/>
              <a:t>Agent </a:t>
            </a:r>
            <a:r>
              <a:rPr lang="en-US" dirty="0"/>
              <a:t>- </a:t>
            </a:r>
            <a:r>
              <a:rPr lang="en-US" sz="4900" dirty="0"/>
              <a:t>a specific instance or component of a more general threat</a:t>
            </a:r>
            <a:r>
              <a:rPr lang="en-US" sz="4900" dirty="0" smtClean="0"/>
              <a:t>.</a:t>
            </a:r>
          </a:p>
          <a:p>
            <a:pPr marL="514350" indent="-514350">
              <a:buFont typeface="+mj-lt"/>
              <a:buAutoNum type="arabicPeriod"/>
            </a:pPr>
            <a:r>
              <a:rPr lang="en-US" sz="4500" b="1" dirty="0" smtClean="0"/>
              <a:t>Vulnerability</a:t>
            </a:r>
            <a:r>
              <a:rPr lang="en-US" dirty="0" smtClean="0"/>
              <a:t> </a:t>
            </a:r>
            <a:r>
              <a:rPr lang="en-US" dirty="0"/>
              <a:t>- </a:t>
            </a:r>
            <a:r>
              <a:rPr lang="en-US" sz="4900" dirty="0"/>
              <a:t>weaknesses or faults in a system or protection mechanism that expose information to attack or damage.</a:t>
            </a: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400" b="1" dirty="0"/>
              <a:t>Key Information Security Concepts (cont’d.)</a:t>
            </a:r>
            <a:endParaRPr lang="en-US" sz="2400" dirty="0"/>
          </a:p>
        </p:txBody>
      </p:sp>
      <p:sp>
        <p:nvSpPr>
          <p:cNvPr id="3" name="Content Placeholder 2"/>
          <p:cNvSpPr>
            <a:spLocks noGrp="1"/>
          </p:cNvSpPr>
          <p:nvPr>
            <p:ph idx="1"/>
          </p:nvPr>
        </p:nvSpPr>
        <p:spPr>
          <a:xfrm>
            <a:off x="457200" y="838200"/>
            <a:ext cx="8229600" cy="5287963"/>
          </a:xfrm>
        </p:spPr>
        <p:txBody>
          <a:bodyPr>
            <a:normAutofit lnSpcReduction="10000"/>
          </a:bodyPr>
          <a:lstStyle/>
          <a:p>
            <a:r>
              <a:rPr lang="en-US" sz="2400" dirty="0"/>
              <a:t>Computer can be subject of an </a:t>
            </a:r>
            <a:r>
              <a:rPr lang="en-US" sz="2400" dirty="0" smtClean="0"/>
              <a:t>attack</a:t>
            </a:r>
          </a:p>
          <a:p>
            <a:r>
              <a:rPr lang="en-US" sz="2400" dirty="0" smtClean="0"/>
              <a:t>Computer </a:t>
            </a:r>
            <a:r>
              <a:rPr lang="en-US" sz="2400" dirty="0"/>
              <a:t>can be the object of an </a:t>
            </a:r>
            <a:r>
              <a:rPr lang="en-US" sz="2400" dirty="0" smtClean="0"/>
              <a:t>attack</a:t>
            </a:r>
          </a:p>
          <a:p>
            <a:pPr>
              <a:buNone/>
            </a:pPr>
            <a:r>
              <a:rPr lang="en-US" sz="2400" dirty="0"/>
              <a:t> </a:t>
            </a:r>
            <a:r>
              <a:rPr lang="en-US" sz="2400" dirty="0" smtClean="0"/>
              <a:t>      - When </a:t>
            </a:r>
            <a:r>
              <a:rPr lang="en-US" sz="2400" dirty="0"/>
              <a:t>the subject of an </a:t>
            </a:r>
            <a:r>
              <a:rPr lang="en-US" sz="2400" dirty="0" smtClean="0"/>
              <a:t>attack</a:t>
            </a:r>
          </a:p>
          <a:p>
            <a:pPr>
              <a:buNone/>
            </a:pPr>
            <a:r>
              <a:rPr lang="en-US" sz="2400" dirty="0"/>
              <a:t> </a:t>
            </a:r>
            <a:r>
              <a:rPr lang="en-US" sz="2400" dirty="0" smtClean="0"/>
              <a:t>      - Computer </a:t>
            </a:r>
            <a:r>
              <a:rPr lang="en-US" sz="2400" dirty="0"/>
              <a:t>is used as an active tool </a:t>
            </a:r>
            <a:r>
              <a:rPr lang="en-US" sz="2400" dirty="0" smtClean="0"/>
              <a:t>to conduct attack</a:t>
            </a:r>
          </a:p>
          <a:p>
            <a:r>
              <a:rPr lang="en-US" sz="2400" dirty="0" smtClean="0"/>
              <a:t>When </a:t>
            </a:r>
            <a:r>
              <a:rPr lang="en-US" sz="2400" dirty="0"/>
              <a:t>the object of an </a:t>
            </a:r>
            <a:r>
              <a:rPr lang="en-US" sz="2400" dirty="0" smtClean="0"/>
              <a:t>attack</a:t>
            </a:r>
          </a:p>
          <a:p>
            <a:r>
              <a:rPr lang="en-US" sz="2400" dirty="0" smtClean="0"/>
              <a:t>Computer </a:t>
            </a:r>
            <a:r>
              <a:rPr lang="en-US" sz="2400" dirty="0"/>
              <a:t>is the entity being </a:t>
            </a:r>
            <a:r>
              <a:rPr lang="en-US" sz="2400" dirty="0" smtClean="0"/>
              <a:t>attacked</a:t>
            </a:r>
          </a:p>
          <a:p>
            <a:pPr>
              <a:buNone/>
            </a:pPr>
            <a:endParaRPr lang="en-US" sz="2400" dirty="0"/>
          </a:p>
          <a:p>
            <a:pPr>
              <a:buFont typeface="Wingdings" pitchFamily="2" charset="2"/>
              <a:buChar char="Ø"/>
            </a:pPr>
            <a:r>
              <a:rPr lang="en-US" sz="2400" dirty="0"/>
              <a:t>When considering the security of information systems components, it is important to understand the concept of the computer as the subject of an attack as opposed to the computer as the object of an </a:t>
            </a:r>
            <a:r>
              <a:rPr lang="en-US" sz="2400" dirty="0" err="1"/>
              <a:t>attack.When</a:t>
            </a:r>
            <a:r>
              <a:rPr lang="en-US" sz="2400" dirty="0"/>
              <a:t> a computer is the subject of an attack, it is used as an active tool to conduct the attack. When a computer is the object of an attack, it is the entity being attacked.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400" b="1" dirty="0"/>
              <a:t>Critical Characteristics of Information</a:t>
            </a:r>
            <a:endParaRPr lang="en-US" sz="2400" dirty="0"/>
          </a:p>
        </p:txBody>
      </p:sp>
      <p:sp>
        <p:nvSpPr>
          <p:cNvPr id="3" name="Content Placeholder 2"/>
          <p:cNvSpPr>
            <a:spLocks noGrp="1"/>
          </p:cNvSpPr>
          <p:nvPr>
            <p:ph idx="1"/>
          </p:nvPr>
        </p:nvSpPr>
        <p:spPr>
          <a:xfrm>
            <a:off x="457200" y="762000"/>
            <a:ext cx="8229600" cy="5791200"/>
          </a:xfrm>
        </p:spPr>
        <p:txBody>
          <a:bodyPr>
            <a:normAutofit fontScale="47500" lnSpcReduction="20000"/>
          </a:bodyPr>
          <a:lstStyle/>
          <a:p>
            <a:pPr>
              <a:buNone/>
            </a:pPr>
            <a:r>
              <a:rPr lang="en-US" dirty="0" smtClean="0"/>
              <a:t>           The </a:t>
            </a:r>
            <a:r>
              <a:rPr lang="en-US" dirty="0"/>
              <a:t>value of information comes from the characteristics it possesses</a:t>
            </a:r>
            <a:r>
              <a:rPr lang="en-US" dirty="0" smtClean="0"/>
              <a:t>.</a:t>
            </a:r>
          </a:p>
          <a:p>
            <a:pPr>
              <a:buNone/>
            </a:pPr>
            <a:endParaRPr lang="en-US" dirty="0" smtClean="0"/>
          </a:p>
          <a:p>
            <a:pPr>
              <a:buNone/>
            </a:pPr>
            <a:r>
              <a:rPr lang="en-US" dirty="0"/>
              <a:t> </a:t>
            </a:r>
            <a:r>
              <a:rPr lang="en-US" dirty="0" smtClean="0"/>
              <a:t>	</a:t>
            </a:r>
            <a:r>
              <a:rPr lang="en-US" b="1" dirty="0" smtClean="0"/>
              <a:t>Availability </a:t>
            </a:r>
            <a:r>
              <a:rPr lang="en-US" dirty="0"/>
              <a:t>– </a:t>
            </a:r>
            <a:r>
              <a:rPr lang="en-US" sz="3400" dirty="0"/>
              <a:t>Enables users who need to access information to do so without interference or obstruction and in the required format. The information is said to be available to an authorized user when and where needed and in the correct format</a:t>
            </a:r>
            <a:r>
              <a:rPr lang="en-US" sz="3400" dirty="0" smtClean="0"/>
              <a:t>.</a:t>
            </a:r>
          </a:p>
          <a:p>
            <a:pPr>
              <a:buNone/>
            </a:pPr>
            <a:r>
              <a:rPr lang="en-US" dirty="0"/>
              <a:t>	</a:t>
            </a:r>
            <a:r>
              <a:rPr lang="en-US" b="1" dirty="0" smtClean="0"/>
              <a:t>Accuracy </a:t>
            </a:r>
            <a:r>
              <a:rPr lang="en-US" sz="3400" dirty="0"/>
              <a:t>– Free from mistake or error and having the value that the end user expects. If information contains a value different from the user’s expectations due to the intentional or unintentional modification of its content, it is no longer accurate</a:t>
            </a:r>
            <a:r>
              <a:rPr lang="en-US" dirty="0" smtClean="0"/>
              <a:t>.</a:t>
            </a:r>
          </a:p>
          <a:p>
            <a:pPr>
              <a:buNone/>
            </a:pPr>
            <a:r>
              <a:rPr lang="en-US" dirty="0"/>
              <a:t>	</a:t>
            </a:r>
            <a:r>
              <a:rPr lang="en-US" b="1" dirty="0" smtClean="0"/>
              <a:t>Authenticity </a:t>
            </a:r>
            <a:r>
              <a:rPr lang="en-US" dirty="0"/>
              <a:t>–</a:t>
            </a:r>
            <a:r>
              <a:rPr lang="en-US" sz="3400" dirty="0"/>
              <a:t>The quality or state of being genuine or original, rather than a reproduction or fabrication. Information is authentic when it is the information that was originally created, placed, stored, or transferred</a:t>
            </a:r>
            <a:r>
              <a:rPr lang="en-US" sz="3400" dirty="0" smtClean="0"/>
              <a:t>.</a:t>
            </a:r>
          </a:p>
          <a:p>
            <a:pPr>
              <a:buNone/>
            </a:pPr>
            <a:r>
              <a:rPr lang="en-US" dirty="0"/>
              <a:t>	</a:t>
            </a:r>
            <a:r>
              <a:rPr lang="en-US" b="1" dirty="0" smtClean="0"/>
              <a:t>Confidentiality </a:t>
            </a:r>
            <a:r>
              <a:rPr lang="en-US" dirty="0"/>
              <a:t>– </a:t>
            </a:r>
            <a:r>
              <a:rPr lang="en-US" sz="3400" dirty="0"/>
              <a:t>The quality or state of </a:t>
            </a:r>
            <a:r>
              <a:rPr lang="en-US" sz="3400" dirty="0" smtClean="0"/>
              <a:t>preventing </a:t>
            </a:r>
            <a:r>
              <a:rPr lang="en-US" sz="3400" dirty="0"/>
              <a:t>disclosure or exposure to unauthorized individuals or </a:t>
            </a:r>
            <a:r>
              <a:rPr lang="en-US" sz="3400" dirty="0" smtClean="0"/>
              <a:t>systems.</a:t>
            </a:r>
          </a:p>
          <a:p>
            <a:pPr>
              <a:buNone/>
            </a:pPr>
            <a:r>
              <a:rPr lang="en-US" dirty="0"/>
              <a:t>	</a:t>
            </a:r>
            <a:r>
              <a:rPr lang="en-US" dirty="0" smtClean="0"/>
              <a:t>I</a:t>
            </a:r>
            <a:r>
              <a:rPr lang="en-US" b="1" dirty="0" smtClean="0"/>
              <a:t>ntegrity </a:t>
            </a:r>
            <a:r>
              <a:rPr lang="en-US" dirty="0"/>
              <a:t>– </a:t>
            </a:r>
            <a:r>
              <a:rPr lang="en-US" sz="3400" dirty="0"/>
              <a:t>The quality or state of being whole, complete, and uncorrupted. The integrity of information is threatened when the information is exposed to corruption, damage, destruction, or other disruption of its authentic state</a:t>
            </a:r>
            <a:r>
              <a:rPr lang="en-US" sz="3400" dirty="0" smtClean="0"/>
              <a:t>.</a:t>
            </a:r>
            <a:r>
              <a:rPr lang="en-US" dirty="0" smtClean="0"/>
              <a:t>	</a:t>
            </a:r>
          </a:p>
          <a:p>
            <a:pPr>
              <a:buNone/>
            </a:pPr>
            <a:r>
              <a:rPr lang="en-US" dirty="0"/>
              <a:t>	</a:t>
            </a:r>
            <a:r>
              <a:rPr lang="en-US" b="1" dirty="0" smtClean="0"/>
              <a:t>Utility </a:t>
            </a:r>
            <a:r>
              <a:rPr lang="en-US" dirty="0"/>
              <a:t>– </a:t>
            </a:r>
            <a:r>
              <a:rPr lang="en-US" sz="3400" dirty="0"/>
              <a:t>The quality or state of having value for some purpose or end. Information has value when it serves a particular purpose. This means that if information is available, but not in a format meaningful to the end user, it is not useful</a:t>
            </a:r>
            <a:r>
              <a:rPr lang="en-US" dirty="0" smtClean="0"/>
              <a:t>.</a:t>
            </a:r>
          </a:p>
          <a:p>
            <a:pPr>
              <a:buNone/>
            </a:pPr>
            <a:r>
              <a:rPr lang="en-US" dirty="0"/>
              <a:t>	</a:t>
            </a:r>
            <a:r>
              <a:rPr lang="en-US" b="1" dirty="0" smtClean="0"/>
              <a:t>Possession</a:t>
            </a:r>
            <a:r>
              <a:rPr lang="en-US" dirty="0" smtClean="0"/>
              <a:t> </a:t>
            </a:r>
            <a:r>
              <a:rPr lang="en-US" dirty="0"/>
              <a:t>– </a:t>
            </a:r>
            <a:r>
              <a:rPr lang="en-US" sz="3400" dirty="0"/>
              <a:t>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r>
              <a:rPr lang="en-US" sz="3400" dirty="0" smtClean="0"/>
              <a:t/>
            </a:r>
            <a:br>
              <a:rPr lang="en-US" sz="3400" dirty="0" smtClean="0"/>
            </a:br>
            <a:endParaRPr lang="en-US" sz="3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a:bodyPr>
          <a:lstStyle/>
          <a:p>
            <a:r>
              <a:rPr lang="en-US" sz="2400" dirty="0"/>
              <a:t> </a:t>
            </a:r>
            <a:r>
              <a:rPr lang="en-US" sz="2400" b="1" dirty="0"/>
              <a:t>Components of an Information System</a:t>
            </a:r>
            <a:endParaRPr lang="en-US" sz="2400" dirty="0"/>
          </a:p>
        </p:txBody>
      </p:sp>
      <p:sp>
        <p:nvSpPr>
          <p:cNvPr id="3" name="Content Placeholder 2"/>
          <p:cNvSpPr>
            <a:spLocks noGrp="1"/>
          </p:cNvSpPr>
          <p:nvPr>
            <p:ph idx="1"/>
          </p:nvPr>
        </p:nvSpPr>
        <p:spPr>
          <a:xfrm>
            <a:off x="457200" y="685800"/>
            <a:ext cx="8229600" cy="6019800"/>
          </a:xfrm>
        </p:spPr>
        <p:txBody>
          <a:bodyPr>
            <a:normAutofit/>
          </a:bodyPr>
          <a:lstStyle/>
          <a:p>
            <a:pPr>
              <a:buNone/>
            </a:pPr>
            <a:r>
              <a:rPr lang="en-US" sz="1600" dirty="0" smtClean="0"/>
              <a:t>A </a:t>
            </a:r>
            <a:r>
              <a:rPr lang="en-US" sz="1600" dirty="0"/>
              <a:t>set of components called the information </a:t>
            </a:r>
            <a:r>
              <a:rPr lang="en-US" sz="1600" dirty="0" smtClean="0"/>
              <a:t>system, </a:t>
            </a:r>
            <a:r>
              <a:rPr lang="en-US" sz="1600" dirty="0"/>
              <a:t>which deals with collecting and </a:t>
            </a:r>
            <a:r>
              <a:rPr lang="en-US" sz="1600" dirty="0" smtClean="0"/>
              <a:t>organizing data </a:t>
            </a:r>
            <a:r>
              <a:rPr lang="en-US" sz="1600" dirty="0"/>
              <a:t>and information. An information system is described as having five components</a:t>
            </a:r>
            <a:r>
              <a:rPr lang="en-US" sz="1600" dirty="0" smtClean="0"/>
              <a:t>.</a:t>
            </a:r>
          </a:p>
          <a:p>
            <a:pPr>
              <a:buFont typeface="+mj-lt"/>
              <a:buAutoNum type="arabicPeriod"/>
            </a:pPr>
            <a:r>
              <a:rPr lang="en-US" sz="1600" b="1" dirty="0"/>
              <a:t> </a:t>
            </a:r>
            <a:r>
              <a:rPr lang="en-US" sz="1600" b="1" dirty="0" smtClean="0"/>
              <a:t>hardware:-</a:t>
            </a:r>
            <a:r>
              <a:rPr lang="en-US" sz="1600" dirty="0" smtClean="0"/>
              <a:t>Hardware </a:t>
            </a:r>
            <a:r>
              <a:rPr lang="en-US" sz="1600" dirty="0"/>
              <a:t>can be as small as a </a:t>
            </a:r>
            <a:r>
              <a:rPr lang="en-US" sz="1600" dirty="0" err="1"/>
              <a:t>smartphone</a:t>
            </a:r>
            <a:r>
              <a:rPr lang="en-US" sz="1600" dirty="0"/>
              <a:t> that fits in a pocket or as large as a supercomputer that fills a building. Hardware also includes the peripheral </a:t>
            </a:r>
            <a:r>
              <a:rPr lang="en-US" sz="1600" dirty="0" smtClean="0"/>
              <a:t>devices</a:t>
            </a:r>
            <a:r>
              <a:rPr lang="en-US" sz="1600" dirty="0"/>
              <a:t> that work with computers, such as keyboards, external disk drives, and routers. </a:t>
            </a:r>
            <a:r>
              <a:rPr lang="en-US" sz="1600" dirty="0" smtClean="0"/>
              <a:t>environment.</a:t>
            </a:r>
          </a:p>
          <a:p>
            <a:pPr>
              <a:buFont typeface="+mj-lt"/>
              <a:buAutoNum type="arabicPeriod"/>
            </a:pPr>
            <a:r>
              <a:rPr lang="en-US" sz="1600" b="1" dirty="0" smtClean="0"/>
              <a:t>Software:-</a:t>
            </a:r>
            <a:r>
              <a:rPr lang="en-US" sz="1600" dirty="0"/>
              <a:t>The primary piece of system software is the operating </a:t>
            </a:r>
            <a:r>
              <a:rPr lang="en-US" sz="1600" dirty="0" smtClean="0"/>
              <a:t>systems, </a:t>
            </a:r>
            <a:r>
              <a:rPr lang="en-US" sz="1600" dirty="0" err="1" smtClean="0"/>
              <a:t>suchas</a:t>
            </a:r>
            <a:r>
              <a:rPr lang="en-US" sz="1600" dirty="0"/>
              <a:t> Windows or </a:t>
            </a:r>
            <a:r>
              <a:rPr lang="en-US" sz="1600" dirty="0" err="1"/>
              <a:t>iOS</a:t>
            </a:r>
            <a:r>
              <a:rPr lang="en-US" sz="1600" dirty="0"/>
              <a:t>, which manages the hardware’s operation. Application software is designed for specific tasks, such as handling a spreadsheet, creating a document, or designing a Web page</a:t>
            </a:r>
            <a:r>
              <a:rPr lang="en-US" sz="1600" dirty="0" smtClean="0"/>
              <a:t>.</a:t>
            </a:r>
          </a:p>
          <a:p>
            <a:pPr>
              <a:buFont typeface="+mj-lt"/>
              <a:buAutoNum type="arabicPeriod"/>
            </a:pPr>
            <a:r>
              <a:rPr lang="en-US" sz="1600" b="1" dirty="0" smtClean="0"/>
              <a:t>Telecommunications:-</a:t>
            </a:r>
            <a:r>
              <a:rPr lang="en-US" sz="1600" dirty="0"/>
              <a:t> This component connects the hardware together to form a network. Connections can be through wires, such as Ethernet cables or </a:t>
            </a:r>
            <a:r>
              <a:rPr lang="en-US" sz="1600" dirty="0" err="1"/>
              <a:t>fibre</a:t>
            </a:r>
            <a:r>
              <a:rPr lang="en-US" sz="1600" dirty="0"/>
              <a:t> optics, or wireless, such as through Wi-Fi. A network can be designed to tie together computers in a specific area, such as an office or a school, through a local area network (LAN). If computers are more dispersed, the network is called a wide area network (WAN). The Internet itself can be considered a network of networks</a:t>
            </a:r>
            <a:r>
              <a:rPr lang="en-US" sz="1600" dirty="0" smtClean="0"/>
              <a:t>.</a:t>
            </a:r>
          </a:p>
          <a:p>
            <a:pPr>
              <a:buFont typeface="+mj-lt"/>
              <a:buAutoNum type="arabicPeriod"/>
            </a:pPr>
            <a:r>
              <a:rPr lang="en-US" sz="1600" b="1" dirty="0" smtClean="0"/>
              <a:t>Data:-</a:t>
            </a:r>
            <a:r>
              <a:rPr lang="en-US" sz="1600" dirty="0"/>
              <a:t> A database is a place where data is collected and from which it can be retrieved by querying it using one or more specific criteria. A data warehouse contains all of the data in whatever form that an organization needs. Databases and data warehouses have assumed even greater importance in information systems with the emergence of “big data,” a term for the truly massive amounts of data that can be collected and analyzed</a:t>
            </a:r>
            <a:r>
              <a:rPr lang="en-US" sz="1600" dirty="0" smtClean="0"/>
              <a:t>.</a:t>
            </a:r>
          </a:p>
          <a:p>
            <a:pPr>
              <a:buFont typeface="+mj-lt"/>
              <a:buAutoNum type="arabicPeriod"/>
            </a:pPr>
            <a:r>
              <a:rPr lang="en-US" sz="1600" b="1" dirty="0" smtClean="0"/>
              <a:t>Procedures:-</a:t>
            </a:r>
            <a:r>
              <a:rPr lang="en-US" sz="1600" dirty="0"/>
              <a:t>  the people that are needed to run the system and the procedures they follow so that the knowledge in the huge databases and data warehouses can be turned into learning that can interpret what has happened in the past and guide future action.</a:t>
            </a: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dirty="0" smtClean="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information security</a:t>
            </a:r>
            <a:endParaRPr lang="en-US" dirty="0"/>
          </a:p>
        </p:txBody>
      </p:sp>
      <p:sp>
        <p:nvSpPr>
          <p:cNvPr id="4" name="TextBox 3"/>
          <p:cNvSpPr txBox="1"/>
          <p:nvPr/>
        </p:nvSpPr>
        <p:spPr>
          <a:xfrm>
            <a:off x="304800" y="1371600"/>
            <a:ext cx="8458200" cy="5509200"/>
          </a:xfrm>
          <a:prstGeom prst="rect">
            <a:avLst/>
          </a:prstGeom>
          <a:noFill/>
        </p:spPr>
        <p:txBody>
          <a:bodyPr wrap="square" rtlCol="0">
            <a:spAutoFit/>
          </a:bodyPr>
          <a:lstStyle/>
          <a:p>
            <a:r>
              <a:rPr lang="en-US" sz="3200" dirty="0"/>
              <a:t>The protection of information and information systems from </a:t>
            </a:r>
            <a:r>
              <a:rPr lang="en-US" sz="3200" dirty="0" err="1"/>
              <a:t>unauthorised</a:t>
            </a:r>
            <a:r>
              <a:rPr lang="en-US" sz="3200" dirty="0"/>
              <a:t> access, use, or disruption.</a:t>
            </a:r>
          </a:p>
          <a:p>
            <a:endParaRPr lang="en-US" sz="3200" dirty="0" smtClean="0"/>
          </a:p>
          <a:p>
            <a:r>
              <a:rPr lang="en-US" sz="3200" dirty="0" smtClean="0"/>
              <a:t>It </a:t>
            </a:r>
            <a:r>
              <a:rPr lang="en-US" sz="3200" dirty="0"/>
              <a:t>is important for employees and all stakeholders to understand information security policies and guidelines.  It is also necessary to have good work practices that comply with security policies so that the effects of possible breaches can be </a:t>
            </a:r>
            <a:r>
              <a:rPr lang="en-US" sz="3200" dirty="0" err="1"/>
              <a:t>minimised</a:t>
            </a:r>
            <a:r>
              <a:rPr lang="en-US" sz="3200" dirty="0"/>
              <a:t>.</a:t>
            </a:r>
          </a:p>
          <a:p>
            <a:r>
              <a:rPr lang="en-US" sz="32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a:t>Balancing Information Security and Access</a:t>
            </a:r>
            <a:endParaRPr lang="en-US" sz="2400" dirty="0"/>
          </a:p>
        </p:txBody>
      </p:sp>
      <p:sp>
        <p:nvSpPr>
          <p:cNvPr id="3" name="Content Placeholder 2"/>
          <p:cNvSpPr>
            <a:spLocks noGrp="1"/>
          </p:cNvSpPr>
          <p:nvPr>
            <p:ph idx="1"/>
          </p:nvPr>
        </p:nvSpPr>
        <p:spPr>
          <a:xfrm>
            <a:off x="457200" y="1143000"/>
            <a:ext cx="8229600" cy="5486400"/>
          </a:xfrm>
        </p:spPr>
        <p:txBody>
          <a:bodyPr/>
          <a:lstStyle/>
          <a:p>
            <a:r>
              <a:rPr lang="en-US" dirty="0"/>
              <a:t>Impossible to obtain perfect </a:t>
            </a:r>
            <a:r>
              <a:rPr lang="en-US" dirty="0" smtClean="0"/>
              <a:t>security</a:t>
            </a:r>
          </a:p>
          <a:p>
            <a:r>
              <a:rPr lang="en-US" dirty="0" smtClean="0"/>
              <a:t>Process</a:t>
            </a:r>
            <a:r>
              <a:rPr lang="en-US" dirty="0"/>
              <a:t>, not an </a:t>
            </a:r>
            <a:r>
              <a:rPr lang="en-US" dirty="0" smtClean="0"/>
              <a:t>absolute</a:t>
            </a:r>
          </a:p>
          <a:p>
            <a:r>
              <a:rPr lang="en-US" dirty="0" smtClean="0"/>
              <a:t>Security </a:t>
            </a:r>
            <a:r>
              <a:rPr lang="en-US" dirty="0"/>
              <a:t>should be considered balance between protection and </a:t>
            </a:r>
            <a:r>
              <a:rPr lang="en-US" dirty="0" smtClean="0"/>
              <a:t>availability</a:t>
            </a:r>
          </a:p>
          <a:p>
            <a:r>
              <a:rPr lang="en-US" dirty="0" smtClean="0"/>
              <a:t>Must </a:t>
            </a:r>
            <a:r>
              <a:rPr lang="en-US" dirty="0"/>
              <a:t>allow reasonable access, yet protect against threats</a:t>
            </a:r>
          </a:p>
        </p:txBody>
      </p:sp>
      <p:pic>
        <p:nvPicPr>
          <p:cNvPr id="30722" name="Picture 2" descr="2249_BALANCING SECURITY AND ACCESS-Information security.png"/>
          <p:cNvPicPr>
            <a:picLocks noChangeAspect="1" noChangeArrowheads="1"/>
          </p:cNvPicPr>
          <p:nvPr/>
        </p:nvPicPr>
        <p:blipFill>
          <a:blip r:embed="rId2"/>
          <a:srcRect/>
          <a:stretch>
            <a:fillRect/>
          </a:stretch>
        </p:blipFill>
        <p:spPr bwMode="auto">
          <a:xfrm>
            <a:off x="4191000" y="4038600"/>
            <a:ext cx="4572000" cy="2667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239000" cy="381000"/>
          </a:xfrm>
        </p:spPr>
        <p:txBody>
          <a:bodyPr>
            <a:normAutofit fontScale="90000"/>
          </a:bodyPr>
          <a:lstStyle/>
          <a:p>
            <a:r>
              <a:rPr lang="en-US" sz="2400" b="1" dirty="0"/>
              <a:t>Need </a:t>
            </a:r>
            <a:r>
              <a:rPr lang="en-US" sz="2400" b="1" dirty="0" smtClean="0"/>
              <a:t>for </a:t>
            </a:r>
            <a:r>
              <a:rPr lang="en-US" sz="2400" b="1" dirty="0"/>
              <a:t>Information Security</a:t>
            </a:r>
            <a:br>
              <a:rPr lang="en-US" sz="2400" b="1" dirty="0"/>
            </a:br>
            <a:endParaRPr lang="en-US" sz="2400" dirty="0"/>
          </a:p>
        </p:txBody>
      </p:sp>
      <p:sp>
        <p:nvSpPr>
          <p:cNvPr id="3" name="Content Placeholder 2"/>
          <p:cNvSpPr>
            <a:spLocks noGrp="1"/>
          </p:cNvSpPr>
          <p:nvPr>
            <p:ph idx="1"/>
          </p:nvPr>
        </p:nvSpPr>
        <p:spPr>
          <a:xfrm>
            <a:off x="457200" y="685800"/>
            <a:ext cx="8229600" cy="5715000"/>
          </a:xfrm>
        </p:spPr>
        <p:txBody>
          <a:bodyPr>
            <a:normAutofit lnSpcReduction="10000"/>
          </a:bodyPr>
          <a:lstStyle/>
          <a:p>
            <a:endParaRPr lang="en-US" sz="1600" b="1" dirty="0" smtClean="0"/>
          </a:p>
          <a:p>
            <a:pPr>
              <a:buFont typeface="Wingdings" pitchFamily="2" charset="2"/>
              <a:buChar char="Ø"/>
            </a:pPr>
            <a:r>
              <a:rPr lang="en-US" sz="1600" b="1" dirty="0"/>
              <a:t> </a:t>
            </a:r>
            <a:r>
              <a:rPr lang="en-US" sz="1600" dirty="0"/>
              <a:t> </a:t>
            </a:r>
            <a:r>
              <a:rPr lang="en-US" sz="1800" dirty="0" smtClean="0"/>
              <a:t>      </a:t>
            </a:r>
            <a:r>
              <a:rPr lang="en-US" sz="1800" dirty="0" err="1" smtClean="0"/>
              <a:t>Informaton</a:t>
            </a:r>
            <a:r>
              <a:rPr lang="en-US" sz="1800" dirty="0" smtClean="0"/>
              <a:t>  systems means </a:t>
            </a:r>
            <a:r>
              <a:rPr lang="en-US" sz="1800" dirty="0"/>
              <a:t>to consider </a:t>
            </a:r>
            <a:r>
              <a:rPr lang="en-US" sz="1800"/>
              <a:t>available </a:t>
            </a:r>
            <a:r>
              <a:rPr lang="en-US" sz="1800" smtClean="0"/>
              <a:t>counter measures </a:t>
            </a:r>
            <a:r>
              <a:rPr lang="en-US" sz="1800" dirty="0"/>
              <a:t>or controls stimulated through uncovered vulnerabilities and identify an area where more work is needed. The purpose of data security management is to make sure business continuity and scale back business injury by preventing and minimizing the impact of security incidents. </a:t>
            </a:r>
            <a:endParaRPr lang="en-US" sz="1800" b="1" dirty="0"/>
          </a:p>
          <a:p>
            <a:endParaRPr lang="en-US" sz="1600" b="1" dirty="0" smtClean="0"/>
          </a:p>
          <a:p>
            <a:r>
              <a:rPr lang="en-US" sz="1600" b="1" dirty="0" smtClean="0"/>
              <a:t>Protecting </a:t>
            </a:r>
            <a:r>
              <a:rPr lang="en-US" sz="1600" b="1" dirty="0"/>
              <a:t>the functionality of the organization</a:t>
            </a:r>
            <a:r>
              <a:rPr lang="en-US" sz="1600" b="1" dirty="0" smtClean="0"/>
              <a:t>:-</a:t>
            </a:r>
            <a:r>
              <a:rPr lang="en-US" sz="1600" dirty="0"/>
              <a:t> The decision maker in organizations must set policy and operates their organization in compliance with the complex, shifting legislation, efficient and capable applications. </a:t>
            </a:r>
            <a:endParaRPr lang="en-US" sz="1600" dirty="0" smtClean="0"/>
          </a:p>
          <a:p>
            <a:r>
              <a:rPr lang="en-US" sz="1600" b="1" dirty="0"/>
              <a:t>Enabling the safe operation of applications: </a:t>
            </a:r>
            <a:r>
              <a:rPr lang="en-US" sz="1600" b="1" dirty="0" smtClean="0"/>
              <a:t>-</a:t>
            </a:r>
            <a:r>
              <a:rPr lang="en-US" sz="1600" dirty="0"/>
              <a:t> The modern organization needs to create an environment that safeguards application using the organizations IT systems, particularly those application that serves as important elements of the infrastructure of the organization.  </a:t>
            </a:r>
            <a:endParaRPr lang="en-US" sz="1600" dirty="0" smtClean="0"/>
          </a:p>
          <a:p>
            <a:r>
              <a:rPr lang="en-US" sz="1600" b="1" dirty="0"/>
              <a:t>Protecting the data that the organization collect and use:</a:t>
            </a:r>
            <a:r>
              <a:rPr lang="en-US" sz="1600" dirty="0"/>
              <a:t>  </a:t>
            </a:r>
            <a:r>
              <a:rPr lang="en-US" sz="1600" dirty="0" smtClean="0"/>
              <a:t>-</a:t>
            </a:r>
            <a:r>
              <a:rPr lang="en-US" sz="1600" dirty="0"/>
              <a:t> The values of the data motivated the attackers to seal or corrupts the data. This is essential for the integrity and the values of the organization’s data. Information security ensures the protection of both data in motion as well as data in rest.  </a:t>
            </a:r>
            <a:endParaRPr lang="en-US" sz="1600" dirty="0" smtClean="0"/>
          </a:p>
          <a:p>
            <a:r>
              <a:rPr lang="en-US" sz="1600" b="1" dirty="0"/>
              <a:t>Safeguarding technology assets in organizations:</a:t>
            </a:r>
            <a:r>
              <a:rPr lang="en-US" sz="1600" dirty="0"/>
              <a:t>  </a:t>
            </a:r>
            <a:r>
              <a:rPr lang="en-US" sz="1600" dirty="0" smtClean="0"/>
              <a:t>-</a:t>
            </a:r>
            <a:r>
              <a:rPr lang="en-US" sz="1600" dirty="0"/>
              <a:t> The organization must add intrastate services based on the size and scope of the organization. Organizational growth could lead to the need for public key infrastructure, PKI an integrated system of the software, encryption methodologies. The information security mechanism used by large organizations is complex in comparison to a small organization. The small organization generally prefers symmetric key encryption of data.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History of Information Security</a:t>
            </a:r>
            <a:endParaRPr lang="en-US" dirty="0"/>
          </a:p>
        </p:txBody>
      </p:sp>
      <p:sp>
        <p:nvSpPr>
          <p:cNvPr id="3" name="Content Placeholder 2"/>
          <p:cNvSpPr>
            <a:spLocks noGrp="1"/>
          </p:cNvSpPr>
          <p:nvPr>
            <p:ph idx="1"/>
          </p:nvPr>
        </p:nvSpPr>
        <p:spPr>
          <a:xfrm>
            <a:off x="457200" y="1600200"/>
            <a:ext cx="8229600" cy="4953000"/>
          </a:xfrm>
        </p:spPr>
        <p:txBody>
          <a:bodyPr anchor="ctr">
            <a:normAutofit/>
          </a:bodyPr>
          <a:lstStyle/>
          <a:p>
            <a:r>
              <a:rPr lang="en-US" sz="2400" dirty="0"/>
              <a:t>Began immediately following development first </a:t>
            </a:r>
            <a:r>
              <a:rPr lang="en-US" sz="2400" dirty="0" smtClean="0"/>
              <a:t>mainframes</a:t>
            </a:r>
          </a:p>
          <a:p>
            <a:pPr>
              <a:buNone/>
            </a:pPr>
            <a:r>
              <a:rPr lang="en-US" sz="2400" dirty="0"/>
              <a:t> </a:t>
            </a:r>
            <a:r>
              <a:rPr lang="en-US" sz="2400" dirty="0" smtClean="0"/>
              <a:t>             Developed </a:t>
            </a:r>
            <a:r>
              <a:rPr lang="en-US" sz="2400" dirty="0"/>
              <a:t>for code-breaking </a:t>
            </a:r>
            <a:r>
              <a:rPr lang="en-US" sz="2400" dirty="0" smtClean="0"/>
              <a:t>computations</a:t>
            </a:r>
          </a:p>
          <a:p>
            <a:pPr>
              <a:buNone/>
            </a:pPr>
            <a:r>
              <a:rPr lang="en-US" sz="2400" dirty="0" smtClean="0"/>
              <a:t>              During </a:t>
            </a:r>
            <a:r>
              <a:rPr lang="en-US" sz="2400" dirty="0"/>
              <a:t>World War </a:t>
            </a:r>
            <a:r>
              <a:rPr lang="en-US" sz="2400" dirty="0" smtClean="0"/>
              <a:t>II</a:t>
            </a:r>
          </a:p>
          <a:p>
            <a:pPr>
              <a:buNone/>
            </a:pPr>
            <a:r>
              <a:rPr lang="en-US" sz="2400" dirty="0"/>
              <a:t> </a:t>
            </a:r>
            <a:r>
              <a:rPr lang="en-US" sz="2400" dirty="0" smtClean="0"/>
              <a:t>             Multiple </a:t>
            </a:r>
            <a:r>
              <a:rPr lang="en-US" sz="2400" dirty="0"/>
              <a:t>levels of security were </a:t>
            </a:r>
            <a:r>
              <a:rPr lang="en-US" sz="2400" dirty="0" smtClean="0"/>
              <a:t>implemented</a:t>
            </a:r>
          </a:p>
          <a:p>
            <a:r>
              <a:rPr lang="en-US" sz="2400" dirty="0" smtClean="0"/>
              <a:t>Physical controls</a:t>
            </a:r>
          </a:p>
          <a:p>
            <a:r>
              <a:rPr lang="en-US" sz="2400" dirty="0" smtClean="0"/>
              <a:t>Rudimentary</a:t>
            </a:r>
          </a:p>
          <a:p>
            <a:pPr>
              <a:buNone/>
            </a:pPr>
            <a:r>
              <a:rPr lang="en-US" sz="2400" dirty="0" smtClean="0"/>
              <a:t>              Defending </a:t>
            </a:r>
            <a:r>
              <a:rPr lang="en-US" sz="2400" dirty="0"/>
              <a:t>against physical theft, espionage, and </a:t>
            </a:r>
            <a:r>
              <a:rPr lang="en-US" sz="2400" dirty="0" smtClean="0"/>
              <a:t>             	sabotage</a:t>
            </a:r>
          </a:p>
          <a:p>
            <a:endParaRPr lang="en-US" sz="2400" dirty="0"/>
          </a:p>
          <a:p>
            <a:endParaRPr lang="en-US" sz="2400" dirty="0" smtClean="0"/>
          </a:p>
          <a:p>
            <a:pPr>
              <a:buNone/>
            </a:pPr>
            <a:r>
              <a:rPr lang="en-US" sz="2400" dirty="0"/>
              <a:t> </a:t>
            </a:r>
            <a:r>
              <a:rPr lang="en-US" sz="2400" dirty="0" smtClean="0"/>
              <a: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0"/>
            <a:ext cx="8382000" cy="5632311"/>
          </a:xfrm>
          <a:prstGeom prst="rect">
            <a:avLst/>
          </a:prstGeom>
          <a:noFill/>
        </p:spPr>
        <p:txBody>
          <a:bodyPr wrap="square" rtlCol="0">
            <a:spAutoFit/>
          </a:bodyPr>
          <a:lstStyle/>
          <a:p>
            <a:r>
              <a:rPr lang="en-US" sz="2400" dirty="0" smtClean="0"/>
              <a:t>                </a:t>
            </a:r>
            <a:r>
              <a:rPr lang="en-US" sz="2400" b="1" dirty="0" smtClean="0"/>
              <a:t>The </a:t>
            </a:r>
            <a:r>
              <a:rPr lang="en-US" sz="2400" b="1" dirty="0"/>
              <a:t>History Of Information </a:t>
            </a:r>
            <a:r>
              <a:rPr lang="en-US" sz="2400" b="1" dirty="0" smtClean="0"/>
              <a:t>Security </a:t>
            </a:r>
          </a:p>
          <a:p>
            <a:endParaRPr lang="en-US" sz="2400" dirty="0" smtClean="0"/>
          </a:p>
          <a:p>
            <a:r>
              <a:rPr lang="en-US" sz="2400" dirty="0" smtClean="0"/>
              <a:t>The </a:t>
            </a:r>
            <a:r>
              <a:rPr lang="en-US" sz="2400" dirty="0"/>
              <a:t>need for computer security, or the need to secure the physical location of hardware from outside threats, began almost immediately after the first mainframes were </a:t>
            </a:r>
            <a:r>
              <a:rPr lang="en-US" sz="2400" dirty="0" err="1"/>
              <a:t>developed.Groups</a:t>
            </a:r>
            <a:r>
              <a:rPr lang="en-US" sz="2400" dirty="0"/>
              <a:t> developing code-breaking computations during World War II created the first modern computers .Badges, keys, and facial recognition of authorized personnel controlled access to sensitive military locations</a:t>
            </a:r>
            <a:r>
              <a:rPr lang="en-US" sz="2400" dirty="0" smtClean="0"/>
              <a:t>.</a:t>
            </a:r>
          </a:p>
          <a:p>
            <a:r>
              <a:rPr lang="en-US" sz="2400" dirty="0" smtClean="0"/>
              <a:t>In </a:t>
            </a:r>
            <a:r>
              <a:rPr lang="en-US" sz="2400" dirty="0"/>
              <a:t>contrast, information security during these early years was rudimentary and mainly composed of simple document classification </a:t>
            </a:r>
            <a:r>
              <a:rPr lang="en-US" sz="2400" dirty="0" err="1"/>
              <a:t>schemes.There</a:t>
            </a:r>
            <a:r>
              <a:rPr lang="en-US" sz="2400" dirty="0"/>
              <a:t> were no application classification projects for computers or operating systems at this time, because the primary threats to security were physical theft of equipment, espionage against the products of the systems, and sabotage.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The 1960s</a:t>
            </a:r>
            <a:endParaRPr lang="en-US" sz="2800" dirty="0"/>
          </a:p>
        </p:txBody>
      </p:sp>
      <p:sp>
        <p:nvSpPr>
          <p:cNvPr id="3" name="Content Placeholder 2"/>
          <p:cNvSpPr>
            <a:spLocks noGrp="1"/>
          </p:cNvSpPr>
          <p:nvPr>
            <p:ph idx="1"/>
          </p:nvPr>
        </p:nvSpPr>
        <p:spPr>
          <a:xfrm>
            <a:off x="228600" y="1143000"/>
            <a:ext cx="8458200" cy="4983163"/>
          </a:xfrm>
        </p:spPr>
        <p:txBody>
          <a:bodyPr>
            <a:noAutofit/>
          </a:bodyPr>
          <a:lstStyle/>
          <a:p>
            <a:r>
              <a:rPr lang="en-US" sz="2000" dirty="0" smtClean="0"/>
              <a:t>Original communication by mailing tapes</a:t>
            </a:r>
          </a:p>
          <a:p>
            <a:r>
              <a:rPr lang="en-US" sz="2000" dirty="0"/>
              <a:t>Advanced Research Project Agency (</a:t>
            </a:r>
            <a:r>
              <a:rPr lang="en-US" sz="2000" dirty="0" smtClean="0"/>
              <a:t>ARPA)</a:t>
            </a:r>
          </a:p>
          <a:p>
            <a:pPr>
              <a:buNone/>
            </a:pPr>
            <a:r>
              <a:rPr lang="en-US" sz="2000" dirty="0" smtClean="0"/>
              <a:t>               Examined </a:t>
            </a:r>
            <a:r>
              <a:rPr lang="en-US" sz="2000" dirty="0"/>
              <a:t>feasibility of redundant </a:t>
            </a:r>
            <a:r>
              <a:rPr lang="en-US" sz="2000" dirty="0" smtClean="0"/>
              <a:t>networked communications</a:t>
            </a:r>
          </a:p>
          <a:p>
            <a:r>
              <a:rPr lang="en-US" sz="2000" dirty="0" smtClean="0"/>
              <a:t>Larry </a:t>
            </a:r>
            <a:r>
              <a:rPr lang="en-US" sz="2000" dirty="0"/>
              <a:t>Roberts developed ARPANET from its </a:t>
            </a:r>
            <a:r>
              <a:rPr lang="en-US" sz="2000" dirty="0" smtClean="0"/>
              <a:t>inception</a:t>
            </a:r>
          </a:p>
          <a:p>
            <a:r>
              <a:rPr lang="en-US" sz="2000" dirty="0" smtClean="0"/>
              <a:t>Plan</a:t>
            </a:r>
          </a:p>
          <a:p>
            <a:pPr>
              <a:buNone/>
            </a:pPr>
            <a:r>
              <a:rPr lang="en-US" sz="2000" dirty="0" smtClean="0"/>
              <a:t>                    Link computers</a:t>
            </a:r>
          </a:p>
          <a:p>
            <a:pPr>
              <a:buNone/>
            </a:pPr>
            <a:r>
              <a:rPr lang="en-US" sz="2000" dirty="0" smtClean="0"/>
              <a:t>                    Resource sharing</a:t>
            </a:r>
          </a:p>
          <a:p>
            <a:pPr>
              <a:buNone/>
            </a:pPr>
            <a:r>
              <a:rPr lang="en-US" sz="2000" dirty="0" smtClean="0"/>
              <a:t>                   Link </a:t>
            </a:r>
            <a:r>
              <a:rPr lang="en-US" sz="2000" dirty="0"/>
              <a:t>17 Computer Research </a:t>
            </a:r>
            <a:r>
              <a:rPr lang="en-US" sz="2000" dirty="0" smtClean="0"/>
              <a:t>Centers</a:t>
            </a:r>
          </a:p>
          <a:p>
            <a:pPr>
              <a:buNone/>
            </a:pPr>
            <a:r>
              <a:rPr lang="en-US" sz="2000" dirty="0" smtClean="0"/>
              <a:t>                   Cost 3.4M</a:t>
            </a:r>
          </a:p>
          <a:p>
            <a:r>
              <a:rPr lang="en-US" sz="2000" dirty="0" smtClean="0"/>
              <a:t>ARPANET </a:t>
            </a:r>
            <a:r>
              <a:rPr lang="en-US" sz="2000" dirty="0"/>
              <a:t>is predecessor to the </a:t>
            </a:r>
            <a:r>
              <a:rPr lang="en-US" sz="2000" dirty="0" smtClean="0"/>
              <a:t>Internet</a:t>
            </a:r>
          </a:p>
          <a:p>
            <a:r>
              <a:rPr lang="en-US" sz="2000" dirty="0" smtClean="0"/>
              <a:t>The </a:t>
            </a:r>
            <a:r>
              <a:rPr lang="en-US" sz="2000" dirty="0"/>
              <a:t>1960sDuring the 1960s, the Department of </a:t>
            </a:r>
            <a:r>
              <a:rPr lang="en-US" sz="2000" dirty="0" err="1"/>
              <a:t>Defence's</a:t>
            </a:r>
            <a:r>
              <a:rPr lang="en-US" sz="2000" dirty="0"/>
              <a:t> Advanced Research Procurement Agency (ARPA) began examining the feasibility of a redundant networked communications system designed to support the military’s need to exchange </a:t>
            </a:r>
            <a:r>
              <a:rPr lang="en-US" sz="2000" dirty="0" err="1"/>
              <a:t>information.Larry</a:t>
            </a:r>
            <a:r>
              <a:rPr lang="en-US" sz="2000" dirty="0"/>
              <a:t> Roberts, known as the founder of the Internet, developed the project from its inception.</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a:t>The 1970s and </a:t>
            </a:r>
            <a:r>
              <a:rPr lang="en-US" sz="2800" b="1" dirty="0" smtClean="0"/>
              <a:t>80s(cont’d.)</a:t>
            </a:r>
            <a:endParaRPr lang="en-US" sz="2800" dirty="0"/>
          </a:p>
        </p:txBody>
      </p:sp>
      <p:sp>
        <p:nvSpPr>
          <p:cNvPr id="3" name="Content Placeholder 2"/>
          <p:cNvSpPr>
            <a:spLocks noGrp="1"/>
          </p:cNvSpPr>
          <p:nvPr>
            <p:ph idx="1"/>
          </p:nvPr>
        </p:nvSpPr>
        <p:spPr>
          <a:xfrm>
            <a:off x="457200" y="1143000"/>
            <a:ext cx="8229600" cy="5410200"/>
          </a:xfrm>
        </p:spPr>
        <p:txBody>
          <a:bodyPr>
            <a:normAutofit/>
          </a:bodyPr>
          <a:lstStyle/>
          <a:p>
            <a:r>
              <a:rPr lang="en-US" sz="2400" dirty="0"/>
              <a:t>The 1970s and 80s ARPANET grew in </a:t>
            </a:r>
            <a:r>
              <a:rPr lang="en-US" sz="2400" dirty="0" smtClean="0"/>
              <a:t>popularity</a:t>
            </a:r>
          </a:p>
          <a:p>
            <a:r>
              <a:rPr lang="en-US" sz="2400" dirty="0" smtClean="0"/>
              <a:t> </a:t>
            </a:r>
            <a:r>
              <a:rPr lang="en-US" sz="2400" dirty="0"/>
              <a:t>Potential for misuse </a:t>
            </a:r>
            <a:r>
              <a:rPr lang="en-US" sz="2400" dirty="0" smtClean="0"/>
              <a:t>grew</a:t>
            </a:r>
          </a:p>
          <a:p>
            <a:r>
              <a:rPr lang="en-US" sz="2400" dirty="0"/>
              <a:t>Fundamental problems with ARPANET </a:t>
            </a:r>
            <a:r>
              <a:rPr lang="en-US" sz="2400" dirty="0" smtClean="0"/>
              <a:t>security</a:t>
            </a:r>
          </a:p>
          <a:p>
            <a:pPr>
              <a:buNone/>
            </a:pPr>
            <a:r>
              <a:rPr lang="en-US" sz="2400" dirty="0" smtClean="0"/>
              <a:t>           -  Individual </a:t>
            </a:r>
            <a:r>
              <a:rPr lang="en-US" sz="2400" dirty="0"/>
              <a:t>remote sites were not secure from </a:t>
            </a:r>
            <a:r>
              <a:rPr lang="en-US" sz="2400" dirty="0" smtClean="0"/>
              <a:t>             	unauthorized users</a:t>
            </a:r>
          </a:p>
          <a:p>
            <a:pPr>
              <a:buNone/>
            </a:pPr>
            <a:r>
              <a:rPr lang="en-US" sz="2400" dirty="0"/>
              <a:t> </a:t>
            </a:r>
            <a:r>
              <a:rPr lang="en-US" sz="2400" dirty="0" smtClean="0"/>
              <a:t>          -  Vulnerability </a:t>
            </a:r>
            <a:r>
              <a:rPr lang="en-US" sz="2400" dirty="0"/>
              <a:t>of password structure and </a:t>
            </a:r>
            <a:r>
              <a:rPr lang="en-US" sz="2400" dirty="0" smtClean="0"/>
              <a:t>formats</a:t>
            </a:r>
          </a:p>
          <a:p>
            <a:pPr>
              <a:buNone/>
            </a:pPr>
            <a:r>
              <a:rPr lang="en-US" sz="2400" dirty="0"/>
              <a:t> </a:t>
            </a:r>
            <a:r>
              <a:rPr lang="en-US" sz="2400" dirty="0" smtClean="0"/>
              <a:t>  	      - No </a:t>
            </a:r>
            <a:r>
              <a:rPr lang="en-US" sz="2400" dirty="0"/>
              <a:t>safety procedures for dial-up connections to </a:t>
            </a:r>
            <a:r>
              <a:rPr lang="en-US" sz="2400" dirty="0" smtClean="0"/>
              <a:t>ARPANET</a:t>
            </a:r>
          </a:p>
          <a:p>
            <a:pPr>
              <a:buNone/>
            </a:pPr>
            <a:r>
              <a:rPr lang="en-US" sz="2400" dirty="0"/>
              <a:t> </a:t>
            </a:r>
            <a:r>
              <a:rPr lang="en-US" sz="2400" dirty="0" smtClean="0"/>
              <a:t>          - Non-existent </a:t>
            </a:r>
            <a:r>
              <a:rPr lang="en-US" sz="2400" dirty="0"/>
              <a:t>user identification and authorization to </a:t>
            </a:r>
            <a:r>
              <a:rPr lang="en-US" sz="2400" dirty="0" smtClean="0"/>
              <a:t>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38200"/>
            <a:ext cx="6858000" cy="6247864"/>
          </a:xfrm>
          <a:prstGeom prst="rect">
            <a:avLst/>
          </a:prstGeom>
          <a:noFill/>
        </p:spPr>
        <p:txBody>
          <a:bodyPr wrap="square" rtlCol="0">
            <a:spAutoFit/>
          </a:bodyPr>
          <a:lstStyle/>
          <a:p>
            <a:pPr>
              <a:buNone/>
            </a:pPr>
            <a:r>
              <a:rPr lang="en-US" sz="2000" dirty="0" smtClean="0"/>
              <a:t>In December of 1973, Robert M. Metcalfe indicated that there were fundamental problems with ARPANET </a:t>
            </a:r>
            <a:r>
              <a:rPr lang="en-US" sz="2000" dirty="0" err="1" smtClean="0"/>
              <a:t>security.Individual</a:t>
            </a:r>
            <a:r>
              <a:rPr lang="en-US" sz="2000" dirty="0" smtClean="0"/>
              <a:t> remote users’ sites did not have sufficient controls and safeguards to protect data against unauthorized remote </a:t>
            </a:r>
            <a:r>
              <a:rPr lang="en-US" sz="2000" dirty="0" err="1" smtClean="0"/>
              <a:t>users.There</a:t>
            </a:r>
            <a:r>
              <a:rPr lang="en-US" sz="2000" dirty="0" smtClean="0"/>
              <a:t> were no safety procedures for dial-up connections to the </a:t>
            </a:r>
            <a:r>
              <a:rPr lang="en-US" sz="2000" dirty="0" err="1" smtClean="0"/>
              <a:t>ARPANET.User</a:t>
            </a:r>
            <a:r>
              <a:rPr lang="en-US" sz="2000" dirty="0" smtClean="0"/>
              <a:t> identification and authorization to the system were non-</a:t>
            </a:r>
            <a:r>
              <a:rPr lang="en-US" sz="2000" dirty="0" err="1" smtClean="0"/>
              <a:t>existent.Phone</a:t>
            </a:r>
            <a:r>
              <a:rPr lang="en-US" sz="2000" dirty="0" smtClean="0"/>
              <a:t> numbers were widely distributed and openly publicized on the walls of rest rooms and phone booths, giving hackers easy access to ARPANET.</a:t>
            </a:r>
            <a:endParaRPr lang="en-US" sz="2000" dirty="0"/>
          </a:p>
          <a:p>
            <a:pPr>
              <a:buNone/>
            </a:pPr>
            <a:endParaRPr lang="en-US" sz="2000" dirty="0" smtClean="0"/>
          </a:p>
          <a:p>
            <a:pPr>
              <a:buNone/>
            </a:pPr>
            <a:r>
              <a:rPr lang="en-US" sz="2000" dirty="0" smtClean="0"/>
              <a:t>Much of the focus for research on computer security centered on a system called MULTICS (Multiplexed Information and Computing Service).In mid-1969, not long after the restructuring of the MULTICS project, several of the key players created a new operating system called </a:t>
            </a:r>
            <a:r>
              <a:rPr lang="en-US" sz="2000" dirty="0" err="1" smtClean="0"/>
              <a:t>UNIX.While</a:t>
            </a:r>
            <a:r>
              <a:rPr lang="en-US" sz="2000" dirty="0" smtClean="0"/>
              <a:t> the MULTICS system had planned security with multiple security levels and passwords, the UNIX system did </a:t>
            </a:r>
            <a:r>
              <a:rPr lang="en-US" sz="2000" dirty="0" err="1" smtClean="0"/>
              <a:t>not.In</a:t>
            </a:r>
            <a:r>
              <a:rPr lang="en-US" sz="2000" dirty="0" smtClean="0"/>
              <a:t> the late 1970s the microprocessor brought in a new age of computing capabilities and security threats as these microprocessors were networked.</a:t>
            </a:r>
            <a:br>
              <a:rPr lang="en-US" sz="2000" dirty="0" smtClean="0"/>
            </a:b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2400" b="1" dirty="0"/>
              <a:t>The 1970s and 80s (cont’d.)</a:t>
            </a:r>
            <a:endParaRPr lang="en-US" sz="2400" dirty="0"/>
          </a:p>
        </p:txBody>
      </p:sp>
      <p:sp>
        <p:nvSpPr>
          <p:cNvPr id="5" name="Content Placeholder 4"/>
          <p:cNvSpPr>
            <a:spLocks noGrp="1"/>
          </p:cNvSpPr>
          <p:nvPr>
            <p:ph idx="1"/>
          </p:nvPr>
        </p:nvSpPr>
        <p:spPr>
          <a:xfrm>
            <a:off x="457200" y="1371600"/>
            <a:ext cx="8229600" cy="4754563"/>
          </a:xfrm>
        </p:spPr>
        <p:txBody>
          <a:bodyPr>
            <a:normAutofit fontScale="92500" lnSpcReduction="20000"/>
          </a:bodyPr>
          <a:lstStyle/>
          <a:p>
            <a:r>
              <a:rPr lang="en-US" dirty="0"/>
              <a:t>Rand Report R-609</a:t>
            </a:r>
            <a:r>
              <a:rPr lang="en-US" dirty="0" smtClean="0"/>
              <a:t/>
            </a:r>
            <a:br>
              <a:rPr lang="en-US" dirty="0" smtClean="0"/>
            </a:br>
            <a:r>
              <a:rPr lang="en-US" dirty="0" smtClean="0"/>
              <a:t>      - Paper </a:t>
            </a:r>
            <a:r>
              <a:rPr lang="en-US" dirty="0"/>
              <a:t>that started the study of computer </a:t>
            </a:r>
            <a:r>
              <a:rPr lang="en-US" dirty="0" smtClean="0"/>
              <a:t>       	  security</a:t>
            </a:r>
          </a:p>
          <a:p>
            <a:pPr>
              <a:buNone/>
            </a:pPr>
            <a:r>
              <a:rPr lang="en-US" dirty="0" smtClean="0"/>
              <a:t>          -  Information </a:t>
            </a:r>
            <a:r>
              <a:rPr lang="en-US" dirty="0"/>
              <a:t>Security as we know it </a:t>
            </a:r>
            <a:r>
              <a:rPr lang="en-US" dirty="0" err="1" smtClean="0"/>
              <a:t>bega</a:t>
            </a:r>
            <a:endParaRPr lang="en-US" dirty="0" smtClean="0"/>
          </a:p>
          <a:p>
            <a:r>
              <a:rPr lang="en-US" dirty="0"/>
              <a:t> </a:t>
            </a:r>
            <a:r>
              <a:rPr lang="en-US" dirty="0" smtClean="0"/>
              <a:t>   ‏</a:t>
            </a:r>
            <a:r>
              <a:rPr lang="en-US" dirty="0"/>
              <a:t>Scope of computer security grew from physical </a:t>
            </a:r>
            <a:r>
              <a:rPr lang="en-US" dirty="0" smtClean="0"/>
              <a:t>	security </a:t>
            </a:r>
            <a:r>
              <a:rPr lang="en-US" dirty="0"/>
              <a:t>to include</a:t>
            </a:r>
            <a:r>
              <a:rPr lang="en-US" dirty="0" smtClean="0"/>
              <a:t>:</a:t>
            </a:r>
          </a:p>
          <a:p>
            <a:pPr>
              <a:buNone/>
            </a:pPr>
            <a:r>
              <a:rPr lang="en-US" dirty="0" smtClean="0"/>
              <a:t>            - Safety </a:t>
            </a:r>
            <a:r>
              <a:rPr lang="en-US" dirty="0"/>
              <a:t>of </a:t>
            </a:r>
            <a:r>
              <a:rPr lang="en-US" dirty="0" smtClean="0"/>
              <a:t>data</a:t>
            </a:r>
          </a:p>
          <a:p>
            <a:pPr>
              <a:buNone/>
            </a:pPr>
            <a:r>
              <a:rPr lang="en-US" dirty="0" smtClean="0"/>
              <a:t>            - Limiting </a:t>
            </a:r>
            <a:r>
              <a:rPr lang="en-US" dirty="0"/>
              <a:t>unauthorized access to </a:t>
            </a:r>
            <a:r>
              <a:rPr lang="en-US" dirty="0" smtClean="0"/>
              <a:t>data</a:t>
            </a:r>
          </a:p>
          <a:p>
            <a:pPr>
              <a:buNone/>
            </a:pPr>
            <a:r>
              <a:rPr lang="en-US" dirty="0" smtClean="0"/>
              <a:t>            - Involvement </a:t>
            </a:r>
            <a:r>
              <a:rPr lang="en-US" dirty="0"/>
              <a:t>of personnel from multiple </a:t>
            </a:r>
            <a:r>
              <a:rPr lang="en-US" dirty="0" smtClean="0"/>
              <a:t>   	    levels </a:t>
            </a:r>
            <a:r>
              <a:rPr lang="en-US" dirty="0"/>
              <a:t>of an organization</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4572000" cy="792162"/>
          </a:xfrm>
        </p:spPr>
        <p:txBody>
          <a:bodyPr>
            <a:normAutofit/>
          </a:bodyPr>
          <a:lstStyle/>
          <a:p>
            <a:r>
              <a:rPr lang="en-US" sz="3600" b="1" dirty="0"/>
              <a:t>MULTICS</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a:t>Early focus of computer </a:t>
            </a:r>
            <a:r>
              <a:rPr lang="en-US" sz="2400" dirty="0" smtClean="0"/>
              <a:t>security research</a:t>
            </a:r>
          </a:p>
          <a:p>
            <a:pPr>
              <a:buNone/>
            </a:pPr>
            <a:r>
              <a:rPr lang="en-US" sz="2400" dirty="0" smtClean="0"/>
              <a:t>             -  System </a:t>
            </a:r>
            <a:r>
              <a:rPr lang="en-US" sz="2400" dirty="0"/>
              <a:t>called Multiplexed Information and Computing </a:t>
            </a:r>
            <a:r>
              <a:rPr lang="en-US" sz="2400" dirty="0" smtClean="0"/>
              <a:t>        	   Service </a:t>
            </a:r>
            <a:r>
              <a:rPr lang="en-US" sz="2400" dirty="0"/>
              <a:t>(</a:t>
            </a:r>
            <a:r>
              <a:rPr lang="en-US" sz="2400" dirty="0" smtClean="0"/>
              <a:t>MULTICS)</a:t>
            </a:r>
          </a:p>
          <a:p>
            <a:r>
              <a:rPr lang="en-US" sz="2400" dirty="0" smtClean="0"/>
              <a:t>First </a:t>
            </a:r>
            <a:r>
              <a:rPr lang="en-US" sz="2400" dirty="0"/>
              <a:t>operating system created with security as its primary </a:t>
            </a:r>
            <a:r>
              <a:rPr lang="en-US" sz="2400" dirty="0" smtClean="0"/>
              <a:t>goal</a:t>
            </a:r>
          </a:p>
          <a:p>
            <a:r>
              <a:rPr lang="en-US" sz="2400" dirty="0" smtClean="0"/>
              <a:t>Mainframe</a:t>
            </a:r>
            <a:r>
              <a:rPr lang="en-US" sz="2400" dirty="0"/>
              <a:t>, time-sharing OS developed in </a:t>
            </a:r>
            <a:r>
              <a:rPr lang="en-US" sz="2400" dirty="0" smtClean="0"/>
              <a:t>mid-1960s</a:t>
            </a:r>
          </a:p>
          <a:p>
            <a:pPr>
              <a:buNone/>
            </a:pPr>
            <a:r>
              <a:rPr lang="en-US" sz="2400" dirty="0"/>
              <a:t> </a:t>
            </a:r>
            <a:r>
              <a:rPr lang="en-US" sz="2400" dirty="0" smtClean="0"/>
              <a:t>             -  GE</a:t>
            </a:r>
            <a:r>
              <a:rPr lang="en-US" sz="2400" dirty="0"/>
              <a:t>, Bell Labs, and </a:t>
            </a:r>
            <a:r>
              <a:rPr lang="en-US" sz="2400" dirty="0" smtClean="0"/>
              <a:t>MIX</a:t>
            </a:r>
          </a:p>
          <a:p>
            <a:r>
              <a:rPr lang="en-US" sz="2400" dirty="0" smtClean="0"/>
              <a:t>‏</a:t>
            </a:r>
            <a:r>
              <a:rPr lang="en-US" sz="2400" dirty="0"/>
              <a:t>Several MULTICS key players created </a:t>
            </a:r>
            <a:r>
              <a:rPr lang="en-US" sz="2400" dirty="0" smtClean="0"/>
              <a:t>UNIX</a:t>
            </a:r>
          </a:p>
          <a:p>
            <a:r>
              <a:rPr lang="en-US" sz="2400" dirty="0" smtClean="0"/>
              <a:t>Late 1970s</a:t>
            </a:r>
          </a:p>
          <a:p>
            <a:pPr>
              <a:buNone/>
            </a:pPr>
            <a:r>
              <a:rPr lang="en-US" sz="2400" dirty="0"/>
              <a:t> </a:t>
            </a:r>
            <a:r>
              <a:rPr lang="en-US" sz="2400" dirty="0" smtClean="0"/>
              <a:t>             -  Microprocessor </a:t>
            </a:r>
            <a:r>
              <a:rPr lang="en-US" sz="2400" dirty="0"/>
              <a:t>expanded computing </a:t>
            </a:r>
            <a:r>
              <a:rPr lang="en-US" sz="2400" dirty="0" smtClean="0"/>
              <a:t>capabilities</a:t>
            </a:r>
          </a:p>
          <a:p>
            <a:pPr>
              <a:buNone/>
            </a:pPr>
            <a:r>
              <a:rPr lang="en-US" sz="2400" dirty="0"/>
              <a:t> </a:t>
            </a:r>
            <a:r>
              <a:rPr lang="en-US" sz="2400" dirty="0" smtClean="0"/>
              <a:t>             -  Mainframe </a:t>
            </a:r>
            <a:r>
              <a:rPr lang="en-US" sz="2400" dirty="0"/>
              <a:t>presence </a:t>
            </a:r>
            <a:r>
              <a:rPr lang="en-US" sz="2400" dirty="0" smtClean="0"/>
              <a:t>reduced</a:t>
            </a:r>
          </a:p>
          <a:p>
            <a:pPr>
              <a:buNone/>
            </a:pPr>
            <a:r>
              <a:rPr lang="en-US" sz="2400" dirty="0"/>
              <a:t> </a:t>
            </a:r>
            <a:r>
              <a:rPr lang="en-US" sz="2400" dirty="0" smtClean="0"/>
              <a:t>             -  Expanded </a:t>
            </a:r>
            <a:r>
              <a:rPr lang="en-US" sz="2400" dirty="0"/>
              <a:t>security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1551</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information security</vt:lpstr>
      <vt:lpstr>What is information security</vt:lpstr>
      <vt:lpstr>The History of Information Security</vt:lpstr>
      <vt:lpstr>Slide 4</vt:lpstr>
      <vt:lpstr>The 1960s</vt:lpstr>
      <vt:lpstr>The 1970s and 80s(cont’d.)</vt:lpstr>
      <vt:lpstr>Slide 7</vt:lpstr>
      <vt:lpstr>The 1970s and 80s (cont’d.)</vt:lpstr>
      <vt:lpstr>MULTICS</vt:lpstr>
      <vt:lpstr>The 1990s </vt:lpstr>
      <vt:lpstr>2000 to Present</vt:lpstr>
      <vt:lpstr>What is Security?</vt:lpstr>
      <vt:lpstr>What is Security? (cont’d.)</vt:lpstr>
      <vt:lpstr>Slide 14</vt:lpstr>
      <vt:lpstr>Slide 15</vt:lpstr>
      <vt:lpstr>Key Information Security Concepts </vt:lpstr>
      <vt:lpstr>Key Information Security Concepts (cont’d.)</vt:lpstr>
      <vt:lpstr>Critical Characteristics of Information</vt:lpstr>
      <vt:lpstr> Components of an Information System</vt:lpstr>
      <vt:lpstr>Balancing Information Security and Access</vt:lpstr>
      <vt:lpstr>Need for Information Security </vt:lpstr>
    </vt:vector>
  </TitlesOfParts>
  <Company>LNMCBM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smile</dc:creator>
  <cp:lastModifiedBy>smile</cp:lastModifiedBy>
  <cp:revision>39</cp:revision>
  <dcterms:created xsi:type="dcterms:W3CDTF">2021-11-21T07:53:38Z</dcterms:created>
  <dcterms:modified xsi:type="dcterms:W3CDTF">2021-11-21T16:54:50Z</dcterms:modified>
</cp:coreProperties>
</file>