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1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F2B796-3A14-4539-A637-358DA976FAEA}"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BC4BC-A10F-48C4-939C-49E62FED5B54}" type="slidenum">
              <a:rPr lang="en-US" smtClean="0"/>
              <a:t>‹#›</a:t>
            </a:fld>
            <a:endParaRPr lang="en-US"/>
          </a:p>
        </p:txBody>
      </p:sp>
    </p:spTree>
    <p:extLst>
      <p:ext uri="{BB962C8B-B14F-4D97-AF65-F5344CB8AC3E}">
        <p14:creationId xmlns:p14="http://schemas.microsoft.com/office/powerpoint/2010/main" val="432605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F2B796-3A14-4539-A637-358DA976FAEA}"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BC4BC-A10F-48C4-939C-49E62FED5B54}" type="slidenum">
              <a:rPr lang="en-US" smtClean="0"/>
              <a:t>‹#›</a:t>
            </a:fld>
            <a:endParaRPr lang="en-US"/>
          </a:p>
        </p:txBody>
      </p:sp>
    </p:spTree>
    <p:extLst>
      <p:ext uri="{BB962C8B-B14F-4D97-AF65-F5344CB8AC3E}">
        <p14:creationId xmlns:p14="http://schemas.microsoft.com/office/powerpoint/2010/main" val="4169352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F2B796-3A14-4539-A637-358DA976FAEA}"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BC4BC-A10F-48C4-939C-49E62FED5B54}" type="slidenum">
              <a:rPr lang="en-US" smtClean="0"/>
              <a:t>‹#›</a:t>
            </a:fld>
            <a:endParaRPr lang="en-US"/>
          </a:p>
        </p:txBody>
      </p:sp>
    </p:spTree>
    <p:extLst>
      <p:ext uri="{BB962C8B-B14F-4D97-AF65-F5344CB8AC3E}">
        <p14:creationId xmlns:p14="http://schemas.microsoft.com/office/powerpoint/2010/main" val="310877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F2B796-3A14-4539-A637-358DA976FAEA}"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BC4BC-A10F-48C4-939C-49E62FED5B54}" type="slidenum">
              <a:rPr lang="en-US" smtClean="0"/>
              <a:t>‹#›</a:t>
            </a:fld>
            <a:endParaRPr lang="en-US"/>
          </a:p>
        </p:txBody>
      </p:sp>
    </p:spTree>
    <p:extLst>
      <p:ext uri="{BB962C8B-B14F-4D97-AF65-F5344CB8AC3E}">
        <p14:creationId xmlns:p14="http://schemas.microsoft.com/office/powerpoint/2010/main" val="879900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F2B796-3A14-4539-A637-358DA976FAEA}"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BC4BC-A10F-48C4-939C-49E62FED5B54}" type="slidenum">
              <a:rPr lang="en-US" smtClean="0"/>
              <a:t>‹#›</a:t>
            </a:fld>
            <a:endParaRPr lang="en-US"/>
          </a:p>
        </p:txBody>
      </p:sp>
    </p:spTree>
    <p:extLst>
      <p:ext uri="{BB962C8B-B14F-4D97-AF65-F5344CB8AC3E}">
        <p14:creationId xmlns:p14="http://schemas.microsoft.com/office/powerpoint/2010/main" val="3194045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F2B796-3A14-4539-A637-358DA976FAEA}" type="datetimeFigureOut">
              <a:rPr lang="en-US" smtClean="0"/>
              <a:t>3/26/2022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BC4BC-A10F-48C4-939C-49E62FED5B54}" type="slidenum">
              <a:rPr lang="en-US" smtClean="0"/>
              <a:t>‹#›</a:t>
            </a:fld>
            <a:endParaRPr lang="en-US"/>
          </a:p>
        </p:txBody>
      </p:sp>
    </p:spTree>
    <p:extLst>
      <p:ext uri="{BB962C8B-B14F-4D97-AF65-F5344CB8AC3E}">
        <p14:creationId xmlns:p14="http://schemas.microsoft.com/office/powerpoint/2010/main" val="3736741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F2B796-3A14-4539-A637-358DA976FAEA}" type="datetimeFigureOut">
              <a:rPr lang="en-US" smtClean="0"/>
              <a:t>3/26/2022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6BC4BC-A10F-48C4-939C-49E62FED5B54}" type="slidenum">
              <a:rPr lang="en-US" smtClean="0"/>
              <a:t>‹#›</a:t>
            </a:fld>
            <a:endParaRPr lang="en-US"/>
          </a:p>
        </p:txBody>
      </p:sp>
    </p:spTree>
    <p:extLst>
      <p:ext uri="{BB962C8B-B14F-4D97-AF65-F5344CB8AC3E}">
        <p14:creationId xmlns:p14="http://schemas.microsoft.com/office/powerpoint/2010/main" val="1750429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F2B796-3A14-4539-A637-358DA976FAEA}" type="datetimeFigureOut">
              <a:rPr lang="en-US" smtClean="0"/>
              <a:t>3/26/2022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6BC4BC-A10F-48C4-939C-49E62FED5B54}" type="slidenum">
              <a:rPr lang="en-US" smtClean="0"/>
              <a:t>‹#›</a:t>
            </a:fld>
            <a:endParaRPr lang="en-US"/>
          </a:p>
        </p:txBody>
      </p:sp>
    </p:spTree>
    <p:extLst>
      <p:ext uri="{BB962C8B-B14F-4D97-AF65-F5344CB8AC3E}">
        <p14:creationId xmlns:p14="http://schemas.microsoft.com/office/powerpoint/2010/main" val="2373145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2B796-3A14-4539-A637-358DA976FAEA}" type="datetimeFigureOut">
              <a:rPr lang="en-US" smtClean="0"/>
              <a:t>3/26/2022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6BC4BC-A10F-48C4-939C-49E62FED5B54}" type="slidenum">
              <a:rPr lang="en-US" smtClean="0"/>
              <a:t>‹#›</a:t>
            </a:fld>
            <a:endParaRPr lang="en-US"/>
          </a:p>
        </p:txBody>
      </p:sp>
    </p:spTree>
    <p:extLst>
      <p:ext uri="{BB962C8B-B14F-4D97-AF65-F5344CB8AC3E}">
        <p14:creationId xmlns:p14="http://schemas.microsoft.com/office/powerpoint/2010/main" val="3221277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F2B796-3A14-4539-A637-358DA976FAEA}" type="datetimeFigureOut">
              <a:rPr lang="en-US" smtClean="0"/>
              <a:t>3/26/2022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BC4BC-A10F-48C4-939C-49E62FED5B54}" type="slidenum">
              <a:rPr lang="en-US" smtClean="0"/>
              <a:t>‹#›</a:t>
            </a:fld>
            <a:endParaRPr lang="en-US"/>
          </a:p>
        </p:txBody>
      </p:sp>
    </p:spTree>
    <p:extLst>
      <p:ext uri="{BB962C8B-B14F-4D97-AF65-F5344CB8AC3E}">
        <p14:creationId xmlns:p14="http://schemas.microsoft.com/office/powerpoint/2010/main" val="2393840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F2B796-3A14-4539-A637-358DA976FAEA}" type="datetimeFigureOut">
              <a:rPr lang="en-US" smtClean="0"/>
              <a:t>3/26/2022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BC4BC-A10F-48C4-939C-49E62FED5B54}" type="slidenum">
              <a:rPr lang="en-US" smtClean="0"/>
              <a:t>‹#›</a:t>
            </a:fld>
            <a:endParaRPr lang="en-US"/>
          </a:p>
        </p:txBody>
      </p:sp>
    </p:spTree>
    <p:extLst>
      <p:ext uri="{BB962C8B-B14F-4D97-AF65-F5344CB8AC3E}">
        <p14:creationId xmlns:p14="http://schemas.microsoft.com/office/powerpoint/2010/main" val="2971599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2B796-3A14-4539-A637-358DA976FAEA}" type="datetimeFigureOut">
              <a:rPr lang="en-US" smtClean="0"/>
              <a:t>3/26/2022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BC4BC-A10F-48C4-939C-49E62FED5B54}" type="slidenum">
              <a:rPr lang="en-US" smtClean="0"/>
              <a:t>‹#›</a:t>
            </a:fld>
            <a:endParaRPr lang="en-US"/>
          </a:p>
        </p:txBody>
      </p:sp>
    </p:spTree>
    <p:extLst>
      <p:ext uri="{BB962C8B-B14F-4D97-AF65-F5344CB8AC3E}">
        <p14:creationId xmlns:p14="http://schemas.microsoft.com/office/powerpoint/2010/main" val="2165874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418011"/>
            <a:ext cx="11325497" cy="12557284"/>
          </a:xfrm>
          <a:prstGeom prst="rect">
            <a:avLst/>
          </a:prstGeom>
          <a:noFill/>
        </p:spPr>
        <p:txBody>
          <a:bodyPr wrap="square" rtlCol="0">
            <a:spAutoFit/>
          </a:bodyPr>
          <a:lstStyle/>
          <a:p>
            <a:pPr algn="ctr"/>
            <a:r>
              <a:rPr lang="en-US" sz="2400" b="1" u="sng" dirty="0" smtClean="0"/>
              <a:t>Cryptography</a:t>
            </a:r>
          </a:p>
          <a:p>
            <a:r>
              <a:rPr lang="en-US" sz="2000" dirty="0" smtClean="0"/>
              <a:t>Methods of protecting information and communication through the use of codes so that only those for whom the information is </a:t>
            </a:r>
            <a:r>
              <a:rPr lang="en-US" sz="2000" dirty="0" smtClean="0"/>
              <a:t>intended can </a:t>
            </a:r>
            <a:r>
              <a:rPr lang="en-US" sz="2000" dirty="0" smtClean="0"/>
              <a:t>read and process it.</a:t>
            </a:r>
          </a:p>
          <a:p>
            <a:endParaRPr lang="en-US" sz="2000" dirty="0"/>
          </a:p>
          <a:p>
            <a:r>
              <a:rPr lang="en-US" sz="2000" dirty="0" smtClean="0"/>
              <a:t>More </a:t>
            </a:r>
            <a:r>
              <a:rPr lang="en-US" sz="2000" err="1" smtClean="0"/>
              <a:t>generally</a:t>
            </a:r>
            <a:r>
              <a:rPr lang="en-US" sz="2000" smtClean="0"/>
              <a:t>, cryptography </a:t>
            </a:r>
            <a:r>
              <a:rPr lang="en-US" sz="2000" dirty="0" smtClean="0"/>
              <a:t>is about constructing and analyzing protocols that prevent third parties or the public from reading private message. </a:t>
            </a:r>
          </a:p>
          <a:p>
            <a:endParaRPr lang="en-US" sz="2000" dirty="0"/>
          </a:p>
          <a:p>
            <a:pPr algn="ctr"/>
            <a:r>
              <a:rPr lang="en-US" sz="2000" b="1" u="sng" dirty="0" smtClean="0"/>
              <a:t>Types of cryptography</a:t>
            </a:r>
          </a:p>
          <a:p>
            <a:pPr marL="457200" indent="-457200">
              <a:buFont typeface="+mj-lt"/>
              <a:buAutoNum type="arabicParenR"/>
            </a:pPr>
            <a:r>
              <a:rPr lang="en-US" sz="2000" b="1" u="sng" dirty="0" smtClean="0"/>
              <a:t>Symmetric cryptography:- </a:t>
            </a:r>
            <a:r>
              <a:rPr lang="en-US" dirty="0"/>
              <a:t>In Symmetric-key encryption the message is encrypted by using a key and the same key is used to decrypt the message which makes it easy to use but less secure. It also requires a safe method to transfer the key from one party to another</a:t>
            </a:r>
            <a:r>
              <a:rPr lang="en-US" dirty="0" smtClean="0"/>
              <a:t>.</a:t>
            </a:r>
          </a:p>
          <a:p>
            <a:endParaRPr lang="en-US" dirty="0"/>
          </a:p>
          <a:p>
            <a:pPr marL="285750" indent="-285750">
              <a:buFont typeface="Arial" panose="020B0604020202020204" pitchFamily="34" charset="0"/>
              <a:buChar char="•"/>
            </a:pPr>
            <a:r>
              <a:rPr lang="en-US" dirty="0" smtClean="0"/>
              <a:t>The </a:t>
            </a:r>
            <a:r>
              <a:rPr lang="en-US" dirty="0"/>
              <a:t>DES (Data Encryption Standard) algorithm is a symmetric-key block cipher created in the early 1970s by an IBM team and adopted by the National Institute of Standards and Technology (NIST). The algorithm takes the plain text in 64-bit blocks and converts them into </a:t>
            </a:r>
            <a:r>
              <a:rPr lang="en-US" dirty="0" err="1"/>
              <a:t>ciphertext</a:t>
            </a:r>
            <a:r>
              <a:rPr lang="en-US" dirty="0"/>
              <a:t> using 48-bit keys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Triple DES is a symmetric key-block cipher which applies the DES cipher in triplicate. It encrypts with the first key (k1), decrypts using the second key (k2), then encrypts with the third key (k3). There is also a two-key variant, where k1 and k3 are the same keys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Advanced Encryption Standard (AES) is a symmetric block cipher chosen by the U.S. government to protect classified information</a:t>
            </a:r>
            <a:r>
              <a:rPr lang="en-US" dirty="0" smtClean="0"/>
              <a:t>.</a:t>
            </a:r>
            <a:r>
              <a:rPr lang="en-US" dirty="0"/>
              <a:t> The AES encryption algorithm defines numerous transformations that are to be performed on data stored in an array. The first step of the cipher is to put the data into an array, after which the cipher transformations are repeated over multiple encryption rounds.</a:t>
            </a:r>
            <a:endParaRPr lang="en-US" dirty="0" smtClean="0"/>
          </a:p>
          <a:p>
            <a:pPr marL="285750" indent="-285750">
              <a:buFont typeface="Arial" panose="020B0604020202020204" pitchFamily="34" charset="0"/>
              <a:buChar char="•"/>
            </a:pPr>
            <a:endParaRPr lang="en-US" dirty="0" smtClean="0"/>
          </a:p>
          <a:p>
            <a:endParaRPr lang="en-US" dirty="0" smtClean="0"/>
          </a:p>
          <a:p>
            <a:pPr marL="457200" indent="-457200">
              <a:buFont typeface="+mj-lt"/>
              <a:buAutoNum type="arabicParenR"/>
            </a:pPr>
            <a:endParaRPr lang="en-US" dirty="0"/>
          </a:p>
          <a:p>
            <a:pPr marL="457200" indent="-457200">
              <a:buFont typeface="+mj-lt"/>
              <a:buAutoNum type="arabicParenR"/>
            </a:pPr>
            <a:endParaRPr lang="en-US" dirty="0" smtClean="0"/>
          </a:p>
          <a:p>
            <a:pPr marL="457200" indent="-457200">
              <a:buFont typeface="+mj-lt"/>
              <a:buAutoNum type="arabicParenR"/>
            </a:pPr>
            <a:endParaRPr lang="en-US" dirty="0"/>
          </a:p>
          <a:p>
            <a:pPr marL="457200" indent="-457200">
              <a:buFont typeface="+mj-lt"/>
              <a:buAutoNum type="arabicParenR"/>
            </a:pPr>
            <a:endParaRPr lang="en-US" dirty="0" smtClean="0"/>
          </a:p>
          <a:p>
            <a:pPr marL="457200" indent="-457200">
              <a:buFont typeface="+mj-lt"/>
              <a:buAutoNum type="arabicParenR"/>
            </a:pPr>
            <a:endParaRPr lang="en-US" dirty="0"/>
          </a:p>
          <a:p>
            <a:pPr marL="457200" indent="-457200">
              <a:buFont typeface="+mj-lt"/>
              <a:buAutoNum type="arabicParenR"/>
            </a:pPr>
            <a:endParaRPr lang="en-US" dirty="0" smtClean="0"/>
          </a:p>
          <a:p>
            <a:pPr marL="457200" indent="-457200">
              <a:buFont typeface="+mj-lt"/>
              <a:buAutoNum type="arabicParenR"/>
            </a:pPr>
            <a:endParaRPr lang="en-US" dirty="0"/>
          </a:p>
          <a:p>
            <a:endParaRPr lang="en-US" dirty="0"/>
          </a:p>
          <a:p>
            <a:endParaRPr lang="en-US" dirty="0" smtClean="0"/>
          </a:p>
          <a:p>
            <a:endParaRPr lang="en-US" dirty="0" smtClean="0"/>
          </a:p>
          <a:p>
            <a:endParaRPr lang="en-US" sz="2000" b="1" u="sng" dirty="0"/>
          </a:p>
          <a:p>
            <a:pPr marL="457200" indent="-457200">
              <a:buFont typeface="+mj-lt"/>
              <a:buAutoNum type="arabicParenR"/>
            </a:pPr>
            <a:endParaRPr lang="en-US" sz="2000" b="1" u="sng" dirty="0" smtClean="0"/>
          </a:p>
          <a:p>
            <a:pPr marL="457200" indent="-457200">
              <a:buFont typeface="+mj-lt"/>
              <a:buAutoNum type="arabicParenR"/>
            </a:pPr>
            <a:endParaRPr lang="en-US" sz="2000" b="1" u="sng" dirty="0"/>
          </a:p>
          <a:p>
            <a:pPr marL="457200" indent="-457200">
              <a:buFont typeface="+mj-lt"/>
              <a:buAutoNum type="arabicParenR"/>
            </a:pPr>
            <a:endParaRPr lang="en-US" sz="2000" b="1" u="sng" dirty="0" smtClean="0"/>
          </a:p>
          <a:p>
            <a:pPr marL="457200" indent="-457200">
              <a:buFont typeface="+mj-lt"/>
              <a:buAutoNum type="arabicParenR"/>
            </a:pPr>
            <a:endParaRPr lang="en-US" sz="2000" b="1" u="sng" dirty="0"/>
          </a:p>
          <a:p>
            <a:pPr marL="457200" indent="-457200">
              <a:buFont typeface="+mj-lt"/>
              <a:buAutoNum type="arabicParenR"/>
            </a:pPr>
            <a:endParaRPr lang="en-US" sz="2000" b="1" u="sng" dirty="0" smtClean="0"/>
          </a:p>
          <a:p>
            <a:pPr marL="457200" indent="-457200">
              <a:buFont typeface="+mj-lt"/>
              <a:buAutoNum type="arabicParenR"/>
            </a:pPr>
            <a:endParaRPr lang="en-US" sz="2000" b="1" u="sng" dirty="0"/>
          </a:p>
        </p:txBody>
      </p:sp>
    </p:spTree>
    <p:extLst>
      <p:ext uri="{BB962C8B-B14F-4D97-AF65-F5344CB8AC3E}">
        <p14:creationId xmlns:p14="http://schemas.microsoft.com/office/powerpoint/2010/main" val="1504754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2697" y="235131"/>
            <a:ext cx="11586754" cy="7294305"/>
          </a:xfrm>
          <a:prstGeom prst="rect">
            <a:avLst/>
          </a:prstGeom>
          <a:noFill/>
        </p:spPr>
        <p:txBody>
          <a:bodyPr wrap="square" rtlCol="0">
            <a:spAutoFit/>
          </a:bodyPr>
          <a:lstStyle/>
          <a:p>
            <a:r>
              <a:rPr lang="en-US" dirty="0" smtClean="0"/>
              <a:t>2)</a:t>
            </a:r>
            <a:r>
              <a:rPr lang="en-US" dirty="0"/>
              <a:t> </a:t>
            </a:r>
            <a:r>
              <a:rPr lang="en-US" b="1" u="sng" dirty="0" smtClean="0"/>
              <a:t>Asymmetric cryptography:- </a:t>
            </a:r>
            <a:r>
              <a:rPr lang="en-US" dirty="0"/>
              <a:t>Asymmetric cryptography, also known as public-key cryptography, is a process that uses a pair of related keys -- one public key and one private key -- to </a:t>
            </a:r>
            <a:r>
              <a:rPr lang="en-US" dirty="0" smtClean="0"/>
              <a:t>encrypt</a:t>
            </a:r>
            <a:r>
              <a:rPr lang="en-US" dirty="0"/>
              <a:t> and decrypt a message and protect it from unauthorized access or use</a:t>
            </a:r>
            <a:r>
              <a:rPr lang="en-US" dirty="0" smtClean="0"/>
              <a:t>.</a:t>
            </a:r>
          </a:p>
          <a:p>
            <a:endParaRPr lang="en-US" b="1" u="sng" dirty="0"/>
          </a:p>
          <a:p>
            <a:pPr marL="285750" indent="-285750">
              <a:buFont typeface="Arial" panose="020B0604020202020204" pitchFamily="34" charset="0"/>
              <a:buChar char="•"/>
            </a:pPr>
            <a:r>
              <a:rPr lang="en-US" dirty="0"/>
              <a:t>The private key is used to both encrypt and decrypt the data. This key is shared between the sender and receiver of the encrypted sensitive information. The private key is also called symmetric being common for both parties. Private key cryptography is faster than public-key cryptography mechanism</a:t>
            </a:r>
            <a:r>
              <a:rPr lang="en-US" dirty="0" smtClean="0"/>
              <a: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The public key is used to encrypt and a private key is used decrypt the data. The private key is shared between the sender and receiver of the encrypted sensitive information. The public key is also called asymmetric cryptography</a:t>
            </a:r>
            <a:r>
              <a:rPr lang="en-US" dirty="0" smtClean="0"/>
              <a: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RSA algorithm is asymmetric cryptography algorithm. Asymmetric actually means that it works on two different keys i.e. </a:t>
            </a:r>
            <a:r>
              <a:rPr lang="en-US" b="1" dirty="0"/>
              <a:t>Public Key</a:t>
            </a:r>
            <a:r>
              <a:rPr lang="en-US" dirty="0"/>
              <a:t> and </a:t>
            </a:r>
            <a:r>
              <a:rPr lang="en-US" b="1" dirty="0"/>
              <a:t>Private Key.</a:t>
            </a:r>
            <a:r>
              <a:rPr lang="en-US" dirty="0"/>
              <a:t> As the name describes that the Public Key is given to everyone and Private key is kept private</a:t>
            </a:r>
            <a:r>
              <a:rPr lang="en-US" dirty="0" smtClean="0"/>
              <a:t>.</a:t>
            </a:r>
          </a:p>
          <a:p>
            <a:pPr marL="285750" indent="-285750">
              <a:buFont typeface="Arial" panose="020B0604020202020204" pitchFamily="34" charset="0"/>
              <a:buChar char="•"/>
            </a:pPr>
            <a:endParaRPr lang="en-US" b="1" dirty="0"/>
          </a:p>
          <a:p>
            <a:pPr algn="ctr"/>
            <a:r>
              <a:rPr lang="en-US" b="1" dirty="0" smtClean="0"/>
              <a:t>What is Hash function</a:t>
            </a:r>
          </a:p>
          <a:p>
            <a:pPr algn="ctr"/>
            <a:endParaRPr lang="en-US" b="1" dirty="0" smtClean="0"/>
          </a:p>
          <a:p>
            <a:r>
              <a:rPr lang="en-US" dirty="0" smtClean="0"/>
              <a:t>Hash </a:t>
            </a:r>
            <a:r>
              <a:rPr lang="en-US" dirty="0"/>
              <a:t>functions are extremely useful and appear in almost all information security applications</a:t>
            </a:r>
            <a:r>
              <a:rPr lang="en-US" dirty="0" smtClean="0"/>
              <a:t>.</a:t>
            </a:r>
          </a:p>
          <a:p>
            <a:endParaRPr lang="en-US" dirty="0"/>
          </a:p>
          <a:p>
            <a:r>
              <a:rPr lang="en-US" dirty="0"/>
              <a:t>A hash function is a mathematical function that converts a numerical input value into another compressed numerical value. The input to the hash function is of arbitrary length but output is always of fixed length</a:t>
            </a:r>
            <a:r>
              <a:rPr lang="en-US" dirty="0" smtClean="0"/>
              <a:t>.</a:t>
            </a:r>
          </a:p>
          <a:p>
            <a:endParaRPr lang="en-US" dirty="0"/>
          </a:p>
          <a:p>
            <a:r>
              <a:rPr lang="en-US" dirty="0"/>
              <a:t>Values returned by a hash function are called </a:t>
            </a:r>
            <a:r>
              <a:rPr lang="en-US" b="1" dirty="0"/>
              <a:t>message digest</a:t>
            </a:r>
            <a:r>
              <a:rPr lang="en-US" dirty="0"/>
              <a:t> or simply </a:t>
            </a:r>
            <a:r>
              <a:rPr lang="en-US" b="1" dirty="0"/>
              <a:t>hash values</a:t>
            </a:r>
            <a:r>
              <a:rPr lang="en-US" dirty="0"/>
              <a:t>.</a:t>
            </a:r>
          </a:p>
          <a:p>
            <a:endParaRPr lang="en-US" b="1" dirty="0"/>
          </a:p>
          <a:p>
            <a:pPr marL="285750" indent="-285750">
              <a:buFont typeface="Arial" panose="020B0604020202020204" pitchFamily="34" charset="0"/>
              <a:buChar char="•"/>
            </a:pPr>
            <a:endParaRPr lang="en-US" b="1" u="sng" dirty="0"/>
          </a:p>
          <a:p>
            <a:endParaRPr lang="en-US" dirty="0"/>
          </a:p>
        </p:txBody>
      </p:sp>
    </p:spTree>
    <p:extLst>
      <p:ext uri="{BB962C8B-B14F-4D97-AF65-F5344CB8AC3E}">
        <p14:creationId xmlns:p14="http://schemas.microsoft.com/office/powerpoint/2010/main" val="293324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2069" y="287383"/>
            <a:ext cx="11612880" cy="6494085"/>
          </a:xfrm>
          <a:prstGeom prst="rect">
            <a:avLst/>
          </a:prstGeom>
          <a:noFill/>
        </p:spPr>
        <p:txBody>
          <a:bodyPr wrap="square" rtlCol="0">
            <a:spAutoFit/>
          </a:bodyPr>
          <a:lstStyle/>
          <a:p>
            <a:pPr algn="ctr"/>
            <a:r>
              <a:rPr lang="en-US" b="1" dirty="0"/>
              <a:t>Features of Hash Functions</a:t>
            </a:r>
          </a:p>
          <a:p>
            <a:r>
              <a:rPr lang="en-US" dirty="0"/>
              <a:t>The typical features of hash functions are </a:t>
            </a:r>
            <a:r>
              <a:rPr lang="en-US" dirty="0" smtClean="0"/>
              <a:t>−</a:t>
            </a:r>
          </a:p>
          <a:p>
            <a:endParaRPr lang="en-US" dirty="0"/>
          </a:p>
          <a:p>
            <a:r>
              <a:rPr lang="en-US" b="1" dirty="0"/>
              <a:t>Fixed Length Output (Hash Value</a:t>
            </a:r>
            <a:r>
              <a:rPr lang="en-US" b="1" dirty="0" smtClean="0"/>
              <a:t>)</a:t>
            </a:r>
          </a:p>
          <a:p>
            <a:endParaRPr lang="en-US" dirty="0"/>
          </a:p>
          <a:p>
            <a:pPr marL="742950" lvl="1" indent="-285750">
              <a:buFont typeface="Arial" panose="020B0604020202020204" pitchFamily="34" charset="0"/>
              <a:buChar char="•"/>
            </a:pPr>
            <a:r>
              <a:rPr lang="en-US" dirty="0"/>
              <a:t>Hash function coverts data of arbitrary length to a fixed length. This process is often referred to as hashing the data.</a:t>
            </a:r>
          </a:p>
          <a:p>
            <a:pPr marL="742950" lvl="1" indent="-285750">
              <a:buFont typeface="Arial" panose="020B0604020202020204" pitchFamily="34" charset="0"/>
              <a:buChar char="•"/>
            </a:pPr>
            <a:r>
              <a:rPr lang="en-US" dirty="0"/>
              <a:t>In general, the hash is much smaller than the input data, hence hash functions are sometimes called compression functions.</a:t>
            </a:r>
          </a:p>
          <a:p>
            <a:pPr marL="742950" lvl="1" indent="-285750">
              <a:buFont typeface="Arial" panose="020B0604020202020204" pitchFamily="34" charset="0"/>
              <a:buChar char="•"/>
            </a:pPr>
            <a:r>
              <a:rPr lang="en-US" dirty="0"/>
              <a:t>Since a hash is a smaller representation of a larger data, it is also referred to as a digest.</a:t>
            </a:r>
          </a:p>
          <a:p>
            <a:pPr marL="742950" lvl="1" indent="-285750">
              <a:buFont typeface="Arial" panose="020B0604020202020204" pitchFamily="34" charset="0"/>
              <a:buChar char="•"/>
            </a:pPr>
            <a:r>
              <a:rPr lang="en-US" dirty="0"/>
              <a:t>Hash function with n bit output is referred to as an n-bit hash function. Popular hash functions generate values between 160 and 512 bits</a:t>
            </a:r>
            <a:r>
              <a:rPr lang="en-US" dirty="0" smtClean="0"/>
              <a:t>.</a:t>
            </a:r>
          </a:p>
          <a:p>
            <a:pPr marL="742950" lvl="1" indent="-285750">
              <a:buFont typeface="Arial" panose="020B0604020202020204" pitchFamily="34" charset="0"/>
              <a:buChar char="•"/>
            </a:pPr>
            <a:endParaRPr lang="en-US" dirty="0"/>
          </a:p>
          <a:p>
            <a:r>
              <a:rPr lang="en-US" b="1" dirty="0"/>
              <a:t>Efficiency of </a:t>
            </a:r>
            <a:r>
              <a:rPr lang="en-US" b="1" dirty="0" smtClean="0"/>
              <a:t>Operation</a:t>
            </a:r>
          </a:p>
          <a:p>
            <a:endParaRPr lang="en-US" dirty="0"/>
          </a:p>
          <a:p>
            <a:pPr marL="742950" lvl="1" indent="-285750">
              <a:buFont typeface="Arial" panose="020B0604020202020204" pitchFamily="34" charset="0"/>
              <a:buChar char="•"/>
            </a:pPr>
            <a:r>
              <a:rPr lang="en-US" dirty="0"/>
              <a:t>Generally for any hash function h with input x, computation of h(x) is a fast operation.</a:t>
            </a:r>
          </a:p>
          <a:p>
            <a:pPr marL="742950" lvl="1" indent="-285750">
              <a:buFont typeface="Arial" panose="020B0604020202020204" pitchFamily="34" charset="0"/>
              <a:buChar char="•"/>
            </a:pPr>
            <a:r>
              <a:rPr lang="en-US" dirty="0"/>
              <a:t>Computationally hash functions are much faster than a symmetric encryption</a:t>
            </a:r>
            <a:r>
              <a:rPr lang="en-US" dirty="0" smtClean="0"/>
              <a:t>.</a:t>
            </a:r>
          </a:p>
          <a:p>
            <a:pPr lvl="1"/>
            <a:endParaRPr lang="en-US" dirty="0"/>
          </a:p>
          <a:p>
            <a:pPr algn="ctr"/>
            <a:r>
              <a:rPr lang="en-US" sz="2000" b="1" u="sng" dirty="0" smtClean="0"/>
              <a:t>Digital signature</a:t>
            </a:r>
          </a:p>
          <a:p>
            <a:endParaRPr lang="en-US" dirty="0"/>
          </a:p>
          <a:p>
            <a:r>
              <a:rPr lang="en-US" dirty="0" smtClean="0"/>
              <a:t>A </a:t>
            </a:r>
            <a:r>
              <a:rPr lang="en-US" dirty="0"/>
              <a:t>digital signature is a mathematical technique used to validate the authenticity and integrity of a message, software or digital document. It's the digital equivalent of a handwritten signature or stamped seal, but it offers far more inherent security. A digital signature is intended to solve the problem of tampering and impersonation in digital communications.</a:t>
            </a:r>
          </a:p>
        </p:txBody>
      </p:sp>
    </p:spTree>
    <p:extLst>
      <p:ext uri="{BB962C8B-B14F-4D97-AF65-F5344CB8AC3E}">
        <p14:creationId xmlns:p14="http://schemas.microsoft.com/office/powerpoint/2010/main" val="1915390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817" y="300446"/>
            <a:ext cx="11861074" cy="3754874"/>
          </a:xfrm>
          <a:prstGeom prst="rect">
            <a:avLst/>
          </a:prstGeom>
          <a:noFill/>
        </p:spPr>
        <p:txBody>
          <a:bodyPr wrap="square" rtlCol="0">
            <a:spAutoFit/>
          </a:bodyPr>
          <a:lstStyle/>
          <a:p>
            <a:pPr algn="ctr"/>
            <a:r>
              <a:rPr lang="en-US" sz="2000" b="1" u="sng" dirty="0"/>
              <a:t>public key infrastructure</a:t>
            </a:r>
            <a:r>
              <a:rPr lang="en-US" sz="2000" u="sng" dirty="0"/>
              <a:t> (</a:t>
            </a:r>
            <a:r>
              <a:rPr lang="en-US" sz="2000" b="1" u="sng" dirty="0"/>
              <a:t>PKI</a:t>
            </a:r>
            <a:r>
              <a:rPr lang="en-US" sz="2000" u="sng" dirty="0" smtClean="0"/>
              <a:t>)</a:t>
            </a:r>
          </a:p>
          <a:p>
            <a:endParaRPr lang="en-US" sz="2000" u="sng" dirty="0" smtClean="0"/>
          </a:p>
          <a:p>
            <a:pPr marL="285750" indent="-285750" fontAlgn="base">
              <a:buFont typeface="Arial" panose="020B0604020202020204" pitchFamily="34" charset="0"/>
              <a:buChar char="•"/>
            </a:pPr>
            <a:r>
              <a:rPr lang="en-US" dirty="0"/>
              <a:t>Today, organizations rely on PKI to manage security through encryption. Specifically, the most common form of encryption used today involves a public key, which anyone can use to encrypt a message, and a private key (also known as a secret key), which only one person should be able to use to decrypt those messages. These keys can be used by people, devices, and applications. </a:t>
            </a:r>
            <a:endParaRPr lang="en-US" dirty="0" smtClean="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PKI security first emerged in the 1990s to help govern encryption keys through the issuance and management of digital certificates. These PKI certificates verify the owner of a private key and the authenticity of that relationship going forward to help maintain security. The certificates are akin to a driver’s license or passport for the digital world. </a:t>
            </a:r>
            <a:endParaRPr lang="en-US" dirty="0" smtClean="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Common examples of PKI security today are SSL certificates on websites so that site visitors know they’re sending information to the intended recipient, digital signatures, and authentication for Internet of Things </a:t>
            </a:r>
            <a:r>
              <a:rPr lang="en-US"/>
              <a:t>devices</a:t>
            </a:r>
            <a:r>
              <a:rPr lang="en-US" smtClean="0"/>
              <a:t>.</a:t>
            </a:r>
            <a:endParaRPr lang="en-US" dirty="0"/>
          </a:p>
        </p:txBody>
      </p:sp>
    </p:spTree>
    <p:extLst>
      <p:ext uri="{BB962C8B-B14F-4D97-AF65-F5344CB8AC3E}">
        <p14:creationId xmlns:p14="http://schemas.microsoft.com/office/powerpoint/2010/main" val="1781062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287</Words>
  <Application>Microsoft Office PowerPoint</Application>
  <PresentationFormat>Widescreen</PresentationFormat>
  <Paragraphs>71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asus</cp:lastModifiedBy>
  <cp:revision>20</cp:revision>
  <dcterms:created xsi:type="dcterms:W3CDTF">2021-12-20T12:55:46Z</dcterms:created>
  <dcterms:modified xsi:type="dcterms:W3CDTF">2022-03-26T03:08:35Z</dcterms:modified>
</cp:coreProperties>
</file>