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4" autoAdjust="0"/>
    <p:restoredTop sz="94660"/>
  </p:normalViewPr>
  <p:slideViewPr>
    <p:cSldViewPr>
      <p:cViewPr varScale="1">
        <p:scale>
          <a:sx n="63" d="100"/>
          <a:sy n="63" d="100"/>
        </p:scale>
        <p:origin x="147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58A0A-4356-41F2-8D14-19F8DC7C4DA0}" type="datetimeFigureOut">
              <a:rPr lang="en-US" smtClean="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58A0A-4356-41F2-8D14-19F8DC7C4DA0}" type="datetimeFigureOut">
              <a:rPr lang="en-US" smtClean="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58A0A-4356-41F2-8D14-19F8DC7C4DA0}" type="datetimeFigureOut">
              <a:rPr lang="en-US" smtClean="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58A0A-4356-41F2-8D14-19F8DC7C4DA0}" type="datetimeFigureOut">
              <a:rPr lang="en-US" smtClean="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D58A0A-4356-41F2-8D14-19F8DC7C4DA0}" type="datetimeFigureOut">
              <a:rPr lang="en-US" smtClean="0"/>
              <a:pPr/>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D58A0A-4356-41F2-8D14-19F8DC7C4DA0}" type="datetimeFigureOut">
              <a:rPr lang="en-US" smtClean="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D58A0A-4356-41F2-8D14-19F8DC7C4DA0}" type="datetimeFigureOut">
              <a:rPr lang="en-US" smtClean="0"/>
              <a:pPr/>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D58A0A-4356-41F2-8D14-19F8DC7C4DA0}" type="datetimeFigureOut">
              <a:rPr lang="en-US" smtClean="0"/>
              <a:pPr/>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58A0A-4356-41F2-8D14-19F8DC7C4DA0}" type="datetimeFigureOut">
              <a:rPr lang="en-US" smtClean="0"/>
              <a:pPr/>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58A0A-4356-41F2-8D14-19F8DC7C4DA0}" type="datetimeFigureOut">
              <a:rPr lang="en-US" smtClean="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58A0A-4356-41F2-8D14-19F8DC7C4DA0}" type="datetimeFigureOut">
              <a:rPr lang="en-US" smtClean="0"/>
              <a:pPr/>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B0DF0-08B6-4886-A75A-0EC74084FD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58A0A-4356-41F2-8D14-19F8DC7C4DA0}" type="datetimeFigureOut">
              <a:rPr lang="en-US" smtClean="0"/>
              <a:pPr/>
              <a:t>3/26/2022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B0DF0-08B6-4886-A75A-0EC74084FD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33400" y="457200"/>
            <a:ext cx="7620000" cy="762000"/>
          </a:xfrm>
        </p:spPr>
        <p:txBody>
          <a:bodyPr>
            <a:noAutofit/>
          </a:bodyPr>
          <a:lstStyle/>
          <a:p>
            <a:r>
              <a:rPr lang="en-US" sz="3600" b="1" dirty="0"/>
              <a:t>Firewall</a:t>
            </a:r>
            <a:br>
              <a:rPr lang="en-US" sz="3600" b="1" dirty="0"/>
            </a:br>
            <a:endParaRPr lang="en-US" sz="3600" b="1" dirty="0"/>
          </a:p>
        </p:txBody>
      </p:sp>
      <p:sp>
        <p:nvSpPr>
          <p:cNvPr id="3" name="Content Placeholder 2"/>
          <p:cNvSpPr>
            <a:spLocks noGrp="1"/>
          </p:cNvSpPr>
          <p:nvPr>
            <p:ph idx="1"/>
          </p:nvPr>
        </p:nvSpPr>
        <p:spPr>
          <a:xfrm>
            <a:off x="457200" y="1447800"/>
            <a:ext cx="8229600" cy="4191000"/>
          </a:xfrm>
        </p:spPr>
        <p:txBody>
          <a:bodyPr>
            <a:normAutofit/>
          </a:bodyPr>
          <a:lstStyle/>
          <a:p>
            <a:r>
              <a:rPr lang="en-US" sz="2400" dirty="0"/>
              <a:t>A firewall is a network </a:t>
            </a:r>
            <a:r>
              <a:rPr lang="en-US" sz="2400" dirty="0" smtClean="0"/>
              <a:t>security</a:t>
            </a:r>
          </a:p>
          <a:p>
            <a:r>
              <a:rPr lang="en-US" sz="2400" dirty="0" smtClean="0"/>
              <a:t>Device </a:t>
            </a:r>
            <a:r>
              <a:rPr lang="en-US" sz="2400" dirty="0"/>
              <a:t>that monitors incoming and outgoing network traffic and permits or blocks data packets based on a set of security rules</a:t>
            </a:r>
            <a:r>
              <a:rPr lang="en-US" sz="2400" dirty="0" smtClean="0"/>
              <a:t>.</a:t>
            </a:r>
          </a:p>
          <a:p>
            <a:r>
              <a:rPr lang="en-US" sz="2400" dirty="0" smtClean="0"/>
              <a:t> </a:t>
            </a:r>
            <a:r>
              <a:rPr lang="en-US" sz="2400" dirty="0"/>
              <a:t>Its purpose is to establish a barrier between your internal network and incoming traffic from external sources (such as the internet) in order to block malicious traffic like viruses and hackers</a:t>
            </a:r>
            <a:r>
              <a:rPr lang="en-US" sz="2000" dirty="0" smtClean="0"/>
              <a:t>.</a:t>
            </a:r>
            <a:endParaRPr lang="en-US" sz="2400" dirty="0"/>
          </a:p>
          <a:p>
            <a:r>
              <a:rPr lang="en-US" sz="2400" dirty="0" smtClean="0"/>
              <a:t>Only </a:t>
            </a:r>
            <a:r>
              <a:rPr lang="en-US" sz="2400" dirty="0" err="1" smtClean="0"/>
              <a:t>authorised</a:t>
            </a:r>
            <a:r>
              <a:rPr lang="en-US" sz="2400" dirty="0" smtClean="0"/>
              <a:t> traffic(defined by the local security policy)will be  allowed to pass.</a:t>
            </a:r>
          </a:p>
          <a:p>
            <a:endParaRPr lang="en-US" sz="2400" dirty="0" smtClean="0"/>
          </a:p>
          <a:p>
            <a:pPr>
              <a:buFont typeface="Wingdings" pitchFamily="2" charset="2"/>
              <a:buChar char="Ø"/>
            </a:pPr>
            <a:endParaRPr lang="en-US" sz="2400" dirty="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382000" cy="7848302"/>
          </a:xfrm>
          <a:prstGeom prst="rect">
            <a:avLst/>
          </a:prstGeom>
          <a:noFill/>
        </p:spPr>
        <p:txBody>
          <a:bodyPr wrap="square" rtlCol="0">
            <a:spAutoFit/>
          </a:bodyPr>
          <a:lstStyle/>
          <a:p>
            <a:r>
              <a:rPr lang="en-US" sz="2400" dirty="0" smtClean="0"/>
              <a:t>        </a:t>
            </a:r>
            <a:r>
              <a:rPr lang="en-US" sz="2400" b="1" dirty="0" smtClean="0"/>
              <a:t>Firewalls Processing modes/Types of firewalls</a:t>
            </a:r>
          </a:p>
          <a:p>
            <a:endParaRPr lang="en-US" sz="2400" dirty="0"/>
          </a:p>
          <a:p>
            <a:r>
              <a:rPr lang="en-US" sz="2400" dirty="0" smtClean="0"/>
              <a:t>There are  three types of  firewall  </a:t>
            </a:r>
            <a:r>
              <a:rPr lang="en-US" sz="2400" dirty="0"/>
              <a:t>can </a:t>
            </a:r>
            <a:r>
              <a:rPr lang="en-US" sz="2400" dirty="0" smtClean="0"/>
              <a:t>be categorized:</a:t>
            </a:r>
          </a:p>
          <a:p>
            <a:r>
              <a:rPr lang="en-US" sz="2400" dirty="0" smtClean="0"/>
              <a:t>1) Packet </a:t>
            </a:r>
            <a:r>
              <a:rPr lang="en-US" sz="2400" dirty="0"/>
              <a:t>filtering</a:t>
            </a:r>
          </a:p>
          <a:p>
            <a:r>
              <a:rPr lang="en-US" sz="2400" dirty="0"/>
              <a:t>2</a:t>
            </a:r>
            <a:r>
              <a:rPr lang="en-US" sz="2400" dirty="0" smtClean="0"/>
              <a:t>) Application level gateways</a:t>
            </a:r>
            <a:endParaRPr lang="en-US" sz="2400" dirty="0"/>
          </a:p>
          <a:p>
            <a:r>
              <a:rPr lang="en-US" sz="2400" dirty="0"/>
              <a:t>3</a:t>
            </a:r>
            <a:r>
              <a:rPr lang="en-US" sz="2400" smtClean="0"/>
              <a:t>) </a:t>
            </a:r>
            <a:r>
              <a:rPr lang="en-US" sz="2400" smtClean="0"/>
              <a:t>Circuit level </a:t>
            </a:r>
            <a:r>
              <a:rPr lang="en-US" sz="2400" dirty="0" smtClean="0"/>
              <a:t>gateways</a:t>
            </a:r>
          </a:p>
          <a:p>
            <a:endParaRPr lang="en-US" sz="2400" dirty="0" smtClean="0"/>
          </a:p>
          <a:p>
            <a:pPr>
              <a:buFont typeface="Wingdings" pitchFamily="2" charset="2"/>
              <a:buChar char="§"/>
            </a:pPr>
            <a:r>
              <a:rPr lang="en-US" sz="2400" dirty="0" smtClean="0"/>
              <a:t> </a:t>
            </a:r>
            <a:r>
              <a:rPr lang="en-US" sz="2400" u="sng" dirty="0" smtClean="0"/>
              <a:t>Packet filtering  firewall:</a:t>
            </a:r>
          </a:p>
          <a:p>
            <a:pPr>
              <a:buFont typeface="Wingdings" pitchFamily="2" charset="2"/>
              <a:buChar char="ü"/>
            </a:pPr>
            <a:r>
              <a:rPr lang="en-US" sz="2400" dirty="0" smtClean="0"/>
              <a:t>Applies a set of rules to each incoming IP packet and then     forwards or </a:t>
            </a:r>
            <a:r>
              <a:rPr lang="en-US" sz="2400" dirty="0" err="1" smtClean="0"/>
              <a:t>descards</a:t>
            </a:r>
            <a:r>
              <a:rPr lang="en-US" sz="2400" dirty="0" smtClean="0"/>
              <a:t> the packet </a:t>
            </a:r>
          </a:p>
          <a:p>
            <a:pPr>
              <a:buFont typeface="Wingdings" pitchFamily="2" charset="2"/>
              <a:buChar char="ü"/>
            </a:pPr>
            <a:r>
              <a:rPr lang="en-US" sz="2400" dirty="0" smtClean="0"/>
              <a:t>Rules are based on source IP, destination IP </a:t>
            </a:r>
            <a:r>
              <a:rPr lang="en-US" sz="2400" dirty="0" err="1" smtClean="0"/>
              <a:t>address,protocols</a:t>
            </a:r>
            <a:r>
              <a:rPr lang="en-US" sz="2400" dirty="0" smtClean="0"/>
              <a:t> and ports number.</a:t>
            </a:r>
          </a:p>
          <a:p>
            <a:pPr>
              <a:buFont typeface="Wingdings" pitchFamily="2" charset="2"/>
              <a:buChar char="ü"/>
            </a:pPr>
            <a:r>
              <a:rPr lang="en-US" sz="2400" dirty="0" smtClean="0"/>
              <a:t>If rule </a:t>
            </a:r>
            <a:r>
              <a:rPr lang="en-US" sz="2400" dirty="0" err="1" smtClean="0"/>
              <a:t>matches,corresponding</a:t>
            </a:r>
            <a:r>
              <a:rPr lang="en-US" sz="2400" dirty="0" smtClean="0"/>
              <a:t> action will be taken</a:t>
            </a:r>
          </a:p>
          <a:p>
            <a:pPr>
              <a:buFont typeface="Wingdings" pitchFamily="2" charset="2"/>
              <a:buChar char="ü"/>
            </a:pPr>
            <a:r>
              <a:rPr lang="en-US" sz="2400" dirty="0" smtClean="0"/>
              <a:t>Otherwise default action(discard or forward) is taken </a:t>
            </a:r>
          </a:p>
          <a:p>
            <a:pPr>
              <a:buFont typeface="Wingdings" pitchFamily="2" charset="2"/>
              <a:buChar char="ü"/>
            </a:pPr>
            <a:r>
              <a:rPr lang="en-US" sz="2400" dirty="0" smtClean="0"/>
              <a:t>This firewall is maintains a  filtering  table</a:t>
            </a:r>
          </a:p>
          <a:p>
            <a:pPr>
              <a:buFont typeface="Wingdings" pitchFamily="2" charset="2"/>
              <a:buChar char="ü"/>
            </a:pPr>
            <a:r>
              <a:rPr lang="en-US" sz="2400" dirty="0" smtClean="0"/>
              <a:t>It is simple but less secure</a:t>
            </a:r>
          </a:p>
          <a:p>
            <a:endParaRPr lang="en-US" sz="2400" dirty="0" smtClean="0"/>
          </a:p>
          <a:p>
            <a:endParaRPr lang="en-US" sz="2400" dirty="0"/>
          </a:p>
          <a:p>
            <a:endParaRPr lang="en-US" sz="2400" dirty="0"/>
          </a:p>
          <a:p>
            <a:r>
              <a:rPr lang="en-US" sz="2400" dirty="0" smtClean="0"/>
              <a:t/>
            </a:r>
            <a:br>
              <a:rPr lang="en-US" sz="2400" dirty="0" smtClean="0"/>
            </a:b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43000"/>
            <a:ext cx="7772400" cy="4154984"/>
          </a:xfrm>
          <a:prstGeom prst="rect">
            <a:avLst/>
          </a:prstGeom>
          <a:noFill/>
        </p:spPr>
        <p:txBody>
          <a:bodyPr wrap="square" rtlCol="0">
            <a:spAutoFit/>
          </a:bodyPr>
          <a:lstStyle/>
          <a:p>
            <a:pPr marL="457200" indent="-457200">
              <a:buAutoNum type="arabicParenR" startAt="2"/>
            </a:pPr>
            <a:r>
              <a:rPr lang="en-US" sz="2000" b="1" u="sng" dirty="0" smtClean="0"/>
              <a:t>Application level gateways:-</a:t>
            </a:r>
          </a:p>
          <a:p>
            <a:pPr marL="457200" indent="-457200"/>
            <a:endParaRPr lang="en-US" sz="2000" b="1" u="sng" dirty="0" smtClean="0"/>
          </a:p>
          <a:p>
            <a:pPr marL="457200" indent="-457200">
              <a:buFont typeface="Wingdings" pitchFamily="2" charset="2"/>
              <a:buChar char="ü"/>
            </a:pPr>
            <a:r>
              <a:rPr lang="en-US" sz="2000" dirty="0" smtClean="0"/>
              <a:t>It is also called a proxy server</a:t>
            </a:r>
          </a:p>
          <a:p>
            <a:pPr marL="457200" indent="-457200">
              <a:buFont typeface="Wingdings" pitchFamily="2" charset="2"/>
              <a:buChar char="ü"/>
            </a:pPr>
            <a:r>
              <a:rPr lang="en-US" dirty="0" smtClean="0"/>
              <a:t>It contacts user using </a:t>
            </a:r>
            <a:r>
              <a:rPr lang="en-US" dirty="0" err="1" smtClean="0"/>
              <a:t>Tcp</a:t>
            </a:r>
            <a:r>
              <a:rPr lang="en-US" dirty="0" smtClean="0"/>
              <a:t>/IP application like (TELNET,FTP,HTTP,SMTP etc)</a:t>
            </a:r>
          </a:p>
          <a:p>
            <a:pPr marL="457200" indent="-457200">
              <a:buFont typeface="Wingdings" pitchFamily="2" charset="2"/>
              <a:buChar char="ü"/>
            </a:pPr>
            <a:r>
              <a:rPr lang="en-US" dirty="0" smtClean="0"/>
              <a:t>More secure than packet </a:t>
            </a:r>
            <a:r>
              <a:rPr lang="en-US" dirty="0" err="1" smtClean="0"/>
              <a:t>filtiring</a:t>
            </a:r>
            <a:r>
              <a:rPr lang="en-US" dirty="0" smtClean="0"/>
              <a:t> layer</a:t>
            </a:r>
          </a:p>
          <a:p>
            <a:pPr marL="457200" indent="-457200">
              <a:buFont typeface="Wingdings" pitchFamily="2" charset="2"/>
              <a:buChar char="ü"/>
            </a:pPr>
            <a:r>
              <a:rPr lang="en-US" dirty="0" smtClean="0"/>
              <a:t>Processing overhead-Disadvantage</a:t>
            </a:r>
          </a:p>
          <a:p>
            <a:pPr marL="457200" indent="-457200">
              <a:buFont typeface="Wingdings" pitchFamily="2" charset="2"/>
              <a:buChar char="ü"/>
            </a:pPr>
            <a:endParaRPr lang="en-US" dirty="0" smtClean="0"/>
          </a:p>
          <a:p>
            <a:pPr marL="457200" indent="-457200"/>
            <a:r>
              <a:rPr lang="en-US" sz="2000" b="1" u="sng" dirty="0" smtClean="0"/>
              <a:t>3) Circuit level gateways:-</a:t>
            </a:r>
          </a:p>
          <a:p>
            <a:pPr marL="457200" indent="-457200"/>
            <a:endParaRPr lang="en-US" sz="2000" b="1" u="sng" dirty="0" smtClean="0"/>
          </a:p>
          <a:p>
            <a:pPr marL="457200" indent="-457200">
              <a:buFont typeface="Wingdings" pitchFamily="2" charset="2"/>
              <a:buChar char="ü"/>
            </a:pPr>
            <a:r>
              <a:rPr lang="en-US" dirty="0" smtClean="0"/>
              <a:t>User two TCP  connection</a:t>
            </a:r>
          </a:p>
          <a:p>
            <a:pPr marL="457200" indent="-457200"/>
            <a:r>
              <a:rPr lang="en-US" dirty="0" smtClean="0"/>
              <a:t>           _ Between internal host gateway</a:t>
            </a:r>
          </a:p>
          <a:p>
            <a:pPr marL="457200" indent="-457200"/>
            <a:r>
              <a:rPr lang="en-US" dirty="0" smtClean="0"/>
              <a:t>           _ Between external host gateway</a:t>
            </a:r>
          </a:p>
          <a:p>
            <a:pPr marL="457200" indent="-457200"/>
            <a:endParaRPr lang="en-US" dirty="0" smtClean="0"/>
          </a:p>
          <a:p>
            <a:pPr marL="457200" indent="-457200">
              <a:buFont typeface="Wingdings" pitchFamily="2" charset="2"/>
              <a:buChar char="ü"/>
            </a:pPr>
            <a:endParaRPr lang="en-US" sz="20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82025"/>
            <a:ext cx="7620000" cy="6432530"/>
          </a:xfrm>
          <a:prstGeom prst="rect">
            <a:avLst/>
          </a:prstGeom>
          <a:noFill/>
        </p:spPr>
        <p:txBody>
          <a:bodyPr wrap="square" rtlCol="0">
            <a:spAutoFit/>
          </a:bodyPr>
          <a:lstStyle/>
          <a:p>
            <a:pPr algn="ctr"/>
            <a:r>
              <a:rPr lang="en-US" sz="3200" b="1" u="sng" dirty="0" smtClean="0"/>
              <a:t>Intruder</a:t>
            </a:r>
          </a:p>
          <a:p>
            <a:pPr marL="285750" indent="-285750">
              <a:buFont typeface="Wingdings" panose="05000000000000000000" pitchFamily="2" charset="2"/>
              <a:buChar char="§"/>
            </a:pPr>
            <a:r>
              <a:rPr lang="en-US" dirty="0" smtClean="0"/>
              <a:t>Any unauthorized access is called intrusion</a:t>
            </a:r>
          </a:p>
          <a:p>
            <a:pPr marL="285750" indent="-285750">
              <a:buFont typeface="Wingdings" panose="05000000000000000000" pitchFamily="2" charset="2"/>
              <a:buChar char="§"/>
            </a:pPr>
            <a:r>
              <a:rPr lang="en-US" dirty="0" smtClean="0"/>
              <a:t>Intruder just a person who tries to gain on unauthorized access.</a:t>
            </a:r>
          </a:p>
          <a:p>
            <a:r>
              <a:rPr lang="en-US" dirty="0"/>
              <a:t> </a:t>
            </a:r>
            <a:r>
              <a:rPr lang="en-US" dirty="0" smtClean="0"/>
              <a:t>           </a:t>
            </a:r>
          </a:p>
          <a:p>
            <a:r>
              <a:rPr lang="en-US" dirty="0"/>
              <a:t> </a:t>
            </a:r>
            <a:r>
              <a:rPr lang="en-US" dirty="0" smtClean="0"/>
              <a:t>                              </a:t>
            </a:r>
            <a:r>
              <a:rPr lang="en-US" sz="2800" b="1" dirty="0" smtClean="0"/>
              <a:t>Two types of intruder</a:t>
            </a:r>
            <a:endParaRPr lang="en-US" dirty="0" smtClean="0"/>
          </a:p>
          <a:p>
            <a:pPr marL="342900" indent="-342900">
              <a:buFont typeface="+mj-lt"/>
              <a:buAutoNum type="arabicPeriod"/>
            </a:pPr>
            <a:r>
              <a:rPr lang="en-US" b="1" u="sng" dirty="0" smtClean="0"/>
              <a:t>Masquerader(outside intruder)</a:t>
            </a:r>
          </a:p>
          <a:p>
            <a:pPr marL="285750" indent="-285750">
              <a:buFont typeface="Arial" panose="020B0604020202020204" pitchFamily="34" charset="0"/>
              <a:buChar char="•"/>
            </a:pPr>
            <a:r>
              <a:rPr lang="en-US" dirty="0" smtClean="0"/>
              <a:t>User </a:t>
            </a:r>
            <a:r>
              <a:rPr lang="en-US" dirty="0" err="1" smtClean="0"/>
              <a:t>withinno</a:t>
            </a:r>
            <a:r>
              <a:rPr lang="en-US" dirty="0" smtClean="0"/>
              <a:t> authority to use the N/W or system.</a:t>
            </a:r>
          </a:p>
          <a:p>
            <a:pPr marL="285750" indent="-285750">
              <a:buFont typeface="Arial" panose="020B0604020202020204" pitchFamily="34" charset="0"/>
              <a:buChar char="•"/>
            </a:pPr>
            <a:r>
              <a:rPr lang="en-US" dirty="0" smtClean="0"/>
              <a:t>penetrates </a:t>
            </a:r>
            <a:r>
              <a:rPr lang="en-US" dirty="0"/>
              <a:t>a system’s access controls to exploit a legitimate user’s </a:t>
            </a:r>
            <a:r>
              <a:rPr lang="en-US" dirty="0" smtClean="0"/>
              <a:t>account</a:t>
            </a:r>
          </a:p>
          <a:p>
            <a:endParaRPr lang="en-US" b="1" u="sng" dirty="0"/>
          </a:p>
          <a:p>
            <a:r>
              <a:rPr lang="en-US" b="1" u="sng" dirty="0" smtClean="0"/>
              <a:t>2.</a:t>
            </a:r>
            <a:r>
              <a:rPr lang="en-US" b="1" dirty="0"/>
              <a:t> </a:t>
            </a:r>
            <a:r>
              <a:rPr lang="en-US" b="1" u="sng" dirty="0"/>
              <a:t>Misfeasor </a:t>
            </a:r>
            <a:r>
              <a:rPr lang="en-US" b="1" u="sng" dirty="0" smtClean="0"/>
              <a:t>(Inside intruder )</a:t>
            </a:r>
          </a:p>
          <a:p>
            <a:pPr marL="285750" indent="-285750">
              <a:buFont typeface="Arial" panose="020B0604020202020204" pitchFamily="34" charset="0"/>
              <a:buChar char="•"/>
            </a:pPr>
            <a:r>
              <a:rPr lang="en-US" dirty="0"/>
              <a:t>user doing unauthorized </a:t>
            </a:r>
            <a:r>
              <a:rPr lang="en-US" dirty="0" smtClean="0"/>
              <a:t>actions.</a:t>
            </a:r>
          </a:p>
          <a:p>
            <a:pPr marL="285750" indent="-285750">
              <a:buFont typeface="Arial" panose="020B0604020202020204" pitchFamily="34" charset="0"/>
              <a:buChar char="•"/>
            </a:pPr>
            <a:r>
              <a:rPr lang="en-US" dirty="0" smtClean="0"/>
              <a:t>A </a:t>
            </a:r>
            <a:r>
              <a:rPr lang="en-US" dirty="0"/>
              <a:t>legitimate user who accesses data, programs, or resources for which such access is not </a:t>
            </a:r>
            <a:r>
              <a:rPr lang="en-US" dirty="0" smtClean="0"/>
              <a:t>authorized</a:t>
            </a:r>
          </a:p>
          <a:p>
            <a:pPr fontAlgn="base"/>
            <a:r>
              <a:rPr lang="en-US" b="1" dirty="0" smtClean="0"/>
              <a:t>                                            </a:t>
            </a:r>
            <a:r>
              <a:rPr lang="en-US" sz="2800" b="1" dirty="0" smtClean="0"/>
              <a:t>What </a:t>
            </a:r>
            <a:r>
              <a:rPr lang="en-US" sz="2800" b="1" dirty="0"/>
              <a:t>is IDS and IPS</a:t>
            </a:r>
            <a:r>
              <a:rPr lang="en-US" sz="2800" b="1" dirty="0" smtClean="0"/>
              <a:t>?</a:t>
            </a:r>
          </a:p>
          <a:p>
            <a:pPr fontAlgn="base"/>
            <a:r>
              <a:rPr lang="en-US" dirty="0" smtClean="0"/>
              <a:t>Intrusion </a:t>
            </a:r>
            <a:r>
              <a:rPr lang="en-US" dirty="0"/>
              <a:t>detection is the process of monitoring the events occurring in your network and analyzing them for signs of possible incidents, violations, or imminent threats to your security policies. Intrusion prevention is the process of performing intrusion detection and then stopping the detected incidents. These security measures are available as intrusion detection systems (IDS) and intrusion prevention systems (IPS), which become part of your network to detect and stop potential incidents</a:t>
            </a:r>
            <a:r>
              <a:rPr lang="en-US" dirty="0" smtClean="0"/>
              <a:t>.</a:t>
            </a:r>
            <a:endParaRPr lang="en-US" dirty="0"/>
          </a:p>
        </p:txBody>
      </p:sp>
    </p:spTree>
    <p:extLst>
      <p:ext uri="{BB962C8B-B14F-4D97-AF65-F5344CB8AC3E}">
        <p14:creationId xmlns:p14="http://schemas.microsoft.com/office/powerpoint/2010/main" val="46125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97894"/>
            <a:ext cx="8001000" cy="6278642"/>
          </a:xfrm>
          <a:prstGeom prst="rect">
            <a:avLst/>
          </a:prstGeom>
          <a:noFill/>
        </p:spPr>
        <p:txBody>
          <a:bodyPr wrap="square" rtlCol="0">
            <a:spAutoFit/>
          </a:bodyPr>
          <a:lstStyle/>
          <a:p>
            <a:pPr marL="285750" lvl="0" indent="-285750" fontAlgn="base">
              <a:buFont typeface="Arial" panose="020B0604020202020204" pitchFamily="34" charset="0"/>
              <a:buChar char="•"/>
            </a:pPr>
            <a:endParaRPr lang="en-US" dirty="0"/>
          </a:p>
          <a:p>
            <a:r>
              <a:rPr lang="en-US" dirty="0" smtClean="0"/>
              <a:t>                                       </a:t>
            </a:r>
            <a:r>
              <a:rPr lang="en-US" sz="2400" b="1" dirty="0"/>
              <a:t>Why Use an IDPS</a:t>
            </a:r>
            <a:r>
              <a:rPr lang="en-US" sz="2400" b="1" dirty="0" smtClean="0"/>
              <a:t>?</a:t>
            </a:r>
          </a:p>
          <a:p>
            <a:pPr lvl="0" fontAlgn="base"/>
            <a:r>
              <a:rPr lang="en-US" sz="2400" dirty="0" smtClean="0"/>
              <a:t>Prevent </a:t>
            </a:r>
            <a:r>
              <a:rPr lang="en-US" sz="2400" dirty="0"/>
              <a:t>problem behaviors by increasing the perceived risk of discovery and </a:t>
            </a:r>
            <a:r>
              <a:rPr lang="en-US" sz="2400" dirty="0" smtClean="0"/>
              <a:t>punishment</a:t>
            </a:r>
            <a:endParaRPr lang="en-US" sz="2400" dirty="0"/>
          </a:p>
          <a:p>
            <a:pPr lvl="0" fontAlgn="base"/>
            <a:r>
              <a:rPr lang="en-US" sz="2400" dirty="0"/>
              <a:t>Detect attacks and other security violations</a:t>
            </a:r>
          </a:p>
          <a:p>
            <a:pPr lvl="0" fontAlgn="base"/>
            <a:r>
              <a:rPr lang="en-US" sz="2400" dirty="0"/>
              <a:t>Detect and deal with preambles to attacks</a:t>
            </a:r>
          </a:p>
          <a:p>
            <a:pPr lvl="0" fontAlgn="base"/>
            <a:r>
              <a:rPr lang="en-US" sz="2400" dirty="0"/>
              <a:t>Document existing threat to an organization</a:t>
            </a:r>
          </a:p>
          <a:p>
            <a:pPr lvl="0" fontAlgn="base"/>
            <a:r>
              <a:rPr lang="en-US" sz="2400" dirty="0"/>
              <a:t>Act as quality control for security design and administration, especially of large and complex enterprises</a:t>
            </a:r>
          </a:p>
          <a:p>
            <a:pPr lvl="0" fontAlgn="base"/>
            <a:r>
              <a:rPr lang="en-US" sz="2400" dirty="0"/>
              <a:t>Provide useful information about intrusions that take place</a:t>
            </a:r>
          </a:p>
          <a:p>
            <a:pPr lvl="0" fontAlgn="base"/>
            <a:r>
              <a:rPr lang="en-US" sz="2400" dirty="0"/>
              <a:t>IDSs operate as network-based or host-based</a:t>
            </a:r>
          </a:p>
          <a:p>
            <a:pPr lvl="0" fontAlgn="base"/>
            <a:r>
              <a:rPr lang="en-US" sz="2400" dirty="0"/>
              <a:t>Network-based IDPS is focused on protecting network information assets</a:t>
            </a:r>
          </a:p>
          <a:p>
            <a:r>
              <a:rPr lang="en-US" sz="2400" dirty="0"/>
              <a:t>— Wireless IDPS: focuses on wireless networks</a:t>
            </a:r>
          </a:p>
          <a:p>
            <a:r>
              <a:rPr lang="en-US" sz="2400" dirty="0"/>
              <a:t>— Network behavior analysis IDPS: examines traffic flow on a network in an attempt to recognize abnormal patterns</a:t>
            </a:r>
          </a:p>
          <a:p>
            <a:pPr lvl="0" fontAlgn="base"/>
            <a:endParaRPr lang="en-US" sz="2400" dirty="0"/>
          </a:p>
        </p:txBody>
      </p:sp>
    </p:spTree>
    <p:extLst>
      <p:ext uri="{BB962C8B-B14F-4D97-AF65-F5344CB8AC3E}">
        <p14:creationId xmlns:p14="http://schemas.microsoft.com/office/powerpoint/2010/main" val="183164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229600" cy="6370975"/>
          </a:xfrm>
          <a:prstGeom prst="rect">
            <a:avLst/>
          </a:prstGeom>
          <a:noFill/>
        </p:spPr>
        <p:txBody>
          <a:bodyPr wrap="square" rtlCol="0">
            <a:spAutoFit/>
          </a:bodyPr>
          <a:lstStyle/>
          <a:p>
            <a:r>
              <a:rPr lang="en-US" sz="2400" b="1" dirty="0" smtClean="0"/>
              <a:t>                                         </a:t>
            </a:r>
            <a:r>
              <a:rPr lang="en-US" sz="2400" b="1" u="sng" dirty="0" smtClean="0"/>
              <a:t>Different types of IDS</a:t>
            </a:r>
          </a:p>
          <a:p>
            <a:r>
              <a:rPr lang="en-US" sz="2400" b="1" u="sng" dirty="0" smtClean="0"/>
              <a:t>Network IDS:-</a:t>
            </a:r>
            <a:r>
              <a:rPr lang="en-US" dirty="0"/>
              <a:t>Network intrusion detection systems (NIDS) are set up at a planned point within the network to examine traffic from all devices on the network. It performs an observation of passing traffic on the entire subnet and matches the traffic that is passed on the subnets to the collection of known </a:t>
            </a:r>
            <a:r>
              <a:rPr lang="en-US" dirty="0" smtClean="0"/>
              <a:t>attacks</a:t>
            </a:r>
            <a:endParaRPr lang="en-US" sz="2400" b="1" u="sng" dirty="0" smtClean="0"/>
          </a:p>
          <a:p>
            <a:r>
              <a:rPr lang="en-US" sz="2400" b="1" u="sng" dirty="0" smtClean="0"/>
              <a:t>Host IDS:-</a:t>
            </a:r>
            <a:r>
              <a:rPr lang="en-US" dirty="0"/>
              <a:t> Host intrusion detection systems (HIDS) run on independent hosts or devices on the network. A HIDS monitors the incoming and outgoing packets from the device only and will alert the administrator if suspicious or malicious activity is detected. </a:t>
            </a:r>
            <a:endParaRPr lang="en-US" sz="2400" b="1" u="sng" dirty="0" smtClean="0"/>
          </a:p>
          <a:p>
            <a:r>
              <a:rPr lang="en-US" sz="2400" b="1" u="sng" dirty="0" err="1" smtClean="0"/>
              <a:t>Signaturs</a:t>
            </a:r>
            <a:r>
              <a:rPr lang="en-US" sz="2400" b="1" u="sng" dirty="0" smtClean="0"/>
              <a:t> Based IDS:-</a:t>
            </a:r>
            <a:r>
              <a:rPr lang="en-US" dirty="0"/>
              <a:t> Signature-based IDS detects the attacks on the basis of the specific patterns such as number of bytes or number of 1’s or number of 0’s in the network traffic. It also detects on the basis of the already known malicious instruction sequence that is used by the malware. The detected patterns in the IDS are known as signatures.</a:t>
            </a:r>
            <a:endParaRPr lang="en-US" sz="2400" b="1" u="sng" dirty="0" smtClean="0"/>
          </a:p>
          <a:p>
            <a:pPr fontAlgn="base"/>
            <a:r>
              <a:rPr lang="en-US" sz="2400" b="1" u="sng" dirty="0" smtClean="0"/>
              <a:t>Anomaly Based IDS:-</a:t>
            </a:r>
            <a:r>
              <a:rPr lang="en-US" dirty="0"/>
              <a:t> Anomaly-based IDS was introduced to detect unknown malware attacks as new malware are developed rapidly. In anomaly-based IDS there is use of machine learning to create a trustful activity model and anything coming is compared with that model and it is declared suspicious if it is not found in model. Machine learning-based method has a better-generalized property in comparison to signature-based IDS as these models can be trained according to the applications and hardware configurations</a:t>
            </a:r>
            <a:r>
              <a:rPr lang="en-US" dirty="0" smtClean="0"/>
              <a:t>.</a:t>
            </a:r>
            <a:endParaRPr lang="en-US" dirty="0"/>
          </a:p>
        </p:txBody>
      </p:sp>
    </p:spTree>
    <p:extLst>
      <p:ext uri="{BB962C8B-B14F-4D97-AF65-F5344CB8AC3E}">
        <p14:creationId xmlns:p14="http://schemas.microsoft.com/office/powerpoint/2010/main" val="329787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229600" cy="6155531"/>
          </a:xfrm>
          <a:prstGeom prst="rect">
            <a:avLst/>
          </a:prstGeom>
          <a:noFill/>
        </p:spPr>
        <p:txBody>
          <a:bodyPr wrap="square" rtlCol="0">
            <a:spAutoFit/>
          </a:bodyPr>
          <a:lstStyle/>
          <a:p>
            <a:r>
              <a:rPr lang="en-US" sz="2800" b="1" dirty="0" smtClean="0"/>
              <a:t>                                               </a:t>
            </a:r>
            <a:r>
              <a:rPr lang="en-US" sz="2800" b="1" u="sng" dirty="0" smtClean="0"/>
              <a:t>Honeypot</a:t>
            </a:r>
          </a:p>
          <a:p>
            <a:pPr marL="457200" indent="-457200">
              <a:buFont typeface="Arial" panose="020B0604020202020204" pitchFamily="34" charset="0"/>
              <a:buChar char="•"/>
            </a:pPr>
            <a:r>
              <a:rPr lang="en-US" dirty="0" smtClean="0"/>
              <a:t>A honeypot is a computer security mechanism that is used to prevent unauthorized attack on computer system.</a:t>
            </a:r>
          </a:p>
          <a:p>
            <a:endParaRPr lang="en-US" dirty="0" smtClean="0"/>
          </a:p>
          <a:p>
            <a:pPr marL="457200" indent="-457200">
              <a:buFont typeface="Arial" panose="020B0604020202020204" pitchFamily="34" charset="0"/>
              <a:buChar char="•"/>
            </a:pPr>
            <a:r>
              <a:rPr lang="en-US" dirty="0" smtClean="0"/>
              <a:t>It consists of some data ,computer and a network site that appears to be a part of the actual network. But is isolated and monitored.</a:t>
            </a:r>
          </a:p>
          <a:p>
            <a:endParaRPr lang="en-US" dirty="0" smtClean="0"/>
          </a:p>
          <a:p>
            <a:pPr marL="285750" indent="-285750">
              <a:buFont typeface="Arial" panose="020B0604020202020204" pitchFamily="34" charset="0"/>
              <a:buChar char="•"/>
            </a:pPr>
            <a:r>
              <a:rPr lang="en-US" dirty="0" smtClean="0"/>
              <a:t>A honeypot learns about the behavior of attackers in great detail and detects and alerts on the attackers malicious activities. </a:t>
            </a:r>
          </a:p>
          <a:p>
            <a:endParaRPr lang="en-US" dirty="0"/>
          </a:p>
          <a:p>
            <a:endParaRPr lang="en-US" dirty="0" smtClean="0"/>
          </a:p>
          <a:p>
            <a:r>
              <a:rPr lang="en-US" sz="2400" b="1" dirty="0"/>
              <a:t> </a:t>
            </a:r>
            <a:r>
              <a:rPr lang="en-US" sz="2400" b="1" dirty="0" smtClean="0"/>
              <a:t>                                          Types of honeypot</a:t>
            </a:r>
          </a:p>
          <a:p>
            <a:pPr marL="457200" indent="-457200">
              <a:buFont typeface="+mj-lt"/>
              <a:buAutoNum type="arabicParenR"/>
            </a:pPr>
            <a:r>
              <a:rPr lang="en-US" sz="2400" b="1" u="sng" dirty="0" smtClean="0"/>
              <a:t>Production</a:t>
            </a:r>
          </a:p>
          <a:p>
            <a:pPr marL="285750" indent="-285750">
              <a:buFont typeface="Arial" panose="020B0604020202020204" pitchFamily="34" charset="0"/>
              <a:buChar char="•"/>
            </a:pPr>
            <a:r>
              <a:rPr lang="en-US" dirty="0" smtClean="0"/>
              <a:t>A production honeypot is placed inside a production network along with other production server.</a:t>
            </a:r>
          </a:p>
          <a:p>
            <a:pPr marL="285750" indent="-285750">
              <a:buFont typeface="Arial" panose="020B0604020202020204" pitchFamily="34" charset="0"/>
              <a:buChar char="•"/>
            </a:pPr>
            <a:r>
              <a:rPr lang="en-US" dirty="0" smtClean="0"/>
              <a:t>It is easier to deploy and can be used by organization to improve overall security.</a:t>
            </a:r>
          </a:p>
          <a:p>
            <a:r>
              <a:rPr lang="en-US" sz="2400" b="1" dirty="0" smtClean="0"/>
              <a:t> 2)  </a:t>
            </a:r>
            <a:r>
              <a:rPr lang="en-US" sz="2400" b="1" u="sng" dirty="0" smtClean="0"/>
              <a:t>Research:</a:t>
            </a:r>
          </a:p>
          <a:p>
            <a:pPr marL="285750" indent="-285750">
              <a:buFont typeface="Arial" panose="020B0604020202020204" pitchFamily="34" charset="0"/>
              <a:buChar char="•"/>
            </a:pPr>
            <a:r>
              <a:rPr lang="en-US" dirty="0" smtClean="0"/>
              <a:t>A network honeypot is </a:t>
            </a:r>
            <a:r>
              <a:rPr lang="en-US" dirty="0" err="1" smtClean="0"/>
              <a:t>primarly</a:t>
            </a:r>
            <a:r>
              <a:rPr lang="en-US" dirty="0" smtClean="0"/>
              <a:t> used for research.</a:t>
            </a:r>
          </a:p>
          <a:p>
            <a:pPr marL="285750" indent="-285750">
              <a:buFont typeface="Arial" panose="020B0604020202020204" pitchFamily="34" charset="0"/>
              <a:buChar char="•"/>
            </a:pPr>
            <a:r>
              <a:rPr lang="en-US" dirty="0" smtClean="0"/>
              <a:t>It is often used by research , military or government organizations.</a:t>
            </a:r>
            <a:endParaRPr lang="en-US" dirty="0"/>
          </a:p>
          <a:p>
            <a:endParaRPr lang="en-US" sz="2400" b="1" dirty="0"/>
          </a:p>
        </p:txBody>
      </p:sp>
    </p:spTree>
    <p:extLst>
      <p:ext uri="{BB962C8B-B14F-4D97-AF65-F5344CB8AC3E}">
        <p14:creationId xmlns:p14="http://schemas.microsoft.com/office/powerpoint/2010/main" val="15971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924800" cy="1846659"/>
          </a:xfrm>
          <a:prstGeom prst="rect">
            <a:avLst/>
          </a:prstGeom>
          <a:noFill/>
        </p:spPr>
        <p:txBody>
          <a:bodyPr wrap="square" rtlCol="0">
            <a:spAutoFit/>
          </a:bodyPr>
          <a:lstStyle/>
          <a:p>
            <a:r>
              <a:rPr lang="en-US" sz="2400" dirty="0" smtClean="0"/>
              <a:t>                                  </a:t>
            </a:r>
            <a:r>
              <a:rPr lang="en-US" sz="2400" b="1" u="sng" dirty="0" smtClean="0"/>
              <a:t> </a:t>
            </a:r>
            <a:r>
              <a:rPr lang="en-US" sz="2400" b="1" u="sng" dirty="0"/>
              <a:t>H</a:t>
            </a:r>
            <a:r>
              <a:rPr lang="en-US" sz="2400" b="1" u="sng" dirty="0" smtClean="0"/>
              <a:t>oneynet</a:t>
            </a:r>
          </a:p>
          <a:p>
            <a:r>
              <a:rPr lang="en-US" dirty="0" smtClean="0"/>
              <a:t>Two or more honeyports  are connected together and form of  honeynet.</a:t>
            </a:r>
          </a:p>
          <a:p>
            <a:endParaRPr lang="en-US" dirty="0"/>
          </a:p>
          <a:p>
            <a:r>
              <a:rPr lang="en-US" dirty="0" smtClean="0"/>
              <a:t>Honeynets are often used to monitor a large network where a single honeypot  is not sufficient.</a:t>
            </a:r>
          </a:p>
          <a:p>
            <a:endParaRPr lang="en-US" dirty="0"/>
          </a:p>
        </p:txBody>
      </p:sp>
    </p:spTree>
    <p:extLst>
      <p:ext uri="{BB962C8B-B14F-4D97-AF65-F5344CB8AC3E}">
        <p14:creationId xmlns:p14="http://schemas.microsoft.com/office/powerpoint/2010/main" val="361236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722</Words>
  <Application>Microsoft Office PowerPoint</Application>
  <PresentationFormat>On-screen Show (4:3)</PresentationFormat>
  <Paragraphs>86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Firewall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LNMCBM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smile</dc:creator>
  <cp:lastModifiedBy>asus</cp:lastModifiedBy>
  <cp:revision>42</cp:revision>
  <dcterms:created xsi:type="dcterms:W3CDTF">2021-11-21T17:14:48Z</dcterms:created>
  <dcterms:modified xsi:type="dcterms:W3CDTF">2022-03-26T08:52:52Z</dcterms:modified>
</cp:coreProperties>
</file>