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94654E-E07E-44A2-BD94-8147660C545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237620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4654E-E07E-44A2-BD94-8147660C545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25487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4654E-E07E-44A2-BD94-8147660C545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70463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94654E-E07E-44A2-BD94-8147660C545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336899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94654E-E07E-44A2-BD94-8147660C545E}"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59145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94654E-E07E-44A2-BD94-8147660C545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418231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94654E-E07E-44A2-BD94-8147660C545E}"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339350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94654E-E07E-44A2-BD94-8147660C545E}"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205828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4654E-E07E-44A2-BD94-8147660C545E}"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375533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4654E-E07E-44A2-BD94-8147660C545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366292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94654E-E07E-44A2-BD94-8147660C545E}"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85699-823D-460B-950B-40BE2CBBABF7}" type="slidenum">
              <a:rPr lang="en-US" smtClean="0"/>
              <a:t>‹#›</a:t>
            </a:fld>
            <a:endParaRPr lang="en-US"/>
          </a:p>
        </p:txBody>
      </p:sp>
    </p:spTree>
    <p:extLst>
      <p:ext uri="{BB962C8B-B14F-4D97-AF65-F5344CB8AC3E}">
        <p14:creationId xmlns:p14="http://schemas.microsoft.com/office/powerpoint/2010/main" val="3947586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4654E-E07E-44A2-BD94-8147660C545E}" type="datetimeFigureOut">
              <a:rPr lang="en-US" smtClean="0"/>
              <a:t>1/10/2022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85699-823D-460B-950B-40BE2CBBABF7}" type="slidenum">
              <a:rPr lang="en-US" smtClean="0"/>
              <a:t>‹#›</a:t>
            </a:fld>
            <a:endParaRPr lang="en-US"/>
          </a:p>
        </p:txBody>
      </p:sp>
    </p:spTree>
    <p:extLst>
      <p:ext uri="{BB962C8B-B14F-4D97-AF65-F5344CB8AC3E}">
        <p14:creationId xmlns:p14="http://schemas.microsoft.com/office/powerpoint/2010/main" val="2552136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069" y="-117567"/>
            <a:ext cx="11599817" cy="5909310"/>
          </a:xfrm>
          <a:prstGeom prst="rect">
            <a:avLst/>
          </a:prstGeom>
          <a:noFill/>
        </p:spPr>
        <p:txBody>
          <a:bodyPr wrap="square" rtlCol="0">
            <a:spAutoFit/>
          </a:bodyPr>
          <a:lstStyle/>
          <a:p>
            <a:pPr algn="ctr"/>
            <a:endParaRPr lang="en-US" b="1" dirty="0" smtClean="0"/>
          </a:p>
          <a:p>
            <a:pPr algn="ctr"/>
            <a:endParaRPr lang="en-US" b="1" dirty="0"/>
          </a:p>
          <a:p>
            <a:pPr algn="ctr"/>
            <a:endParaRPr lang="en-US" b="1" dirty="0" smtClean="0"/>
          </a:p>
          <a:p>
            <a:pPr algn="ctr"/>
            <a:endParaRPr lang="en-US" b="1" dirty="0"/>
          </a:p>
          <a:p>
            <a:pPr algn="ctr"/>
            <a:r>
              <a:rPr lang="en-US" b="1" dirty="0" smtClean="0"/>
              <a:t>What </a:t>
            </a:r>
            <a:r>
              <a:rPr lang="en-US" b="1" dirty="0"/>
              <a:t>is Risk Management</a:t>
            </a:r>
            <a:r>
              <a:rPr lang="en-US" b="1" dirty="0" smtClean="0"/>
              <a:t>?</a:t>
            </a:r>
          </a:p>
          <a:p>
            <a:pPr algn="ctr"/>
            <a:endParaRPr lang="en-US" b="1" dirty="0"/>
          </a:p>
          <a:p>
            <a:r>
              <a:rPr lang="en-US" dirty="0"/>
              <a:t>“Risk management” helps an organization to identify, evaluate, analyze, monitor, and mitigate the risks that threaten the achievement of the organization’s strategic objectives in a disciplined and systematic way (note the words “disciplined” and “systematic</a:t>
            </a:r>
            <a:r>
              <a:rPr lang="en-US" dirty="0" smtClean="0"/>
              <a:t>”).</a:t>
            </a:r>
          </a:p>
          <a:p>
            <a:endParaRPr lang="en-US" dirty="0"/>
          </a:p>
          <a:p>
            <a:r>
              <a:rPr lang="en-US" dirty="0"/>
              <a:t>Risk management is intentionally proactive, not reactive. It can be as simple as one crew member mentioning that a coworker needs to wear her safety glasses, or it may involve something as complex as a full asset allocation modeling of all of your organization’s capital assets. Risk management practices can even be applied to events as broad and far-reaching as the loss of a major employer in the community</a:t>
            </a:r>
            <a:r>
              <a:rPr lang="en-US" dirty="0" smtClean="0"/>
              <a:t>.</a:t>
            </a:r>
          </a:p>
          <a:p>
            <a:endParaRPr lang="en-US" dirty="0"/>
          </a:p>
          <a:p>
            <a:r>
              <a:rPr lang="en-US" dirty="0"/>
              <a:t>Different situations and events can simultaneously result in both good and bad consequences. Each consequence may require a different risk management strategy. As an example, let’s say that a new 300-home subdivision is planned for your community. On the positive side, an event like this will likely be welcomed as it will mean more tax revenues, increased population to support local business, and vitality for the community. On the negative side, however, it may also result in increased traffic and added demands on law enforcement and fire services, and it may upset neighbors who are averse to change. Each issue will require a separate risk management strategy</a:t>
            </a:r>
            <a:r>
              <a:rPr lang="en-US" dirty="0" smtClean="0"/>
              <a:t>.</a:t>
            </a:r>
            <a:endParaRPr lang="en-US" dirty="0"/>
          </a:p>
        </p:txBody>
      </p:sp>
    </p:spTree>
    <p:extLst>
      <p:ext uri="{BB962C8B-B14F-4D97-AF65-F5344CB8AC3E}">
        <p14:creationId xmlns:p14="http://schemas.microsoft.com/office/powerpoint/2010/main" val="3896339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949" y="391886"/>
            <a:ext cx="11456125" cy="6244045"/>
          </a:xfrm>
          <a:prstGeom prst="rect">
            <a:avLst/>
          </a:prstGeom>
          <a:noFill/>
        </p:spPr>
        <p:txBody>
          <a:bodyPr wrap="square" rtlCol="0">
            <a:spAutoFit/>
          </a:bodyPr>
          <a:lstStyle/>
          <a:p>
            <a:endParaRPr lang="en-US" dirty="0"/>
          </a:p>
        </p:txBody>
      </p:sp>
      <p:sp>
        <p:nvSpPr>
          <p:cNvPr id="3" name="TextBox 2"/>
          <p:cNvSpPr txBox="1"/>
          <p:nvPr/>
        </p:nvSpPr>
        <p:spPr>
          <a:xfrm>
            <a:off x="557349" y="544286"/>
            <a:ext cx="11456125" cy="5078313"/>
          </a:xfrm>
          <a:prstGeom prst="rect">
            <a:avLst/>
          </a:prstGeom>
          <a:noFill/>
        </p:spPr>
        <p:txBody>
          <a:bodyPr wrap="square" rtlCol="0">
            <a:spAutoFit/>
          </a:bodyPr>
          <a:lstStyle/>
          <a:p>
            <a:pPr algn="ctr"/>
            <a:endParaRPr lang="en-US" b="1" dirty="0" smtClean="0"/>
          </a:p>
          <a:p>
            <a:pPr algn="ctr"/>
            <a:endParaRPr lang="en-US" b="1" dirty="0"/>
          </a:p>
          <a:p>
            <a:pPr algn="ctr"/>
            <a:r>
              <a:rPr lang="en-US" b="1" dirty="0" smtClean="0"/>
              <a:t>The </a:t>
            </a:r>
            <a:r>
              <a:rPr lang="en-US" b="1" dirty="0"/>
              <a:t>Benefits of Risk </a:t>
            </a:r>
            <a:r>
              <a:rPr lang="en-US" b="1" dirty="0" smtClean="0"/>
              <a:t>Management</a:t>
            </a:r>
          </a:p>
          <a:p>
            <a:pPr algn="ctr"/>
            <a:endParaRPr lang="en-US" b="1" dirty="0"/>
          </a:p>
          <a:p>
            <a:r>
              <a:rPr lang="en-US" dirty="0"/>
              <a:t>There are four major benefits of adopting a risk management system for your municipality</a:t>
            </a:r>
            <a:r>
              <a:rPr lang="en-US" dirty="0" smtClean="0"/>
              <a:t>.</a:t>
            </a:r>
          </a:p>
          <a:p>
            <a:endParaRPr lang="en-US" dirty="0"/>
          </a:p>
          <a:p>
            <a:r>
              <a:rPr lang="en-US" dirty="0"/>
              <a:t>First, risk management enhances management, both in day-to-day and long-term situations. Knowing what might go wrong and how to deal with a situation lets you control the outcome</a:t>
            </a:r>
            <a:r>
              <a:rPr lang="en-US" dirty="0" smtClean="0"/>
              <a:t>.</a:t>
            </a:r>
          </a:p>
          <a:p>
            <a:endParaRPr lang="en-US" dirty="0"/>
          </a:p>
          <a:p>
            <a:r>
              <a:rPr lang="en-US" dirty="0"/>
              <a:t>Second, risk management systems streamline day-to-day operations. Employees who know the proper procedures and policies are better able to do their jobs safely</a:t>
            </a:r>
            <a:r>
              <a:rPr lang="en-US" dirty="0" smtClean="0"/>
              <a:t>.</a:t>
            </a:r>
          </a:p>
          <a:p>
            <a:endParaRPr lang="en-US" dirty="0"/>
          </a:p>
          <a:p>
            <a:r>
              <a:rPr lang="en-US" dirty="0"/>
              <a:t>Third, risk management improves financial management. Losses, lawsuits, and injuries all cost money and risk management helps your agency avoid these costs</a:t>
            </a:r>
            <a:r>
              <a:rPr lang="en-US" dirty="0" smtClean="0"/>
              <a:t>.</a:t>
            </a:r>
          </a:p>
          <a:p>
            <a:endParaRPr lang="en-US" dirty="0"/>
          </a:p>
          <a:p>
            <a:r>
              <a:rPr lang="en-US" dirty="0"/>
              <a:t>Finally, risk management helps provide consistent and enhanced services. Every time a loss occurs or property is damaged, reports need to be written, depositions taken, and so on, activities that take time away from an employee’s ability to provide services to the public.</a:t>
            </a:r>
          </a:p>
        </p:txBody>
      </p:sp>
    </p:spTree>
    <p:extLst>
      <p:ext uri="{BB962C8B-B14F-4D97-AF65-F5344CB8AC3E}">
        <p14:creationId xmlns:p14="http://schemas.microsoft.com/office/powerpoint/2010/main" val="244241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697" y="365760"/>
            <a:ext cx="11443063" cy="4524315"/>
          </a:xfrm>
          <a:prstGeom prst="rect">
            <a:avLst/>
          </a:prstGeom>
          <a:noFill/>
        </p:spPr>
        <p:txBody>
          <a:bodyPr wrap="square" rtlCol="0">
            <a:spAutoFit/>
          </a:bodyPr>
          <a:lstStyle/>
          <a:p>
            <a:pPr algn="ctr"/>
            <a:r>
              <a:rPr lang="en-US" b="1" dirty="0"/>
              <a:t>What Is a Risk Assessment</a:t>
            </a:r>
            <a:r>
              <a:rPr lang="en-US" b="1" dirty="0" smtClean="0"/>
              <a:t>?</a:t>
            </a:r>
          </a:p>
          <a:p>
            <a:pPr algn="ctr"/>
            <a:endParaRPr lang="en-US" b="1" dirty="0"/>
          </a:p>
          <a:p>
            <a:r>
              <a:rPr lang="en-US" dirty="0" smtClean="0"/>
              <a:t>			There </a:t>
            </a:r>
            <a:r>
              <a:rPr lang="en-US" dirty="0"/>
              <a:t>are five steps in a risk assessment</a:t>
            </a:r>
            <a:r>
              <a:rPr lang="en-US" dirty="0" smtClean="0"/>
              <a:t>.</a:t>
            </a:r>
          </a:p>
          <a:p>
            <a:endParaRPr lang="en-US" dirty="0"/>
          </a:p>
          <a:p>
            <a:pPr marL="342900" indent="-342900">
              <a:buFont typeface="+mj-lt"/>
              <a:buAutoNum type="arabicPeriod"/>
            </a:pPr>
            <a:r>
              <a:rPr lang="en-US" dirty="0"/>
              <a:t>Identify Risks – If you can think of it, you can prevent it.</a:t>
            </a:r>
          </a:p>
          <a:p>
            <a:pPr marL="342900" indent="-342900">
              <a:buFont typeface="+mj-lt"/>
              <a:buAutoNum type="arabicPeriod"/>
            </a:pPr>
            <a:r>
              <a:rPr lang="en-US" dirty="0"/>
              <a:t>Prioritize Risks</a:t>
            </a:r>
          </a:p>
          <a:p>
            <a:pPr marL="342900" indent="-342900">
              <a:buFont typeface="+mj-lt"/>
              <a:buAutoNum type="arabicPeriod"/>
            </a:pPr>
            <a:r>
              <a:rPr lang="en-US" dirty="0"/>
              <a:t>Analyze Risk Response Strategies</a:t>
            </a:r>
          </a:p>
          <a:p>
            <a:pPr marL="342900" indent="-342900">
              <a:buFont typeface="+mj-lt"/>
              <a:buAutoNum type="arabicPeriod"/>
            </a:pPr>
            <a:r>
              <a:rPr lang="en-US" dirty="0"/>
              <a:t>Plan Risk Response</a:t>
            </a:r>
          </a:p>
          <a:p>
            <a:pPr marL="342900" indent="-342900">
              <a:buFont typeface="+mj-lt"/>
              <a:buAutoNum type="arabicPeriod"/>
            </a:pPr>
            <a:r>
              <a:rPr lang="en-US" dirty="0"/>
              <a:t>Monitor and Control </a:t>
            </a:r>
            <a:r>
              <a:rPr lang="en-US" dirty="0" smtClean="0"/>
              <a:t>Risks</a:t>
            </a:r>
          </a:p>
          <a:p>
            <a:endParaRPr lang="en-US" dirty="0"/>
          </a:p>
          <a:p>
            <a:r>
              <a:rPr lang="en-US" dirty="0"/>
              <a:t>Risk assessment is a subjective exercise. It’s common for two different groups to evaluate a risk and end up with a different assessment. The power of the risk assessment does not come from creating the “right” assessment or operating under the belief that all risks will be eliminated; The true value comes from gathering together those individuals involved with the program or activity, having group discussions about risk, and determining what can be done to address risks. Ultimately, it’s not about your municipality having “no risks,” it’s about managing the risks.</a:t>
            </a:r>
          </a:p>
          <a:p>
            <a:endParaRPr lang="en-US" dirty="0"/>
          </a:p>
        </p:txBody>
      </p:sp>
    </p:spTree>
    <p:extLst>
      <p:ext uri="{BB962C8B-B14F-4D97-AF65-F5344CB8AC3E}">
        <p14:creationId xmlns:p14="http://schemas.microsoft.com/office/powerpoint/2010/main" val="333778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52697"/>
            <a:ext cx="11312434" cy="5078313"/>
          </a:xfrm>
          <a:prstGeom prst="rect">
            <a:avLst/>
          </a:prstGeom>
          <a:noFill/>
        </p:spPr>
        <p:txBody>
          <a:bodyPr wrap="square" rtlCol="0">
            <a:spAutoFit/>
          </a:bodyPr>
          <a:lstStyle/>
          <a:p>
            <a:pPr algn="ctr"/>
            <a:endParaRPr lang="en-US" b="1" dirty="0" smtClean="0"/>
          </a:p>
          <a:p>
            <a:pPr algn="ctr"/>
            <a:r>
              <a:rPr lang="en-US" b="1" dirty="0" smtClean="0"/>
              <a:t>Risk Identification</a:t>
            </a:r>
          </a:p>
          <a:p>
            <a:pPr algn="ctr"/>
            <a:endParaRPr lang="en-US" b="1" dirty="0"/>
          </a:p>
          <a:p>
            <a:r>
              <a:rPr lang="en-US" dirty="0"/>
              <a:t>Risk identification is the process through which the engineer becomes aware of the potential for a loss exposure</a:t>
            </a:r>
            <a:r>
              <a:rPr lang="en-US" dirty="0" smtClean="0"/>
              <a:t>.</a:t>
            </a:r>
          </a:p>
          <a:p>
            <a:endParaRPr lang="en-US" dirty="0"/>
          </a:p>
          <a:p>
            <a:r>
              <a:rPr lang="en-US" dirty="0" smtClean="0"/>
              <a:t> </a:t>
            </a:r>
            <a:r>
              <a:rPr lang="en-US" dirty="0"/>
              <a:t>An exposure can include patient injury, loss of an asset, plaintiff verdicts and malpractice payments, loss of reputation, or governmental fines</a:t>
            </a:r>
            <a:r>
              <a:rPr lang="en-US" dirty="0" smtClean="0"/>
              <a:t>.</a:t>
            </a:r>
          </a:p>
          <a:p>
            <a:endParaRPr lang="en-US" dirty="0" smtClean="0"/>
          </a:p>
          <a:p>
            <a:r>
              <a:rPr lang="en-US" dirty="0" smtClean="0"/>
              <a:t> </a:t>
            </a:r>
            <a:r>
              <a:rPr lang="en-US" dirty="0"/>
              <a:t>Methods often implemented to identify potential and actual risk include incident reporting, generic occurrence screening, patient complaints, patient satisfaction surveys, accreditation survey reports, insurance carrier risk assessment reports, and state licensure surveys. </a:t>
            </a:r>
            <a:endParaRPr lang="en-US" dirty="0" smtClean="0"/>
          </a:p>
          <a:p>
            <a:endParaRPr lang="en-US" dirty="0"/>
          </a:p>
          <a:p>
            <a:r>
              <a:rPr lang="en-US" dirty="0" smtClean="0"/>
              <a:t>Clinical </a:t>
            </a:r>
            <a:r>
              <a:rPr lang="en-US" dirty="0"/>
              <a:t>engineering problem reports, unexpected or unacceptable equipment </a:t>
            </a:r>
            <a:r>
              <a:rPr lang="en-US" dirty="0" smtClean="0"/>
              <a:t>downtime, </a:t>
            </a:r>
            <a:r>
              <a:rPr lang="en-US" dirty="0"/>
              <a:t>and MDR reports could also be used to identify potential or actual adverse events</a:t>
            </a:r>
            <a:r>
              <a:rPr lang="en-US" dirty="0" smtClean="0"/>
              <a:t>.</a:t>
            </a:r>
          </a:p>
          <a:p>
            <a:endParaRPr lang="en-US" dirty="0"/>
          </a:p>
          <a:p>
            <a:r>
              <a:rPr lang="en-US" dirty="0" smtClean="0"/>
              <a:t> </a:t>
            </a:r>
            <a:r>
              <a:rPr lang="en-US" dirty="0"/>
              <a:t>All too often, risk managers are unaware of these engineering databases and do not integrate them into an organization's loss prevention reports.</a:t>
            </a:r>
          </a:p>
          <a:p>
            <a:endParaRPr lang="en-US" dirty="0"/>
          </a:p>
        </p:txBody>
      </p:sp>
    </p:spTree>
    <p:extLst>
      <p:ext uri="{BB962C8B-B14F-4D97-AF65-F5344CB8AC3E}">
        <p14:creationId xmlns:p14="http://schemas.microsoft.com/office/powerpoint/2010/main" val="238494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382" y="182879"/>
            <a:ext cx="11678195" cy="8402300"/>
          </a:xfrm>
          <a:prstGeom prst="rect">
            <a:avLst/>
          </a:prstGeom>
          <a:noFill/>
        </p:spPr>
        <p:txBody>
          <a:bodyPr wrap="square" rtlCol="0">
            <a:spAutoFit/>
          </a:bodyPr>
          <a:lstStyle/>
          <a:p>
            <a:endParaRPr lang="en-US" dirty="0" smtClean="0"/>
          </a:p>
          <a:p>
            <a:r>
              <a:rPr lang="en-US" dirty="0" smtClean="0"/>
              <a:t>Companies </a:t>
            </a:r>
            <a:r>
              <a:rPr lang="en-US" dirty="0"/>
              <a:t>must adopt risk control strategies when securing their IT environment to identify and neutralize potential </a:t>
            </a:r>
            <a:r>
              <a:rPr lang="en-US" dirty="0" err="1"/>
              <a:t>cyberthreats</a:t>
            </a:r>
            <a:r>
              <a:rPr lang="en-US" dirty="0"/>
              <a:t> before breach incidents occur. The top risk control strategies in information security revolve around identifying and patching potential vulnerabilities, hunting for threats, and rapid incident response should a cyber attack breach perimeter </a:t>
            </a:r>
            <a:r>
              <a:rPr lang="en-US" dirty="0" err="1" smtClean="0"/>
              <a:t>defen</a:t>
            </a:r>
            <a:endParaRPr lang="en-US" dirty="0" smtClean="0"/>
          </a:p>
          <a:p>
            <a:endParaRPr lang="en-US" b="1" dirty="0"/>
          </a:p>
          <a:p>
            <a:r>
              <a:rPr lang="en-US" b="1" u="sng" dirty="0" smtClean="0"/>
              <a:t>1) Continuous Risk Scanning:-</a:t>
            </a:r>
          </a:p>
          <a:p>
            <a:r>
              <a:rPr lang="en-US" dirty="0" smtClean="0"/>
              <a:t>Your security team cannot watch every facet of your IT environment all the time; that’s what continuous monitoring software and services provide. A critical aspect of your organization’s threat and vulnerability management</a:t>
            </a:r>
            <a:r>
              <a:rPr lang="en-US" dirty="0"/>
              <a:t> </a:t>
            </a:r>
            <a:r>
              <a:rPr lang="en-US" dirty="0" smtClean="0"/>
              <a:t>efforts is scanning for cybersecurity gaps that put potential attack targets at greater risk, particularly your most valuable assets.</a:t>
            </a:r>
          </a:p>
          <a:p>
            <a:endParaRPr lang="en-US" dirty="0" smtClean="0"/>
          </a:p>
          <a:p>
            <a:r>
              <a:rPr lang="en-US" dirty="0" smtClean="0"/>
              <a:t>Your cybersecurity architecture and asset inventory must be monitored continuously to address existing vulnerabilities and identify new ones over time. These efforts ensure that emerging cybercriminal techniques cannot exploit them.</a:t>
            </a:r>
          </a:p>
          <a:p>
            <a:endParaRPr lang="en-US" dirty="0"/>
          </a:p>
          <a:p>
            <a:r>
              <a:rPr lang="en-US" b="1" u="sng" dirty="0" smtClean="0"/>
              <a:t>2) Detection </a:t>
            </a:r>
            <a:r>
              <a:rPr lang="en-US" b="1" u="sng" dirty="0"/>
              <a:t>and </a:t>
            </a:r>
            <a:r>
              <a:rPr lang="en-US" b="1" u="sng" dirty="0" smtClean="0"/>
              <a:t>Response:-</a:t>
            </a:r>
            <a:endParaRPr lang="en-US" u="sng" dirty="0"/>
          </a:p>
          <a:p>
            <a:r>
              <a:rPr lang="en-US" dirty="0"/>
              <a:t>Responding to threats only after they reveal themselves is too late. Therefore, in addition to continuous scanning for vulnerabilities, your security team needs to hunt for any indication of advanced persistent threats (APT) that may evade detection</a:t>
            </a:r>
            <a:r>
              <a:rPr lang="en-US" dirty="0" smtClean="0"/>
              <a:t>.</a:t>
            </a:r>
          </a:p>
          <a:p>
            <a:endParaRPr lang="en-US" dirty="0"/>
          </a:p>
          <a:p>
            <a:r>
              <a:rPr lang="en-US" dirty="0"/>
              <a:t>An alternative to a full-time threat hunter is partnering with a managed security services provider (MSSP) to enhance your security team’s knowledge and capabilities. Managed detection and response services seek out threat indicators, investigate them, initiate response plans, and conduct root cause analysis to prevent recurring incidents.</a:t>
            </a:r>
          </a:p>
          <a:p>
            <a:r>
              <a:rPr lang="en-US" dirty="0"/>
              <a:t> </a:t>
            </a:r>
          </a:p>
          <a:p>
            <a:endParaRPr lang="en-US" dirty="0"/>
          </a:p>
          <a:p>
            <a:endParaRPr lang="en-US" dirty="0" smtClean="0"/>
          </a:p>
          <a:p>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80552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52697"/>
            <a:ext cx="11430000" cy="8125301"/>
          </a:xfrm>
          <a:prstGeom prst="rect">
            <a:avLst/>
          </a:prstGeom>
          <a:noFill/>
        </p:spPr>
        <p:txBody>
          <a:bodyPr wrap="square" rtlCol="0">
            <a:spAutoFit/>
          </a:bodyPr>
          <a:lstStyle/>
          <a:p>
            <a:r>
              <a:rPr lang="en-US" b="1" u="sng" dirty="0" smtClean="0"/>
              <a:t>3) Third </a:t>
            </a:r>
            <a:r>
              <a:rPr lang="en-US" b="1" u="sng" dirty="0"/>
              <a:t>Party Risk </a:t>
            </a:r>
            <a:r>
              <a:rPr lang="en-US" b="1" u="sng" dirty="0" smtClean="0"/>
              <a:t>Management:-</a:t>
            </a:r>
            <a:endParaRPr lang="en-US" u="sng" dirty="0"/>
          </a:p>
          <a:p>
            <a:r>
              <a:rPr lang="en-US" dirty="0"/>
              <a:t>The risk your organization faces extends beyond your own IT environment. Especially with the proliferation of cloud service integrations, organizations must be mindful of the risks posed by partners connected to their network. </a:t>
            </a:r>
            <a:endParaRPr lang="en-US" dirty="0" smtClean="0"/>
          </a:p>
          <a:p>
            <a:endParaRPr lang="en-US" dirty="0"/>
          </a:p>
          <a:p>
            <a:r>
              <a:rPr lang="en-US" dirty="0"/>
              <a:t>Third party risk management requires vendor-focused risk assessments and visibility to determine how partners’ potential vulnerabilities become your own—and which efforts neutralize them</a:t>
            </a:r>
            <a:r>
              <a:rPr lang="en-US" dirty="0" smtClean="0"/>
              <a:t>.</a:t>
            </a:r>
          </a:p>
          <a:p>
            <a:endParaRPr lang="en-US" dirty="0"/>
          </a:p>
          <a:p>
            <a:endParaRPr lang="en-US" dirty="0" smtClean="0"/>
          </a:p>
          <a:p>
            <a:r>
              <a:rPr lang="en-US" b="1" u="sng" dirty="0" smtClean="0"/>
              <a:t>4) Advanced </a:t>
            </a:r>
            <a:r>
              <a:rPr lang="en-US" b="1" u="sng" dirty="0"/>
              <a:t>Risk </a:t>
            </a:r>
            <a:r>
              <a:rPr lang="en-US" b="1" u="sng" dirty="0" smtClean="0"/>
              <a:t>Analytics:-</a:t>
            </a:r>
          </a:p>
          <a:p>
            <a:endParaRPr lang="en-US" u="sng" dirty="0"/>
          </a:p>
          <a:p>
            <a:r>
              <a:rPr lang="en-US" dirty="0"/>
              <a:t>The best preparation for managing threats is simulating real attacks that identify vulnerabilities to address and train your security team on appropriate response tactics. The advanced analytic data collected from test results provides an insightful roadmap of potential entry points, gaps, and misconfigurations for your security team to address</a:t>
            </a:r>
            <a:r>
              <a:rPr lang="en-US" dirty="0" smtClean="0"/>
              <a:t>.</a:t>
            </a:r>
          </a:p>
          <a:p>
            <a:endParaRPr lang="en-US" dirty="0"/>
          </a:p>
          <a:p>
            <a:r>
              <a:rPr lang="en-US" dirty="0"/>
              <a:t>Penetration </a:t>
            </a:r>
            <a:r>
              <a:rPr lang="en-US" dirty="0" smtClean="0"/>
              <a:t>testing achieves </a:t>
            </a:r>
            <a:r>
              <a:rPr lang="en-US" dirty="0"/>
              <a:t>precisely that with pen-testers evaluating your cybersecurity infrastructure to determine potential attack vectors. Penetration tests can follow white, grey, or black box methods that provide testers with varying levels of environmental insight</a:t>
            </a:r>
            <a:r>
              <a:rPr lang="en-US" dirty="0" smtClean="0"/>
              <a:t>.</a:t>
            </a:r>
          </a:p>
          <a:p>
            <a:r>
              <a:rPr lang="en-US" dirty="0" smtClean="0"/>
              <a:t>Your </a:t>
            </a:r>
            <a:r>
              <a:rPr lang="en-US" dirty="0"/>
              <a:t>organization’s penetration testing should evaluate your entire IT environment, including:</a:t>
            </a:r>
          </a:p>
          <a:p>
            <a:r>
              <a:rPr lang="en-US" dirty="0"/>
              <a:t>Firewalls</a:t>
            </a:r>
          </a:p>
          <a:p>
            <a:r>
              <a:rPr lang="en-US" dirty="0"/>
              <a:t>Network security</a:t>
            </a:r>
          </a:p>
          <a:p>
            <a:r>
              <a:rPr lang="en-US" dirty="0"/>
              <a:t>Cloud computing</a:t>
            </a:r>
          </a:p>
          <a:p>
            <a:r>
              <a:rPr lang="en-US" dirty="0"/>
              <a:t>Web applications</a:t>
            </a:r>
          </a:p>
          <a:p>
            <a:r>
              <a:rPr lang="en-US" dirty="0"/>
              <a:t>Hardware</a:t>
            </a:r>
          </a:p>
          <a:p>
            <a:r>
              <a:rPr lang="en-US" dirty="0"/>
              <a:t>Mobile devices</a:t>
            </a:r>
          </a:p>
          <a:p>
            <a:r>
              <a:rPr lang="en-US" dirty="0"/>
              <a:t>Compliance requirements</a:t>
            </a:r>
          </a:p>
          <a:p>
            <a:r>
              <a:rPr lang="en-US" dirty="0" smtClean="0"/>
              <a:t/>
            </a:r>
            <a:br>
              <a:rPr lang="en-US" dirty="0" smtClean="0"/>
            </a:br>
            <a:endParaRPr lang="en-US" dirty="0"/>
          </a:p>
          <a:p>
            <a:endParaRPr lang="en-US" dirty="0"/>
          </a:p>
        </p:txBody>
      </p:sp>
    </p:spTree>
    <p:extLst>
      <p:ext uri="{BB962C8B-B14F-4D97-AF65-F5344CB8AC3E}">
        <p14:creationId xmlns:p14="http://schemas.microsoft.com/office/powerpoint/2010/main" val="197996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444137"/>
            <a:ext cx="11364685" cy="7017306"/>
          </a:xfrm>
          <a:prstGeom prst="rect">
            <a:avLst/>
          </a:prstGeom>
          <a:noFill/>
        </p:spPr>
        <p:txBody>
          <a:bodyPr wrap="square" rtlCol="0">
            <a:spAutoFit/>
          </a:bodyPr>
          <a:lstStyle/>
          <a:p>
            <a:r>
              <a:rPr lang="en-US" b="1" dirty="0" smtClean="0"/>
              <a:t>	</a:t>
            </a:r>
            <a:r>
              <a:rPr lang="en-US" b="1" smtClean="0"/>
              <a:t>	</a:t>
            </a:r>
            <a:r>
              <a:rPr lang="en-US" b="1" smtClean="0"/>
              <a:t>Risk </a:t>
            </a:r>
            <a:r>
              <a:rPr lang="en-US" b="1" dirty="0"/>
              <a:t>Control Strategies in Information </a:t>
            </a:r>
            <a:r>
              <a:rPr lang="en-US" b="1" dirty="0" smtClean="0"/>
              <a:t>Security</a:t>
            </a:r>
          </a:p>
          <a:p>
            <a:endParaRPr lang="en-US" dirty="0"/>
          </a:p>
          <a:p>
            <a:r>
              <a:rPr lang="en-US" dirty="0"/>
              <a:t>Balancing daily tasks with efforts to stay up-to-date on the latest threats and protective measures places a significant burden on your security team. However, organizations can enhance their risk and information security strategic plans by enlisting outside expertise to provide additional guidance and education</a:t>
            </a:r>
            <a:r>
              <a:rPr lang="en-US" dirty="0" smtClean="0"/>
              <a:t>.</a:t>
            </a:r>
          </a:p>
          <a:p>
            <a:endParaRPr lang="en-US" dirty="0"/>
          </a:p>
          <a:p>
            <a:r>
              <a:rPr lang="en-US" b="1" dirty="0"/>
              <a:t>Regulatory </a:t>
            </a:r>
            <a:r>
              <a:rPr lang="en-US" b="1" dirty="0" smtClean="0"/>
              <a:t>Compliance</a:t>
            </a:r>
          </a:p>
          <a:p>
            <a:endParaRPr lang="en-US" dirty="0"/>
          </a:p>
          <a:p>
            <a:r>
              <a:rPr lang="en-US" dirty="0"/>
              <a:t>Your organization must maintain its regulatory </a:t>
            </a:r>
            <a:r>
              <a:rPr lang="en-US" dirty="0" smtClean="0"/>
              <a:t>compliance </a:t>
            </a:r>
            <a:r>
              <a:rPr lang="en-US" dirty="0"/>
              <a:t> efforts whether or not you’re subject to regular reporting or random audits. Periodic gap assessments will determine what cybersecurity elements your organization needs to update to ensure or demonstrate compliance</a:t>
            </a:r>
            <a:r>
              <a:rPr lang="en-US" dirty="0" smtClean="0"/>
              <a:t>.</a:t>
            </a:r>
          </a:p>
          <a:p>
            <a:endParaRPr lang="en-US" dirty="0"/>
          </a:p>
          <a:p>
            <a:r>
              <a:rPr lang="en-US" dirty="0"/>
              <a:t>Further, regulatory compliance changes can place unexpected burdens on your security team. Conducting a bridge assessment (i.e., a gap assessment following regulation changes) is the fastest method for determining necessary adjustments. An expert MSSP will notify your organization of upcoming changes and work alongside your staff to help prepare your cybersecurity infrastructure and teams</a:t>
            </a:r>
            <a:r>
              <a:rPr lang="en-US" dirty="0" smtClean="0"/>
              <a:t>.</a:t>
            </a:r>
          </a:p>
          <a:p>
            <a:endParaRPr lang="en-US" dirty="0"/>
          </a:p>
          <a:p>
            <a:r>
              <a:rPr lang="en-US" b="1" dirty="0"/>
              <a:t>Security Awareness </a:t>
            </a:r>
            <a:r>
              <a:rPr lang="en-US" b="1" dirty="0" smtClean="0"/>
              <a:t>Training</a:t>
            </a:r>
          </a:p>
          <a:p>
            <a:endParaRPr lang="en-US" dirty="0"/>
          </a:p>
          <a:p>
            <a:r>
              <a:rPr lang="en-US" dirty="0"/>
              <a:t>Beyond your security team, your non-technical employees must periodically refresh their knowledge of </a:t>
            </a:r>
            <a:r>
              <a:rPr lang="en-US" dirty="0" err="1"/>
              <a:t>cyberthreats</a:t>
            </a:r>
            <a:r>
              <a:rPr lang="en-US" dirty="0"/>
              <a:t>. Limiting your organization’s security awareness </a:t>
            </a:r>
            <a:r>
              <a:rPr lang="en-US" dirty="0" smtClean="0"/>
              <a:t>training </a:t>
            </a:r>
            <a:r>
              <a:rPr lang="en-US" dirty="0"/>
              <a:t> to brief mentions during onboarding materials insufficiently prepares your employees. Instead, consider training sessions a few times per year and additional services, such as randomly testing your workers with simulated phishing attempts, to improve their threat recognition.</a:t>
            </a:r>
          </a:p>
          <a:p>
            <a:endParaRPr lang="en-US" dirty="0"/>
          </a:p>
          <a:p>
            <a:endParaRPr lang="en-US" dirty="0"/>
          </a:p>
        </p:txBody>
      </p:sp>
    </p:spTree>
    <p:extLst>
      <p:ext uri="{BB962C8B-B14F-4D97-AF65-F5344CB8AC3E}">
        <p14:creationId xmlns:p14="http://schemas.microsoft.com/office/powerpoint/2010/main" val="256887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703" y="496389"/>
            <a:ext cx="11260183" cy="5355312"/>
          </a:xfrm>
          <a:prstGeom prst="rect">
            <a:avLst/>
          </a:prstGeom>
          <a:noFill/>
        </p:spPr>
        <p:txBody>
          <a:bodyPr wrap="square" rtlCol="0">
            <a:spAutoFit/>
          </a:bodyPr>
          <a:lstStyle/>
          <a:p>
            <a:r>
              <a:rPr lang="en-US" b="1" dirty="0" smtClean="0"/>
              <a:t> </a:t>
            </a:r>
          </a:p>
          <a:p>
            <a:r>
              <a:rPr lang="en-US" b="1" dirty="0" smtClean="0"/>
              <a:t>Incident </a:t>
            </a:r>
            <a:r>
              <a:rPr lang="en-US" b="1" dirty="0"/>
              <a:t>Management and Recovery </a:t>
            </a:r>
            <a:r>
              <a:rPr lang="en-US" b="1" dirty="0" smtClean="0"/>
              <a:t>Strategies</a:t>
            </a:r>
          </a:p>
          <a:p>
            <a:endParaRPr lang="en-US" dirty="0"/>
          </a:p>
          <a:p>
            <a:r>
              <a:rPr lang="en-US" dirty="0"/>
              <a:t>Incident </a:t>
            </a:r>
            <a:r>
              <a:rPr lang="en-US" dirty="0" smtClean="0"/>
              <a:t>management </a:t>
            </a:r>
            <a:r>
              <a:rPr lang="en-US" dirty="0"/>
              <a:t> comprises the response and recovery portion of your information security strategy framework. Responding to and recovering from data breaches is the most stressful security team responsibility, as you must protect your organization’s data and reputation</a:t>
            </a:r>
            <a:r>
              <a:rPr lang="en-US" dirty="0" smtClean="0"/>
              <a:t>.</a:t>
            </a:r>
          </a:p>
          <a:p>
            <a:endParaRPr lang="en-US" dirty="0"/>
          </a:p>
          <a:p>
            <a:r>
              <a:rPr lang="en-US" dirty="0"/>
              <a:t>Partnering with an MSSP that has successfully remediated numerous breaches will guide your security team on effective measures that mitigate damages and restore service availability as quickly as possible. RSI Security can help your organization develop and execute its incident response plan, assisting with</a:t>
            </a:r>
            <a:r>
              <a:rPr lang="en-US" dirty="0" smtClean="0"/>
              <a:t>:</a:t>
            </a:r>
          </a:p>
          <a:p>
            <a:endParaRPr lang="en-US" dirty="0"/>
          </a:p>
          <a:p>
            <a:r>
              <a:rPr lang="en-US" dirty="0"/>
              <a:t>Identifying the </a:t>
            </a:r>
            <a:r>
              <a:rPr lang="en-US" dirty="0" smtClean="0"/>
              <a:t>incident</a:t>
            </a:r>
            <a:endParaRPr lang="en-US" dirty="0"/>
          </a:p>
          <a:p>
            <a:r>
              <a:rPr lang="en-US" dirty="0"/>
              <a:t>Logging and tracking the incident with a critical systems audit</a:t>
            </a:r>
          </a:p>
          <a:p>
            <a:r>
              <a:rPr lang="en-US" dirty="0"/>
              <a:t>Investigating and analyzing the incident with a forensic approach to determine root causes</a:t>
            </a:r>
          </a:p>
          <a:p>
            <a:r>
              <a:rPr lang="en-US" dirty="0"/>
              <a:t>Assigning and escalating the incident response to the appropriate SOC team member(s)</a:t>
            </a:r>
          </a:p>
          <a:p>
            <a:r>
              <a:rPr lang="en-US" dirty="0"/>
              <a:t>Remediating incident damage and implementing preventative measures to resolve </a:t>
            </a:r>
            <a:r>
              <a:rPr lang="en-US" dirty="0" smtClean="0"/>
              <a:t>it</a:t>
            </a:r>
          </a:p>
          <a:p>
            <a:endParaRPr lang="en-US" dirty="0"/>
          </a:p>
          <a:p>
            <a:r>
              <a:rPr lang="en-US" dirty="0"/>
              <a:t>After executing your response and recovery strategy, you must also ensure your customers’ satisfaction with your efforts to maintain your relationships and brand confidence.</a:t>
            </a:r>
          </a:p>
        </p:txBody>
      </p:sp>
    </p:spTree>
    <p:extLst>
      <p:ext uri="{BB962C8B-B14F-4D97-AF65-F5344CB8AC3E}">
        <p14:creationId xmlns:p14="http://schemas.microsoft.com/office/powerpoint/2010/main" val="29944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576</Words>
  <Application>Microsoft Office PowerPoint</Application>
  <PresentationFormat>Widescreen</PresentationFormat>
  <Paragraphs>112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2022-01-09T17:30:39Z</dcterms:created>
  <dcterms:modified xsi:type="dcterms:W3CDTF">2022-01-10T17:31:43Z</dcterms:modified>
</cp:coreProperties>
</file>