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9" r:id="rId4"/>
    <p:sldId id="260"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F03570-12D6-4D0A-B816-945F4A9A54AE}"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218916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03570-12D6-4D0A-B816-945F4A9A54AE}"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199383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03570-12D6-4D0A-B816-945F4A9A54AE}"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191132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03570-12D6-4D0A-B816-945F4A9A54AE}"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384575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03570-12D6-4D0A-B816-945F4A9A54AE}"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412248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F03570-12D6-4D0A-B816-945F4A9A54AE}"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2456473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F03570-12D6-4D0A-B816-945F4A9A54AE}"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228989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F03570-12D6-4D0A-B816-945F4A9A54AE}"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250290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03570-12D6-4D0A-B816-945F4A9A54AE}" type="datetimeFigureOut">
              <a:rPr lang="en-US" smtClean="0"/>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354433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03570-12D6-4D0A-B816-945F4A9A54AE}"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262619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03570-12D6-4D0A-B816-945F4A9A54AE}"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B61B5-1526-4F0D-BA12-92D657A8A12E}" type="slidenum">
              <a:rPr lang="en-US" smtClean="0"/>
              <a:t>‹#›</a:t>
            </a:fld>
            <a:endParaRPr lang="en-US"/>
          </a:p>
        </p:txBody>
      </p:sp>
    </p:spTree>
    <p:extLst>
      <p:ext uri="{BB962C8B-B14F-4D97-AF65-F5344CB8AC3E}">
        <p14:creationId xmlns:p14="http://schemas.microsoft.com/office/powerpoint/2010/main" val="267603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03570-12D6-4D0A-B816-945F4A9A54AE}" type="datetimeFigureOut">
              <a:rPr lang="en-US" smtClean="0"/>
              <a:t>2/15/2022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B61B5-1526-4F0D-BA12-92D657A8A12E}" type="slidenum">
              <a:rPr lang="en-US" smtClean="0"/>
              <a:t>‹#›</a:t>
            </a:fld>
            <a:endParaRPr lang="en-US"/>
          </a:p>
        </p:txBody>
      </p:sp>
    </p:spTree>
    <p:extLst>
      <p:ext uri="{BB962C8B-B14F-4D97-AF65-F5344CB8AC3E}">
        <p14:creationId xmlns:p14="http://schemas.microsoft.com/office/powerpoint/2010/main" val="2883741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8011" y="378823"/>
            <a:ext cx="11351623" cy="7386638"/>
          </a:xfrm>
          <a:prstGeom prst="rect">
            <a:avLst/>
          </a:prstGeom>
          <a:noFill/>
        </p:spPr>
        <p:txBody>
          <a:bodyPr wrap="square" rtlCol="0">
            <a:spAutoFit/>
          </a:bodyPr>
          <a:lstStyle/>
          <a:p>
            <a:r>
              <a:rPr lang="en-US" dirty="0" smtClean="0"/>
              <a:t>				</a:t>
            </a:r>
            <a:r>
              <a:rPr lang="en-US" sz="2400" b="1" dirty="0" smtClean="0"/>
              <a:t>Incidence response planning</a:t>
            </a:r>
          </a:p>
          <a:p>
            <a:endParaRPr lang="en-US" dirty="0"/>
          </a:p>
          <a:p>
            <a:r>
              <a:rPr lang="en-US" dirty="0" smtClean="0"/>
              <a:t>An </a:t>
            </a:r>
            <a:r>
              <a:rPr lang="en-US" dirty="0"/>
              <a:t>incident response plan ensures that in the event of a security breach, the right personnel and procedures are in place to effectively deal with a threat. Having an incident response plan in place ensures that a structured investigation can take place to provide a targeted response to contain and remediate the threat</a:t>
            </a:r>
            <a:r>
              <a:rPr lang="en-US" dirty="0" smtClean="0"/>
              <a:t>.</a:t>
            </a:r>
          </a:p>
          <a:p>
            <a:endParaRPr lang="en-US" dirty="0"/>
          </a:p>
          <a:p>
            <a:r>
              <a:rPr lang="en-US" b="1" dirty="0" smtClean="0"/>
              <a:t>				6 </a:t>
            </a:r>
            <a:r>
              <a:rPr lang="en-US" b="1" dirty="0"/>
              <a:t>Steps to Create an Incident Response </a:t>
            </a:r>
            <a:r>
              <a:rPr lang="en-US" b="1" dirty="0" smtClean="0"/>
              <a:t>Plan</a:t>
            </a:r>
          </a:p>
          <a:p>
            <a:r>
              <a:rPr lang="en-US" b="1" dirty="0" smtClean="0"/>
              <a:t>1</a:t>
            </a:r>
            <a:r>
              <a:rPr lang="en-US" b="1" dirty="0"/>
              <a:t>. Preparation</a:t>
            </a:r>
          </a:p>
          <a:p>
            <a:r>
              <a:rPr lang="en-US" dirty="0"/>
              <a:t>Preparation for any potential security incident is key to a successful response. I highly recommend developing some playbooks that provide guidance to the SOC when triaging an incident, these will give clear instructions on how to prioritize an incident and when they should be escalated. </a:t>
            </a:r>
          </a:p>
          <a:p>
            <a:endParaRPr lang="en-US" b="1" dirty="0" smtClean="0"/>
          </a:p>
          <a:p>
            <a:r>
              <a:rPr lang="en-US" b="1" dirty="0"/>
              <a:t>2. Identification</a:t>
            </a:r>
          </a:p>
          <a:p>
            <a:r>
              <a:rPr lang="en-US" dirty="0"/>
              <a:t>You can only successfully remove a security threat once you know the size and scope of an incident. Begin with ‘patient zero’, the initial compromised device. </a:t>
            </a:r>
            <a:endParaRPr lang="en-US" dirty="0" smtClean="0"/>
          </a:p>
          <a:p>
            <a:endParaRPr lang="en-US" dirty="0" smtClean="0"/>
          </a:p>
          <a:p>
            <a:r>
              <a:rPr lang="en-US" b="1" dirty="0"/>
              <a:t>3. Containment</a:t>
            </a:r>
          </a:p>
          <a:p>
            <a:r>
              <a:rPr lang="en-US" dirty="0"/>
              <a:t>Once the scope of an incident has been successfully identified the containment process can then begin. This is where the compromised devices within the estate are isolated from the rest of the network to stop the spread of an attack</a:t>
            </a:r>
            <a:r>
              <a:rPr lang="en-US" dirty="0" smtClean="0"/>
              <a:t>.</a:t>
            </a:r>
          </a:p>
          <a:p>
            <a:endParaRPr lang="en-US" dirty="0"/>
          </a:p>
          <a:p>
            <a:r>
              <a:rPr lang="en-US" dirty="0"/>
              <a:t>Short term containment may be used to isolate a device which is being targeted by attack traffic. Long-term containment may be necessary when a deep-dive analysis is required which can be time-consuming. </a:t>
            </a:r>
          </a:p>
          <a:p>
            <a:endParaRPr lang="en-US" dirty="0"/>
          </a:p>
          <a:p>
            <a:endParaRPr lang="en-US" b="1" dirty="0"/>
          </a:p>
          <a:p>
            <a:endParaRPr lang="en-US" dirty="0"/>
          </a:p>
        </p:txBody>
      </p:sp>
    </p:spTree>
    <p:extLst>
      <p:ext uri="{BB962C8B-B14F-4D97-AF65-F5344CB8AC3E}">
        <p14:creationId xmlns:p14="http://schemas.microsoft.com/office/powerpoint/2010/main" val="262179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404949"/>
            <a:ext cx="11155680" cy="4708981"/>
          </a:xfrm>
          <a:prstGeom prst="rect">
            <a:avLst/>
          </a:prstGeom>
          <a:noFill/>
        </p:spPr>
        <p:txBody>
          <a:bodyPr wrap="square" rtlCol="0">
            <a:spAutoFit/>
          </a:bodyPr>
          <a:lstStyle/>
          <a:p>
            <a:pPr algn="ctr"/>
            <a:r>
              <a:rPr lang="en-US" sz="2400" b="1" dirty="0"/>
              <a:t>What do digital forensics experts do</a:t>
            </a:r>
            <a:r>
              <a:rPr lang="en-US" sz="2400" b="1" dirty="0" smtClean="0"/>
              <a:t>?</a:t>
            </a:r>
          </a:p>
          <a:p>
            <a:pPr algn="ctr"/>
            <a:endParaRPr lang="en-US" sz="2400" b="1" dirty="0"/>
          </a:p>
          <a:p>
            <a:r>
              <a:rPr lang="en-US" dirty="0"/>
              <a:t>Today, there is a digital element to almost every legal investigation. From civil cases like infidelity, child custody, accident reconstruction, civil disputes and missing persons, to criminal cases such as fraud, espionage, arson, larceny, and wrongful death, digital forensics is now used as a critical element of most investigations. Breach of information security is obviously a major focus for digital forensics experts</a:t>
            </a:r>
            <a:r>
              <a:rPr lang="en-US" dirty="0" smtClean="0"/>
              <a:t>.</a:t>
            </a:r>
          </a:p>
          <a:p>
            <a:endParaRPr lang="en-US" dirty="0"/>
          </a:p>
          <a:p>
            <a:r>
              <a:rPr lang="en-US" dirty="0"/>
              <a:t>In the pursuit of finding answers, digital forensics professionals utilize skills and knowledge of all elements of information systems and security to extract all relevant data. This includes a wide variety of computer hardware and software, networking systems, as well as mobile devices and systems. </a:t>
            </a:r>
            <a:endParaRPr lang="en-US" dirty="0" smtClean="0"/>
          </a:p>
          <a:p>
            <a:endParaRPr lang="en-US" dirty="0"/>
          </a:p>
          <a:p>
            <a:r>
              <a:rPr lang="en-US" dirty="0"/>
              <a:t>With this knowledge, digital forensics professionals will attempt to restore deleted data, analyze recovered data, and perform a complete forensic examination of all computers, databases, and systems. This information is assembled and used to reconstruct what actually happened, and then reported on to affected parties. In civil or criminal cases that have progressed to legal courts, digital forensics experts are often called on to provide expert testimony.</a:t>
            </a:r>
          </a:p>
          <a:p>
            <a:endParaRPr lang="en-US" dirty="0"/>
          </a:p>
        </p:txBody>
      </p:sp>
    </p:spTree>
    <p:extLst>
      <p:ext uri="{BB962C8B-B14F-4D97-AF65-F5344CB8AC3E}">
        <p14:creationId xmlns:p14="http://schemas.microsoft.com/office/powerpoint/2010/main" val="256564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 y="418011"/>
            <a:ext cx="11403875" cy="6186309"/>
          </a:xfrm>
          <a:prstGeom prst="rect">
            <a:avLst/>
          </a:prstGeom>
          <a:noFill/>
        </p:spPr>
        <p:txBody>
          <a:bodyPr wrap="square" rtlCol="0">
            <a:spAutoFit/>
          </a:bodyPr>
          <a:lstStyle/>
          <a:p>
            <a:endParaRPr lang="en-US" b="1" dirty="0" smtClean="0"/>
          </a:p>
          <a:p>
            <a:endParaRPr lang="en-US" b="1" dirty="0"/>
          </a:p>
          <a:p>
            <a:r>
              <a:rPr lang="en-US" b="1" dirty="0" smtClean="0"/>
              <a:t>4. </a:t>
            </a:r>
            <a:r>
              <a:rPr lang="en-US" b="1" dirty="0"/>
              <a:t>Eradication</a:t>
            </a:r>
          </a:p>
          <a:p>
            <a:r>
              <a:rPr lang="en-US" dirty="0"/>
              <a:t>Once the incident is successfully contained then the eradication of the threat can begin. This will vary depending on what caused a device to be compromised. Patching devices, disarming malware, disabling compromised accounts are all examples of what may be required in the eradication phase of an incident</a:t>
            </a:r>
            <a:r>
              <a:rPr lang="en-US" dirty="0" smtClean="0"/>
              <a:t>.</a:t>
            </a:r>
          </a:p>
          <a:p>
            <a:endParaRPr lang="en-US" dirty="0"/>
          </a:p>
          <a:p>
            <a:r>
              <a:rPr lang="en-US" b="1" dirty="0"/>
              <a:t>5. Recovery</a:t>
            </a:r>
          </a:p>
          <a:p>
            <a:r>
              <a:rPr lang="en-US" dirty="0"/>
              <a:t>The goal of the recovery phase of an incident is to restore normal service to the business. If clean backups are available, then these can be used to restore service. Alternatively, any compromised device will need rebuilding to ensure a clean recovery. Additional monitoring of affected devices may need to be implemented</a:t>
            </a:r>
            <a:r>
              <a:rPr lang="en-US" dirty="0" smtClean="0"/>
              <a:t>.</a:t>
            </a:r>
          </a:p>
          <a:p>
            <a:endParaRPr lang="en-US" dirty="0"/>
          </a:p>
          <a:p>
            <a:r>
              <a:rPr lang="en-US" b="1" dirty="0" smtClean="0"/>
              <a:t>6. Lessons </a:t>
            </a:r>
            <a:r>
              <a:rPr lang="en-US" b="1" dirty="0"/>
              <a:t>Learned</a:t>
            </a:r>
          </a:p>
          <a:p>
            <a:r>
              <a:rPr lang="en-US" dirty="0"/>
              <a:t>Once the threat has been fully remediated the next step will involve answering the question ‘how do we stop this from happening again?’. A meeting known as a Post Incident Review (PIR) should take place and involve representatives from all teams involved in the incident. This is the platform to discuss what went well during the incident and what can be improved. This is where the incident response plan is refined based on the outcome of the PIR, and procedures and playbooks are amended to reflect any agreed changes.</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83634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209006"/>
            <a:ext cx="11665131" cy="6555641"/>
          </a:xfrm>
          <a:prstGeom prst="rect">
            <a:avLst/>
          </a:prstGeom>
          <a:noFill/>
        </p:spPr>
        <p:txBody>
          <a:bodyPr wrap="square" rtlCol="0">
            <a:spAutoFit/>
          </a:bodyPr>
          <a:lstStyle/>
          <a:p>
            <a:r>
              <a:rPr lang="en-US" dirty="0" smtClean="0"/>
              <a:t>					</a:t>
            </a:r>
            <a:r>
              <a:rPr lang="en-US" sz="2400" b="1" u="sng" dirty="0" smtClean="0"/>
              <a:t>Disaster recovery planning</a:t>
            </a:r>
          </a:p>
          <a:p>
            <a:endParaRPr lang="en-US" dirty="0"/>
          </a:p>
          <a:p>
            <a:pPr marL="342900" indent="-342900">
              <a:buAutoNum type="arabicParenBoth"/>
            </a:pPr>
            <a:r>
              <a:rPr lang="en-US" dirty="0" smtClean="0"/>
              <a:t>the organization is unable to mitigate the impact of an incident during the incident</a:t>
            </a:r>
          </a:p>
          <a:p>
            <a:pPr marL="342900" indent="-342900">
              <a:buAutoNum type="arabicParenBoth"/>
            </a:pPr>
            <a:r>
              <a:rPr lang="en-US" dirty="0" smtClean="0"/>
              <a:t> the level of damage or destruction is so severe that the organization is unable to recover quickly.</a:t>
            </a:r>
          </a:p>
          <a:p>
            <a:endParaRPr lang="en-US" dirty="0" smtClean="0"/>
          </a:p>
          <a:p>
            <a:r>
              <a:rPr lang="en-US" dirty="0" smtClean="0"/>
              <a:t> The difference between an incident and a disaster may be subtle; the contingency planning team must make the distinction between disasters and incidents, and it may not be possible to make this distinction until an attack occurs. Often an event that is initially classified as an incident is later determined to be a disaster. When this happens, the organization must change how it is responding and take action to secure its most valuable assets to preserve value for the longer term even at the risk of more disruption in the short term. </a:t>
            </a:r>
          </a:p>
          <a:p>
            <a:endParaRPr lang="en-US" dirty="0" smtClean="0"/>
          </a:p>
          <a:p>
            <a:r>
              <a:rPr lang="en-US" dirty="0" smtClean="0"/>
              <a:t>Disaster recovery (DR) planning is the process of preparing an organization to handle and recover from a disaster, whether natural or man-made. The key emphasis of a DR plan is to reestablish operations at the primary site, the location at which the organization performs its business. The goal is to make things whole, or as they were before the disaster.</a:t>
            </a:r>
          </a:p>
          <a:p>
            <a:endParaRPr lang="en-US" dirty="0"/>
          </a:p>
          <a:p>
            <a:r>
              <a:rPr lang="en-US" dirty="0" smtClean="0"/>
              <a:t> The Disaster Recovery Plan Similar in structure to the IR plan, the DR plan provides detailed guidance in the event of a disaster. It is organized by the type or nature of the disaster, and specifies recovery procedures during and after each type of disaster. It also provides details on the roles and responsibilities of the people involved in the disaster recovery effort, and identifies the personnel and agencies that must be notified. Just as the IR plan must be tested, so must the DR plan, using the same testing mechanisms. At a minimum, the DR plan must be reviewed during a walk-through or talk-through on a periodic basis. Many of the same precepts of incident response apply to disaster recovery: 1. Priorities must be clearly established. The first priority is always the preservation of human life. The protection of data and systems immediately falls to the wayside if the disaster threatens the lives, health, or welfare of the employees of the organization or</a:t>
            </a:r>
            <a:endParaRPr lang="en-US" dirty="0"/>
          </a:p>
        </p:txBody>
      </p:sp>
    </p:spTree>
    <p:extLst>
      <p:ext uri="{BB962C8B-B14F-4D97-AF65-F5344CB8AC3E}">
        <p14:creationId xmlns:p14="http://schemas.microsoft.com/office/powerpoint/2010/main" val="243220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3" y="391886"/>
            <a:ext cx="11469188" cy="2400657"/>
          </a:xfrm>
          <a:prstGeom prst="rect">
            <a:avLst/>
          </a:prstGeom>
          <a:noFill/>
        </p:spPr>
        <p:txBody>
          <a:bodyPr wrap="square" rtlCol="0">
            <a:spAutoFit/>
          </a:bodyPr>
          <a:lstStyle/>
          <a:p>
            <a:r>
              <a:rPr lang="en-US" dirty="0" smtClean="0"/>
              <a:t>					</a:t>
            </a:r>
            <a:r>
              <a:rPr lang="en-US" sz="2400" b="1" u="sng" dirty="0" smtClean="0"/>
              <a:t>Business continuity planning</a:t>
            </a:r>
          </a:p>
          <a:p>
            <a:endParaRPr lang="en-US" dirty="0"/>
          </a:p>
          <a:p>
            <a:r>
              <a:rPr lang="en-US" dirty="0" smtClean="0"/>
              <a:t>Business continuity planning prepares an organization to reestablish critical business operations during a disaster that affects operations at the primary site. If a disaster has rendered the current location unusable, there must be a plan to allow the business to continue to function. Not every business needs such a plan or such facilities. Small companies or fiscally sound organizations may have the latitude to cease operations until the physical facilities can be restored. Manufacturing and retail organizations may not have this option, because they depend on physical commerce and may not be able to relocate operations.</a:t>
            </a:r>
            <a:endParaRPr lang="en-US" dirty="0"/>
          </a:p>
        </p:txBody>
      </p:sp>
    </p:spTree>
    <p:extLst>
      <p:ext uri="{BB962C8B-B14F-4D97-AF65-F5344CB8AC3E}">
        <p14:creationId xmlns:p14="http://schemas.microsoft.com/office/powerpoint/2010/main" val="354082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577" y="470263"/>
            <a:ext cx="11247120" cy="5355312"/>
          </a:xfrm>
          <a:prstGeom prst="rect">
            <a:avLst/>
          </a:prstGeom>
          <a:noFill/>
        </p:spPr>
        <p:txBody>
          <a:bodyPr wrap="square" rtlCol="0">
            <a:spAutoFit/>
          </a:bodyPr>
          <a:lstStyle/>
          <a:p>
            <a:r>
              <a:rPr lang="en-US" dirty="0"/>
              <a:t>An information security audit occurs when a technology team conducts an organizational review to ensure that the correct and most up-to-date processes and infrastructure are being applied. An audit also includes a series of tests that guarantee that information security meets all expectations and requirements within an organization. During this process, employees are interviewed regarding security roles and other relevant details</a:t>
            </a:r>
            <a:r>
              <a:rPr lang="en-US" dirty="0" smtClean="0"/>
              <a:t>.</a:t>
            </a:r>
          </a:p>
          <a:p>
            <a:endParaRPr lang="en-US" dirty="0"/>
          </a:p>
          <a:p>
            <a:endParaRPr lang="en-US" dirty="0" smtClean="0"/>
          </a:p>
          <a:p>
            <a:r>
              <a:rPr lang="en-US" dirty="0"/>
              <a:t>However, there are some basic categories that every audit should include. Specifically, the following are essential categories to review</a:t>
            </a:r>
            <a:r>
              <a:rPr lang="en-US" dirty="0" smtClean="0"/>
              <a:t>:</a:t>
            </a:r>
          </a:p>
          <a:p>
            <a:endParaRPr lang="en-US" dirty="0"/>
          </a:p>
          <a:p>
            <a:pPr marL="285750" indent="-285750">
              <a:buFont typeface="Arial" panose="020B0604020202020204" pitchFamily="34" charset="0"/>
              <a:buChar char="•"/>
            </a:pPr>
            <a:r>
              <a:rPr lang="en-US" dirty="0"/>
              <a:t>Inventory and control of hardware assets</a:t>
            </a:r>
          </a:p>
          <a:p>
            <a:pPr marL="285750" indent="-285750">
              <a:buFont typeface="Arial" panose="020B0604020202020204" pitchFamily="34" charset="0"/>
              <a:buChar char="•"/>
            </a:pPr>
            <a:r>
              <a:rPr lang="en-US" dirty="0"/>
              <a:t>Inventory and control of software assets</a:t>
            </a:r>
          </a:p>
          <a:p>
            <a:pPr marL="285750" indent="-285750">
              <a:buFont typeface="Arial" panose="020B0604020202020204" pitchFamily="34" charset="0"/>
              <a:buChar char="•"/>
            </a:pPr>
            <a:r>
              <a:rPr lang="en-US" dirty="0"/>
              <a:t>Continuous vulnerability management</a:t>
            </a:r>
          </a:p>
          <a:p>
            <a:pPr marL="285750" indent="-285750">
              <a:buFont typeface="Arial" panose="020B0604020202020204" pitchFamily="34" charset="0"/>
              <a:buChar char="•"/>
            </a:pPr>
            <a:r>
              <a:rPr lang="en-US" dirty="0"/>
              <a:t>Controlled use of administrative privileges</a:t>
            </a:r>
          </a:p>
          <a:p>
            <a:pPr marL="285750" indent="-285750">
              <a:buFont typeface="Arial" panose="020B0604020202020204" pitchFamily="34" charset="0"/>
              <a:buChar char="•"/>
            </a:pPr>
            <a:r>
              <a:rPr lang="en-US" dirty="0"/>
              <a:t>Secure configuration for hardware and software on mobile devices, laptops, workstations, and servers</a:t>
            </a:r>
          </a:p>
          <a:p>
            <a:pPr marL="285750" indent="-285750">
              <a:buFont typeface="Arial" panose="020B0604020202020204" pitchFamily="34" charset="0"/>
              <a:buChar char="•"/>
            </a:pPr>
            <a:r>
              <a:rPr lang="en-US" dirty="0"/>
              <a:t>Maintenance, monitoring, and analysis of audit logs</a:t>
            </a:r>
          </a:p>
          <a:p>
            <a:pPr marL="285750" indent="-285750">
              <a:buFont typeface="Arial" panose="020B0604020202020204" pitchFamily="34" charset="0"/>
              <a:buChar char="•"/>
            </a:pPr>
            <a:r>
              <a:rPr lang="en-US" dirty="0"/>
              <a:t>Email and web browser protection</a:t>
            </a:r>
          </a:p>
          <a:p>
            <a:pPr marL="285750" indent="-285750">
              <a:buFont typeface="Arial" panose="020B0604020202020204" pitchFamily="34" charset="0"/>
              <a:buChar char="•"/>
            </a:pPr>
            <a:r>
              <a:rPr lang="en-US" dirty="0"/>
              <a:t>Malware defenses</a:t>
            </a:r>
          </a:p>
          <a:p>
            <a:pPr marL="285750" indent="-285750">
              <a:buFont typeface="Arial" panose="020B0604020202020204" pitchFamily="34" charset="0"/>
              <a:buChar char="•"/>
            </a:pPr>
            <a:r>
              <a:rPr lang="en-US" dirty="0"/>
              <a:t>Limitation and control of network ports, protocols, and servers.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445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117693"/>
            <a:ext cx="11220994" cy="6740307"/>
          </a:xfrm>
          <a:prstGeom prst="rect">
            <a:avLst/>
          </a:prstGeom>
          <a:noFill/>
        </p:spPr>
        <p:txBody>
          <a:bodyPr wrap="square" rtlCol="0">
            <a:spAutoFit/>
          </a:bodyPr>
          <a:lstStyle/>
          <a:p>
            <a:r>
              <a:rPr lang="en-US" dirty="0"/>
              <a:t/>
            </a:r>
            <a:br>
              <a:rPr lang="en-US" dirty="0"/>
            </a:br>
            <a:r>
              <a:rPr lang="en-US" dirty="0"/>
              <a:t> </a:t>
            </a:r>
            <a:r>
              <a:rPr lang="en-US" dirty="0" smtClean="0"/>
              <a:t>						</a:t>
            </a:r>
            <a:r>
              <a:rPr lang="en-US" b="1" dirty="0" smtClean="0"/>
              <a:t>What </a:t>
            </a:r>
            <a:r>
              <a:rPr lang="en-US" b="1" dirty="0"/>
              <a:t>is </a:t>
            </a:r>
            <a:r>
              <a:rPr lang="en-US" b="1" dirty="0" smtClean="0"/>
              <a:t>Monitoring</a:t>
            </a:r>
          </a:p>
          <a:p>
            <a:endParaRPr lang="en-US" b="1" dirty="0"/>
          </a:p>
          <a:p>
            <a:r>
              <a:rPr lang="en-US" dirty="0" smtClean="0"/>
              <a:t>The </a:t>
            </a:r>
            <a:r>
              <a:rPr lang="en-US" dirty="0"/>
              <a:t>Periodic tracking (for example, daily, weekly, monthly, quarterly, annually) of any activity’s progress by systematically gathering and analyzing data and information is called Monitoring. The target audience/beneficiaries must be defined along with what you are doing, and whether your activities are being implemented as planned or not</a:t>
            </a:r>
            <a:r>
              <a:rPr lang="en-US" dirty="0" smtClean="0"/>
              <a:t>.</a:t>
            </a:r>
          </a:p>
          <a:p>
            <a:endParaRPr lang="en-US" dirty="0"/>
          </a:p>
          <a:p>
            <a:r>
              <a:rPr lang="en-US" dirty="0"/>
              <a:t>Monitoring of a program or intervention involves the collection of routine data that measures progress toward achieving program objectives. It is used to track changes in program outputs and performance over time. It provides regular feedback and early indications of progress (or lack of progress). Its purpose is to permit the management and stakeholders to make informed decisions regarding the effectiveness of programs and the efficient use of resources</a:t>
            </a:r>
            <a:r>
              <a:rPr lang="en-US" dirty="0" smtClean="0"/>
              <a:t>.</a:t>
            </a:r>
          </a:p>
          <a:p>
            <a:endParaRPr lang="en-US" dirty="0"/>
          </a:p>
          <a:p>
            <a:r>
              <a:rPr lang="en-US" b="1" dirty="0" smtClean="0"/>
              <a:t>			When </a:t>
            </a:r>
            <a:r>
              <a:rPr lang="en-US" b="1" dirty="0"/>
              <a:t>should Monitoring Take Place:</a:t>
            </a:r>
          </a:p>
          <a:p>
            <a:endParaRPr lang="en-US" dirty="0" smtClean="0"/>
          </a:p>
          <a:p>
            <a:pPr marL="342900" indent="-342900">
              <a:buFont typeface="+mj-lt"/>
              <a:buAutoNum type="arabicPeriod"/>
            </a:pPr>
            <a:r>
              <a:rPr lang="en-US" dirty="0" smtClean="0"/>
              <a:t>M&amp;E </a:t>
            </a:r>
            <a:r>
              <a:rPr lang="en-US" dirty="0"/>
              <a:t>is a continuous process that occurs throughout the life of a program (PCM).</a:t>
            </a:r>
          </a:p>
          <a:p>
            <a:pPr marL="342900" indent="-342900">
              <a:buFont typeface="+mj-lt"/>
              <a:buAutoNum type="arabicPeriod"/>
            </a:pPr>
            <a:r>
              <a:rPr lang="en-US" dirty="0"/>
              <a:t>To be most effective, M&amp;E should be planned at the design stage of a program, with all the resources (time, money, and personnel) that will be required calculated and allocated in advance.</a:t>
            </a:r>
          </a:p>
          <a:p>
            <a:pPr marL="342900" indent="-342900">
              <a:buFont typeface="+mj-lt"/>
              <a:buAutoNum type="arabicPeriod"/>
            </a:pPr>
            <a:r>
              <a:rPr lang="en-US" dirty="0"/>
              <a:t>Monitoring should be conducted at every stage of the program, with data collected, analyzed, and used on a continuous basis. </a:t>
            </a:r>
          </a:p>
          <a:p>
            <a:pPr marL="342900" indent="-342900">
              <a:buFont typeface="+mj-lt"/>
              <a:buAutoNum type="arabicPeriod"/>
            </a:pPr>
            <a:r>
              <a:rPr lang="en-US" dirty="0"/>
              <a:t>Usually about 7% of the total budget of the project is allocated to M&amp;E</a:t>
            </a:r>
          </a:p>
          <a:p>
            <a:pPr marL="342900" indent="-342900">
              <a:buFont typeface="+mj-lt"/>
              <a:buAutoNum type="arabicPeriod"/>
            </a:pPr>
            <a:r>
              <a:rPr lang="en-US" dirty="0"/>
              <a:t>Evaluations are usually conducted at the end of programs. However, they should be planned for at the start because they rely on data collected throughout the program, with baseline data being especially important. </a:t>
            </a:r>
          </a:p>
          <a:p>
            <a:endParaRPr lang="en-US" dirty="0"/>
          </a:p>
          <a:p>
            <a:endParaRPr lang="en-US" dirty="0"/>
          </a:p>
        </p:txBody>
      </p:sp>
    </p:spTree>
    <p:extLst>
      <p:ext uri="{BB962C8B-B14F-4D97-AF65-F5344CB8AC3E}">
        <p14:creationId xmlns:p14="http://schemas.microsoft.com/office/powerpoint/2010/main" val="154913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011" y="404949"/>
            <a:ext cx="11325498" cy="2585323"/>
          </a:xfrm>
          <a:prstGeom prst="rect">
            <a:avLst/>
          </a:prstGeom>
          <a:noFill/>
        </p:spPr>
        <p:txBody>
          <a:bodyPr wrap="square" rtlCol="0">
            <a:spAutoFit/>
          </a:bodyPr>
          <a:lstStyle/>
          <a:p>
            <a:r>
              <a:rPr lang="en-US" b="1" dirty="0"/>
              <a:t>What is Digital Forensics</a:t>
            </a:r>
            <a:r>
              <a:rPr lang="en-US" b="1" dirty="0" smtClean="0"/>
              <a:t>?</a:t>
            </a:r>
          </a:p>
          <a:p>
            <a:endParaRPr lang="en-US" b="1" dirty="0"/>
          </a:p>
          <a:p>
            <a:r>
              <a:rPr lang="en-US" dirty="0"/>
              <a:t>Digital Forensics is defined as the process of preservation, identification, extraction, and documentation of computer evidence which can be used by the court of law. It is a science of finding evidence from digital media like a computer, mobile phone, server, or network. It provides the forensic team with the best techniques and tools to solve complicated digital-related cases.</a:t>
            </a:r>
          </a:p>
          <a:p>
            <a:r>
              <a:rPr lang="en-US" dirty="0"/>
              <a:t>Digital Forensics helps the forensic team to analyzes, inspect, identifies, and preserve the digital evidence residing on various types of electronic devices.</a:t>
            </a:r>
          </a:p>
          <a:p>
            <a:endParaRPr lang="en-US" dirty="0"/>
          </a:p>
        </p:txBody>
      </p:sp>
    </p:spTree>
    <p:extLst>
      <p:ext uri="{BB962C8B-B14F-4D97-AF65-F5344CB8AC3E}">
        <p14:creationId xmlns:p14="http://schemas.microsoft.com/office/powerpoint/2010/main" val="78956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9" y="365760"/>
            <a:ext cx="11364685" cy="7571303"/>
          </a:xfrm>
          <a:prstGeom prst="rect">
            <a:avLst/>
          </a:prstGeom>
          <a:noFill/>
        </p:spPr>
        <p:txBody>
          <a:bodyPr wrap="square" rtlCol="0">
            <a:spAutoFit/>
          </a:bodyPr>
          <a:lstStyle/>
          <a:p>
            <a:r>
              <a:rPr lang="en-US" b="1" cap="all" dirty="0"/>
              <a:t>BRIEF DIGITAL FORENSICS HISTORY </a:t>
            </a:r>
            <a:r>
              <a:rPr lang="en-US" b="1" cap="all" dirty="0" smtClean="0"/>
              <a:t>OVERVIEW</a:t>
            </a:r>
          </a:p>
          <a:p>
            <a:endParaRPr lang="en-US" b="1" cap="all" dirty="0"/>
          </a:p>
          <a:p>
            <a:r>
              <a:rPr lang="en-US" dirty="0"/>
              <a:t>In the 1970s, the United States introduced the 1978 Florida Computer Crimes Act, which was based on legislation against unauthorized alteration or deleting data in a computer system;</a:t>
            </a:r>
          </a:p>
          <a:p>
            <a:r>
              <a:rPr lang="en-US" dirty="0"/>
              <a:t>1983 was marked by Canada passing legislation in the field of cybercrimes and computer forensics;</a:t>
            </a:r>
          </a:p>
          <a:p>
            <a:r>
              <a:rPr lang="en-US" dirty="0"/>
              <a:t>In 1985, Britain created a computer crime department;</a:t>
            </a:r>
          </a:p>
          <a:p>
            <a:r>
              <a:rPr lang="en-US" dirty="0"/>
              <a:t>In 1989, cybercrimes were added to the official list of crimes in Australia;</a:t>
            </a:r>
          </a:p>
          <a:p>
            <a:r>
              <a:rPr lang="en-US" dirty="0"/>
              <a:t>The 1990 Britain’s Computer Misuse Act made digital forensics well-recognized all over the world;</a:t>
            </a:r>
          </a:p>
          <a:p>
            <a:r>
              <a:rPr lang="en-US" dirty="0"/>
              <a:t>In 1992, Collier and </a:t>
            </a:r>
            <a:r>
              <a:rPr lang="en-US" dirty="0" err="1"/>
              <a:t>Spaul</a:t>
            </a:r>
            <a:r>
              <a:rPr lang="en-US" dirty="0"/>
              <a:t> used the term “computer forensics” in an academic paper;</a:t>
            </a:r>
          </a:p>
          <a:p>
            <a:r>
              <a:rPr lang="en-US" dirty="0"/>
              <a:t>In 2001, Britain created the National Hi-Tech Crime Unit;</a:t>
            </a:r>
          </a:p>
          <a:p>
            <a:r>
              <a:rPr lang="en-US" dirty="0"/>
              <a:t>In 2004, 43 countries signed The Convention of Cybercrime;</a:t>
            </a:r>
          </a:p>
          <a:p>
            <a:r>
              <a:rPr lang="en-US" dirty="0"/>
              <a:t>2005 was marked by the appearance of an ISO standard for digital forensics.</a:t>
            </a:r>
          </a:p>
          <a:p>
            <a:endParaRPr lang="en-US" dirty="0" smtClean="0"/>
          </a:p>
          <a:p>
            <a:r>
              <a:rPr lang="en-US" b="1" cap="all" dirty="0"/>
              <a:t>WHAT ARE THE PURPOSES OF DIGITAL FORENSICS?</a:t>
            </a:r>
          </a:p>
          <a:p>
            <a:r>
              <a:rPr lang="en-US" dirty="0"/>
              <a:t>Digital forensics ensures and supports cybersecurity in the private sector and assists law enforcement in investigating criminal cases. The fast-paced development and implementation of new technologies in all areas of human activity require training computer experts to deal with specific objectives. These objectives include:</a:t>
            </a:r>
          </a:p>
          <a:p>
            <a:r>
              <a:rPr lang="en-US" dirty="0"/>
              <a:t>Facilitating the recovery, analysis, and preservation of the data and helping prepare digital evidence for court representation;</a:t>
            </a:r>
          </a:p>
          <a:p>
            <a:r>
              <a:rPr lang="en-US" dirty="0"/>
              <a:t>Ensuring all the necessary protocols of gathering evidence as the digital evidence</a:t>
            </a:r>
            <a:br>
              <a:rPr lang="en-US" dirty="0"/>
            </a:br>
            <a:r>
              <a:rPr lang="en-US" dirty="0"/>
              <a:t>must not be corrupted;</a:t>
            </a:r>
          </a:p>
          <a:p>
            <a:r>
              <a:rPr lang="en-US" dirty="0"/>
              <a:t>Recovering any deleted or hidden data from any digital devices if the data is</a:t>
            </a:r>
            <a:br>
              <a:rPr lang="en-US" dirty="0"/>
            </a:br>
            <a:r>
              <a:rPr lang="en-US" dirty="0"/>
              <a:t>particularly significant for the case;</a:t>
            </a:r>
          </a:p>
          <a:p>
            <a:r>
              <a:rPr lang="en-US" dirty="0"/>
              <a:t>Helping identify a suspect and establishing a motive for a crime;</a:t>
            </a:r>
          </a:p>
          <a:p>
            <a:r>
              <a:rPr lang="en-US" dirty="0"/>
              <a:t>Producing a computer forensic report that prompts the investigation;</a:t>
            </a:r>
          </a:p>
          <a:p>
            <a:r>
              <a:rPr lang="en-US" dirty="0"/>
              <a:t>Ensuring digital evidence integrity.</a:t>
            </a:r>
          </a:p>
          <a:p>
            <a:endParaRPr lang="en-US" dirty="0"/>
          </a:p>
        </p:txBody>
      </p:sp>
    </p:spTree>
    <p:extLst>
      <p:ext uri="{BB962C8B-B14F-4D97-AF65-F5344CB8AC3E}">
        <p14:creationId xmlns:p14="http://schemas.microsoft.com/office/powerpoint/2010/main" val="130940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391886"/>
            <a:ext cx="11351623" cy="6740307"/>
          </a:xfrm>
          <a:prstGeom prst="rect">
            <a:avLst/>
          </a:prstGeom>
          <a:noFill/>
        </p:spPr>
        <p:txBody>
          <a:bodyPr wrap="square" rtlCol="0">
            <a:spAutoFit/>
          </a:bodyPr>
          <a:lstStyle/>
          <a:p>
            <a:r>
              <a:rPr lang="en-US" b="1" cap="all" dirty="0"/>
              <a:t>TYPES OF DIGITAL EVIDENCES</a:t>
            </a:r>
          </a:p>
          <a:p>
            <a:r>
              <a:rPr lang="en-US" dirty="0"/>
              <a:t>Digital evidence is any sort of data stored and collected from any electronic storage device. Digital evidence can also be retrieved from wireless networks and random-access memory. There are many types of electronic evidence and methodologies of their retrieval, storage, and analysis. The types of electronic evidence include but are not limited to the following examples:</a:t>
            </a:r>
          </a:p>
          <a:p>
            <a:r>
              <a:rPr lang="en-US" dirty="0"/>
              <a:t>Media files (photo, video, audio);</a:t>
            </a:r>
          </a:p>
          <a:p>
            <a:r>
              <a:rPr lang="en-US" dirty="0"/>
              <a:t>User account data (usernames, passwords, avatars);</a:t>
            </a:r>
          </a:p>
          <a:p>
            <a:r>
              <a:rPr lang="en-US" dirty="0"/>
              <a:t>Emails (content, senders’ and receivers’ information, attachments);</a:t>
            </a:r>
          </a:p>
          <a:p>
            <a:r>
              <a:rPr lang="en-US" dirty="0"/>
              <a:t>Web browser history;</a:t>
            </a:r>
          </a:p>
          <a:p>
            <a:r>
              <a:rPr lang="en-US" dirty="0"/>
              <a:t>Phone calls (video, audio);</a:t>
            </a:r>
          </a:p>
          <a:p>
            <a:r>
              <a:rPr lang="en-US" dirty="0"/>
              <a:t>Databases;</a:t>
            </a:r>
          </a:p>
          <a:p>
            <a:r>
              <a:rPr lang="en-US" dirty="0"/>
              <a:t>Accounting program files;</a:t>
            </a:r>
          </a:p>
          <a:p>
            <a:r>
              <a:rPr lang="en-US" dirty="0"/>
              <a:t>Windows registry system files;</a:t>
            </a:r>
          </a:p>
          <a:p>
            <a:r>
              <a:rPr lang="en-US" dirty="0"/>
              <a:t>RAM system files;</a:t>
            </a:r>
          </a:p>
          <a:p>
            <a:r>
              <a:rPr lang="en-US" dirty="0"/>
              <a:t>Any type of digital files (text files, spreadsheets, PDF files, bookmarks, etc.);</a:t>
            </a:r>
          </a:p>
          <a:p>
            <a:r>
              <a:rPr lang="en-US" dirty="0"/>
              <a:t>Records from networking devices;</a:t>
            </a:r>
          </a:p>
          <a:p>
            <a:r>
              <a:rPr lang="en-US" dirty="0"/>
              <a:t>ATM transaction logs;</a:t>
            </a:r>
          </a:p>
          <a:p>
            <a:r>
              <a:rPr lang="en-US" dirty="0"/>
              <a:t>GPS logs;</a:t>
            </a:r>
          </a:p>
          <a:p>
            <a:r>
              <a:rPr lang="en-US" dirty="0"/>
              <a:t>Electronic door logs;</a:t>
            </a:r>
          </a:p>
          <a:p>
            <a:r>
              <a:rPr lang="en-US" dirty="0"/>
              <a:t>CCTV cameras records;</a:t>
            </a:r>
          </a:p>
          <a:p>
            <a:r>
              <a:rPr lang="en-US" dirty="0"/>
              <a:t>Hidden and encrypted data;</a:t>
            </a:r>
          </a:p>
          <a:p>
            <a:r>
              <a:rPr lang="en-US" dirty="0"/>
              <a:t>Printer, fax, and copy machine logs;</a:t>
            </a:r>
          </a:p>
          <a:p>
            <a:r>
              <a:rPr lang="en-US" dirty="0"/>
              <a:t>Computer backups.</a:t>
            </a:r>
          </a:p>
          <a:p>
            <a:endParaRPr lang="en-US" dirty="0"/>
          </a:p>
        </p:txBody>
      </p:sp>
    </p:spTree>
    <p:extLst>
      <p:ext uri="{BB962C8B-B14F-4D97-AF65-F5344CB8AC3E}">
        <p14:creationId xmlns:p14="http://schemas.microsoft.com/office/powerpoint/2010/main" val="984934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1013</Words>
  <Application>Microsoft Office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2022-01-10T17:11:56Z</dcterms:created>
  <dcterms:modified xsi:type="dcterms:W3CDTF">2022-02-15T08:57:18Z</dcterms:modified>
</cp:coreProperties>
</file>