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316" r:id="rId23"/>
    <p:sldId id="31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4" autoAdjust="0"/>
  </p:normalViewPr>
  <p:slideViewPr>
    <p:cSldViewPr>
      <p:cViewPr>
        <p:scale>
          <a:sx n="75" d="100"/>
          <a:sy n="75" d="100"/>
        </p:scale>
        <p:origin x="-389" y="-2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21D458-5FDF-4C52-BDF8-DA024629B360}" type="datetimeFigureOut">
              <a:rPr lang="en-US" smtClean="0"/>
              <a:t>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5E0A08-4141-4F73-839D-8BB7BC4E1C56}" type="slidenum">
              <a:rPr lang="en-US" smtClean="0"/>
              <a:t>‹#›</a:t>
            </a:fld>
            <a:endParaRPr lang="en-US"/>
          </a:p>
        </p:txBody>
      </p:sp>
    </p:spTree>
    <p:extLst>
      <p:ext uri="{BB962C8B-B14F-4D97-AF65-F5344CB8AC3E}">
        <p14:creationId xmlns:p14="http://schemas.microsoft.com/office/powerpoint/2010/main" val="361354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change control is an important part of the contract administration process.</a:t>
            </a:r>
            <a:endParaRPr lang="en-US" dirty="0"/>
          </a:p>
        </p:txBody>
      </p:sp>
      <p:sp>
        <p:nvSpPr>
          <p:cNvPr id="4" name="Slide Number Placeholder 3"/>
          <p:cNvSpPr>
            <a:spLocks noGrp="1"/>
          </p:cNvSpPr>
          <p:nvPr>
            <p:ph type="sldNum" sz="quarter" idx="10"/>
          </p:nvPr>
        </p:nvSpPr>
        <p:spPr/>
        <p:txBody>
          <a:bodyPr/>
          <a:lstStyle/>
          <a:p>
            <a:fld id="{46A7CC13-8B7B-4B34-AD2C-04FD2AA4F787}" type="slidenum">
              <a:rPr lang="en-US" smtClean="0"/>
              <a:t>27</a:t>
            </a:fld>
            <a:endParaRPr lang="en-US"/>
          </a:p>
        </p:txBody>
      </p:sp>
    </p:spTree>
    <p:extLst>
      <p:ext uri="{BB962C8B-B14F-4D97-AF65-F5344CB8AC3E}">
        <p14:creationId xmlns:p14="http://schemas.microsoft.com/office/powerpoint/2010/main" val="272940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8B5C5C-24DD-403E-94C2-3ADF4D7F2D5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191821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B5C5C-24DD-403E-94C2-3ADF4D7F2D5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127654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B5C5C-24DD-403E-94C2-3ADF4D7F2D5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5761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B5C5C-24DD-403E-94C2-3ADF4D7F2D5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360146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B5C5C-24DD-403E-94C2-3ADF4D7F2D5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145570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8B5C5C-24DD-403E-94C2-3ADF4D7F2D5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278338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8B5C5C-24DD-403E-94C2-3ADF4D7F2D5B}"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172554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8B5C5C-24DD-403E-94C2-3ADF4D7F2D5B}"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281367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B5C5C-24DD-403E-94C2-3ADF4D7F2D5B}"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186255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8B5C5C-24DD-403E-94C2-3ADF4D7F2D5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390142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8B5C5C-24DD-403E-94C2-3ADF4D7F2D5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A4253-08CE-4143-88F3-DA567E1768D5}" type="slidenum">
              <a:rPr lang="en-US" smtClean="0"/>
              <a:t>‹#›</a:t>
            </a:fld>
            <a:endParaRPr lang="en-US"/>
          </a:p>
        </p:txBody>
      </p:sp>
    </p:spTree>
    <p:extLst>
      <p:ext uri="{BB962C8B-B14F-4D97-AF65-F5344CB8AC3E}">
        <p14:creationId xmlns:p14="http://schemas.microsoft.com/office/powerpoint/2010/main" val="380367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B5C5C-24DD-403E-94C2-3ADF4D7F2D5B}" type="datetimeFigureOut">
              <a:rPr lang="en-US" smtClean="0"/>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A4253-08CE-4143-88F3-DA567E1768D5}" type="slidenum">
              <a:rPr lang="en-US" smtClean="0"/>
              <a:t>‹#›</a:t>
            </a:fld>
            <a:endParaRPr lang="en-US"/>
          </a:p>
        </p:txBody>
      </p:sp>
    </p:spTree>
    <p:extLst>
      <p:ext uri="{BB962C8B-B14F-4D97-AF65-F5344CB8AC3E}">
        <p14:creationId xmlns:p14="http://schemas.microsoft.com/office/powerpoint/2010/main" val="331703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086600" cy="838200"/>
          </a:xfrm>
        </p:spPr>
        <p:txBody>
          <a:bodyPr>
            <a:normAutofit fontScale="90000"/>
          </a:bodyPr>
          <a:lstStyle/>
          <a:p>
            <a:r>
              <a:rPr lang="en-US" dirty="0"/>
              <a:t>Unit-9: Project Procurement Management  5</a:t>
            </a:r>
            <a:r>
              <a:rPr lang="en-US" sz="2800" dirty="0"/>
              <a:t>LHr</a:t>
            </a:r>
          </a:p>
        </p:txBody>
      </p:sp>
    </p:spTree>
    <p:extLst>
      <p:ext uri="{BB962C8B-B14F-4D97-AF65-F5344CB8AC3E}">
        <p14:creationId xmlns:p14="http://schemas.microsoft.com/office/powerpoint/2010/main" val="225710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10" y="114300"/>
            <a:ext cx="8947547" cy="6743700"/>
          </a:xfrm>
        </p:spPr>
        <p:txBody>
          <a:bodyPr/>
          <a:lstStyle/>
          <a:p>
            <a:pPr marL="0" indent="0">
              <a:buNone/>
            </a:pPr>
            <a:r>
              <a:rPr lang="en-US" b="1" dirty="0"/>
              <a:t>Inputs to the Plan Purchases and Acquisitions Process are:</a:t>
            </a:r>
          </a:p>
          <a:p>
            <a:r>
              <a:rPr lang="en-US" dirty="0"/>
              <a:t>Enterprise Environmental Factors, Organizational Process Assets such as types of contract, Project Scope Statement, Work Breakdown Structure, WBS Dictionary, Project Management Plan</a:t>
            </a:r>
          </a:p>
          <a:p>
            <a:pPr marL="0" indent="0">
              <a:buNone/>
            </a:pPr>
            <a:r>
              <a:rPr lang="en-US" b="1" dirty="0"/>
              <a:t>Tools and techniques used are:</a:t>
            </a:r>
          </a:p>
          <a:p>
            <a:r>
              <a:rPr lang="en-US" dirty="0"/>
              <a:t>Make-or-buy Decisions, Expert Judgment, Market Research</a:t>
            </a:r>
          </a:p>
        </p:txBody>
      </p:sp>
    </p:spTree>
    <p:extLst>
      <p:ext uri="{BB962C8B-B14F-4D97-AF65-F5344CB8AC3E}">
        <p14:creationId xmlns:p14="http://schemas.microsoft.com/office/powerpoint/2010/main" val="148424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7" y="128588"/>
            <a:ext cx="8904685" cy="6729412"/>
          </a:xfrm>
        </p:spPr>
        <p:txBody>
          <a:bodyPr>
            <a:normAutofit fontScale="85000" lnSpcReduction="10000"/>
          </a:bodyPr>
          <a:lstStyle/>
          <a:p>
            <a:pPr marL="0" indent="0">
              <a:buNone/>
            </a:pPr>
            <a:r>
              <a:rPr lang="en-US" b="1" dirty="0"/>
              <a:t>The outputs to the Plan Purchases and Acquisitions process are:</a:t>
            </a:r>
          </a:p>
          <a:p>
            <a:pPr marL="0" indent="0">
              <a:buNone/>
            </a:pPr>
            <a:r>
              <a:rPr lang="en-US" sz="3200" b="1" dirty="0"/>
              <a:t>Procurement Management Plan</a:t>
            </a:r>
            <a:endParaRPr lang="en-US" sz="3200" dirty="0"/>
          </a:p>
          <a:p>
            <a:r>
              <a:rPr lang="en-US" dirty="0"/>
              <a:t>The procurement management plan explains how procurement will be managed from inception to closing. Commonly the procurement management plan details: </a:t>
            </a:r>
          </a:p>
          <a:p>
            <a:pPr>
              <a:buFont typeface="Wingdings" panose="05000000000000000000" pitchFamily="2" charset="2"/>
              <a:buChar char="§"/>
            </a:pPr>
            <a:r>
              <a:rPr lang="en-US" dirty="0"/>
              <a:t>Guidelines for types of contracts to be used in different situations</a:t>
            </a:r>
          </a:p>
          <a:p>
            <a:pPr>
              <a:buFont typeface="Wingdings" panose="05000000000000000000" pitchFamily="2" charset="2"/>
              <a:buChar char="§"/>
            </a:pPr>
            <a:r>
              <a:rPr lang="en-US" dirty="0"/>
              <a:t>Standard procurement documents or templates to be used, if applicable</a:t>
            </a:r>
          </a:p>
          <a:p>
            <a:pPr>
              <a:buFont typeface="Wingdings" panose="05000000000000000000" pitchFamily="2" charset="2"/>
              <a:buChar char="§"/>
            </a:pPr>
            <a:r>
              <a:rPr lang="en-US" dirty="0"/>
              <a:t>Guidelines for creating contract work breakdown structures, statements of work, and other procurement documents</a:t>
            </a:r>
          </a:p>
          <a:p>
            <a:pPr>
              <a:buFont typeface="Wingdings" panose="05000000000000000000" pitchFamily="2" charset="2"/>
              <a:buChar char="§"/>
            </a:pPr>
            <a:r>
              <a:rPr lang="en-US" dirty="0"/>
              <a:t>Roles and responsibilities of the project team and related departments, such as the purchasing or legal department</a:t>
            </a:r>
          </a:p>
          <a:p>
            <a:pPr>
              <a:buFont typeface="Wingdings" panose="05000000000000000000" pitchFamily="2" charset="2"/>
              <a:buChar char="§"/>
            </a:pPr>
            <a:r>
              <a:rPr lang="en-US" dirty="0"/>
              <a:t>Guidelines for using independent estimates to evaluate sellers</a:t>
            </a:r>
          </a:p>
        </p:txBody>
      </p:sp>
    </p:spTree>
    <p:extLst>
      <p:ext uri="{BB962C8B-B14F-4D97-AF65-F5344CB8AC3E}">
        <p14:creationId xmlns:p14="http://schemas.microsoft.com/office/powerpoint/2010/main" val="256514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7" y="542925"/>
            <a:ext cx="8893969" cy="6186488"/>
          </a:xfrm>
        </p:spPr>
        <p:txBody>
          <a:bodyPr>
            <a:normAutofit fontScale="92500" lnSpcReduction="10000"/>
          </a:bodyPr>
          <a:lstStyle/>
          <a:p>
            <a:r>
              <a:rPr lang="en-US" dirty="0"/>
              <a:t>Suggestions for managing multiple providers</a:t>
            </a:r>
          </a:p>
          <a:p>
            <a:r>
              <a:rPr lang="en-US" dirty="0"/>
              <a:t>Processes for coordinating procurement decisions with other project areas, such as scheduling and performance reporting</a:t>
            </a:r>
          </a:p>
          <a:p>
            <a:r>
              <a:rPr lang="en-US" dirty="0"/>
              <a:t>Constraints and assumptions related to purchases and acquisitions</a:t>
            </a:r>
          </a:p>
          <a:p>
            <a:r>
              <a:rPr lang="en-US" dirty="0"/>
              <a:t>Lead times for purchases and acquisitions</a:t>
            </a:r>
          </a:p>
          <a:p>
            <a:r>
              <a:rPr lang="en-US" dirty="0"/>
              <a:t>Risk mitigation strategies for purchases and acquisitions, such as insurance contracts and bonds</a:t>
            </a:r>
          </a:p>
          <a:p>
            <a:r>
              <a:rPr lang="en-US" dirty="0"/>
              <a:t>Guidelines for identifying prequalified sellers and organizational lists of preferred sellers</a:t>
            </a:r>
          </a:p>
          <a:p>
            <a:r>
              <a:rPr lang="en-US" dirty="0"/>
              <a:t>Procurement metrics to assist in evaluating sellers and managing contracts</a:t>
            </a:r>
          </a:p>
          <a:p>
            <a:endParaRPr lang="en-US" dirty="0"/>
          </a:p>
        </p:txBody>
      </p:sp>
    </p:spTree>
    <p:extLst>
      <p:ext uri="{BB962C8B-B14F-4D97-AF65-F5344CB8AC3E}">
        <p14:creationId xmlns:p14="http://schemas.microsoft.com/office/powerpoint/2010/main" val="359173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935038"/>
          </a:xfrm>
        </p:spPr>
        <p:txBody>
          <a:bodyPr/>
          <a:lstStyle/>
          <a:p>
            <a:r>
              <a:rPr lang="en-US" b="1" dirty="0"/>
              <a:t>Plan Contracts</a:t>
            </a:r>
          </a:p>
        </p:txBody>
      </p:sp>
      <p:sp>
        <p:nvSpPr>
          <p:cNvPr id="3" name="Content Placeholder 2"/>
          <p:cNvSpPr>
            <a:spLocks noGrp="1"/>
          </p:cNvSpPr>
          <p:nvPr>
            <p:ph idx="1"/>
          </p:nvPr>
        </p:nvSpPr>
        <p:spPr>
          <a:xfrm>
            <a:off x="96441" y="935038"/>
            <a:ext cx="9047559" cy="5922962"/>
          </a:xfrm>
        </p:spPr>
        <p:txBody>
          <a:bodyPr/>
          <a:lstStyle/>
          <a:p>
            <a:r>
              <a:rPr lang="en-US" dirty="0"/>
              <a:t>After planning purchases and acquisition, the next step is to plan for the contract according to which the procurement process will be based</a:t>
            </a:r>
          </a:p>
          <a:p>
            <a:r>
              <a:rPr lang="en-US" dirty="0"/>
              <a:t>The main outputs are Contract Statement of Work</a:t>
            </a:r>
          </a:p>
        </p:txBody>
      </p:sp>
    </p:spTree>
    <p:extLst>
      <p:ext uri="{BB962C8B-B14F-4D97-AF65-F5344CB8AC3E}">
        <p14:creationId xmlns:p14="http://schemas.microsoft.com/office/powerpoint/2010/main" val="192284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20750"/>
          </a:xfrm>
        </p:spPr>
        <p:txBody>
          <a:bodyPr>
            <a:normAutofit/>
          </a:bodyPr>
          <a:lstStyle/>
          <a:p>
            <a:r>
              <a:rPr lang="en-US" sz="3600" b="1" dirty="0">
                <a:latin typeface="+mn-lt"/>
              </a:rPr>
              <a:t>Contract Statement of Work (SOW) -:</a:t>
            </a:r>
          </a:p>
        </p:txBody>
      </p:sp>
      <p:sp>
        <p:nvSpPr>
          <p:cNvPr id="3" name="Content Placeholder 2"/>
          <p:cNvSpPr>
            <a:spLocks noGrp="1"/>
          </p:cNvSpPr>
          <p:nvPr>
            <p:ph idx="1"/>
          </p:nvPr>
        </p:nvSpPr>
        <p:spPr>
          <a:xfrm>
            <a:off x="364332" y="1285876"/>
            <a:ext cx="8593931" cy="5414962"/>
          </a:xfrm>
        </p:spPr>
        <p:txBody>
          <a:bodyPr/>
          <a:lstStyle/>
          <a:p>
            <a:pPr>
              <a:buFont typeface="Wingdings" panose="05000000000000000000" pitchFamily="2" charset="2"/>
              <a:buChar char="ü"/>
            </a:pPr>
            <a:r>
              <a:rPr lang="en-US" dirty="0"/>
              <a:t>The contract statement of work explains the items being purchased with enough detail and clarifications for everyone to be in agreement with what is being purchased. </a:t>
            </a:r>
          </a:p>
          <a:p>
            <a:pPr>
              <a:buFont typeface="Wingdings" panose="05000000000000000000" pitchFamily="2" charset="2"/>
              <a:buChar char="ü"/>
            </a:pPr>
            <a:r>
              <a:rPr lang="en-US" dirty="0"/>
              <a:t>A contract SOW should be clear and as complete as possible.</a:t>
            </a:r>
          </a:p>
          <a:p>
            <a:pPr>
              <a:buFont typeface="Wingdings" panose="05000000000000000000" pitchFamily="2" charset="2"/>
              <a:buChar char="ü"/>
            </a:pPr>
            <a:r>
              <a:rPr lang="en-US" dirty="0"/>
              <a:t>It should describe all services required and include performance reporting</a:t>
            </a:r>
          </a:p>
          <a:p>
            <a:pPr>
              <a:buFont typeface="Wingdings" panose="05000000000000000000" pitchFamily="2" charset="2"/>
              <a:buChar char="ü"/>
            </a:pPr>
            <a:r>
              <a:rPr lang="en-US" dirty="0"/>
              <a:t>It is important to use appropriate wording in a contract SOW, such as must instead of may.</a:t>
            </a:r>
          </a:p>
          <a:p>
            <a:endParaRPr lang="en-US" dirty="0"/>
          </a:p>
        </p:txBody>
      </p:sp>
    </p:spTree>
    <p:extLst>
      <p:ext uri="{BB962C8B-B14F-4D97-AF65-F5344CB8AC3E}">
        <p14:creationId xmlns:p14="http://schemas.microsoft.com/office/powerpoint/2010/main" val="374472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34370" t="21744" r="23170" b="9632"/>
          <a:stretch/>
        </p:blipFill>
        <p:spPr>
          <a:xfrm>
            <a:off x="375047" y="1"/>
            <a:ext cx="8140303" cy="6803087"/>
          </a:xfrm>
          <a:prstGeom prst="rect">
            <a:avLst/>
          </a:prstGeom>
        </p:spPr>
      </p:pic>
    </p:spTree>
    <p:extLst>
      <p:ext uri="{BB962C8B-B14F-4D97-AF65-F5344CB8AC3E}">
        <p14:creationId xmlns:p14="http://schemas.microsoft.com/office/powerpoint/2010/main" val="222045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88"/>
            <a:ext cx="7886700" cy="863600"/>
          </a:xfrm>
        </p:spPr>
        <p:txBody>
          <a:bodyPr>
            <a:normAutofit/>
          </a:bodyPr>
          <a:lstStyle/>
          <a:p>
            <a:r>
              <a:rPr lang="en-US" sz="3600" b="1" dirty="0">
                <a:latin typeface="+mn-lt"/>
              </a:rPr>
              <a:t>Standard Forms</a:t>
            </a:r>
            <a:endParaRPr lang="en-US" sz="3600" dirty="0">
              <a:latin typeface="+mn-lt"/>
            </a:endParaRPr>
          </a:p>
        </p:txBody>
      </p:sp>
      <p:sp>
        <p:nvSpPr>
          <p:cNvPr id="3" name="Content Placeholder 2"/>
          <p:cNvSpPr>
            <a:spLocks noGrp="1"/>
          </p:cNvSpPr>
          <p:nvPr>
            <p:ph idx="1"/>
          </p:nvPr>
        </p:nvSpPr>
        <p:spPr>
          <a:xfrm>
            <a:off x="85725" y="1042988"/>
            <a:ext cx="8958263" cy="5700712"/>
          </a:xfrm>
        </p:spPr>
        <p:txBody>
          <a:bodyPr>
            <a:normAutofit/>
          </a:bodyPr>
          <a:lstStyle/>
          <a:p>
            <a:r>
              <a:rPr lang="en-US" dirty="0"/>
              <a:t>Standard contracts, standard descriptions of procurement items</a:t>
            </a:r>
            <a:r>
              <a:rPr lang="en-US"/>
              <a:t>, </a:t>
            </a:r>
            <a:r>
              <a:rPr lang="en-US" smtClean="0"/>
              <a:t>non-disclosure agreements</a:t>
            </a:r>
            <a:r>
              <a:rPr lang="en-US" dirty="0"/>
              <a:t>, proposal evaluation criteria checklists, or standardized versions of all parts of the needed bid documents are included in standard forms. </a:t>
            </a:r>
          </a:p>
          <a:p>
            <a:endParaRPr lang="en-US" dirty="0"/>
          </a:p>
        </p:txBody>
      </p:sp>
    </p:spTree>
    <p:extLst>
      <p:ext uri="{BB962C8B-B14F-4D97-AF65-F5344CB8AC3E}">
        <p14:creationId xmlns:p14="http://schemas.microsoft.com/office/powerpoint/2010/main" val="220004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735" y="185738"/>
            <a:ext cx="8904684" cy="6672262"/>
          </a:xfrm>
        </p:spPr>
        <p:txBody>
          <a:bodyPr>
            <a:normAutofit/>
          </a:bodyPr>
          <a:lstStyle/>
          <a:p>
            <a:pPr marL="0" indent="0">
              <a:buNone/>
            </a:pPr>
            <a:r>
              <a:rPr lang="en-US" sz="3600" b="1" dirty="0"/>
              <a:t>Procurement Documents:</a:t>
            </a:r>
          </a:p>
          <a:p>
            <a:pPr>
              <a:buFont typeface="Wingdings" panose="05000000000000000000" pitchFamily="2" charset="2"/>
              <a:buChar char="ü"/>
            </a:pPr>
            <a:r>
              <a:rPr lang="en-US" dirty="0" smtClean="0"/>
              <a:t>Two </a:t>
            </a:r>
            <a:r>
              <a:rPr lang="en-US" dirty="0"/>
              <a:t>common examples of procurement documents include a Request for Proposal (RFP) and a Request for Quote (RFQ).</a:t>
            </a:r>
          </a:p>
          <a:p>
            <a:endParaRPr lang="en-US" dirty="0"/>
          </a:p>
        </p:txBody>
      </p:sp>
    </p:spTree>
    <p:extLst>
      <p:ext uri="{BB962C8B-B14F-4D97-AF65-F5344CB8AC3E}">
        <p14:creationId xmlns:p14="http://schemas.microsoft.com/office/powerpoint/2010/main" val="2522150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588"/>
            <a:ext cx="9144000" cy="6729412"/>
          </a:xfrm>
        </p:spPr>
        <p:txBody>
          <a:bodyPr>
            <a:normAutofit fontScale="85000" lnSpcReduction="20000"/>
          </a:bodyPr>
          <a:lstStyle/>
          <a:p>
            <a:r>
              <a:rPr lang="en-US" b="1" i="1" dirty="0"/>
              <a:t>Request for Proposal (RFP):</a:t>
            </a:r>
          </a:p>
          <a:p>
            <a:pPr>
              <a:buFont typeface="Wingdings" panose="05000000000000000000" pitchFamily="2" charset="2"/>
              <a:buChar char="ü"/>
            </a:pPr>
            <a:r>
              <a:rPr lang="en-US" dirty="0"/>
              <a:t>A document used to solicit proposals from prospective suppliers. </a:t>
            </a:r>
          </a:p>
          <a:p>
            <a:pPr>
              <a:buFont typeface="Wingdings" panose="05000000000000000000" pitchFamily="2" charset="2"/>
              <a:buChar char="ü"/>
            </a:pPr>
            <a:r>
              <a:rPr lang="en-US" dirty="0"/>
              <a:t>A proposal is a document prepared by a seller when there are different approaches for meeting buyer needs</a:t>
            </a:r>
          </a:p>
          <a:p>
            <a:pPr>
              <a:buFont typeface="Wingdings" panose="05000000000000000000" pitchFamily="2" charset="2"/>
              <a:buChar char="ü"/>
            </a:pPr>
            <a:r>
              <a:rPr lang="en-US" dirty="0"/>
              <a:t>Developing an RFP is often a time-consuming process. </a:t>
            </a:r>
          </a:p>
          <a:p>
            <a:pPr>
              <a:buFont typeface="Wingdings" panose="05000000000000000000" pitchFamily="2" charset="2"/>
              <a:buChar char="ü"/>
            </a:pPr>
            <a:r>
              <a:rPr lang="en-US" dirty="0"/>
              <a:t>Organizations must plan properly to ensure that they adequately describe what they want to procure, what sellers to include in their proposals, and how they will evaluate proposals.</a:t>
            </a:r>
          </a:p>
          <a:p>
            <a:r>
              <a:rPr lang="en-US" b="1" i="1" dirty="0"/>
              <a:t>Request for Quote (RFQ)</a:t>
            </a:r>
          </a:p>
          <a:p>
            <a:pPr>
              <a:buFont typeface="Wingdings" panose="05000000000000000000" pitchFamily="2" charset="2"/>
              <a:buChar char="ü"/>
            </a:pPr>
            <a:r>
              <a:rPr lang="en-US" dirty="0"/>
              <a:t>A document used to ask quotes or bids from prospective suppliers.</a:t>
            </a:r>
          </a:p>
          <a:p>
            <a:pPr>
              <a:buFont typeface="Wingdings" panose="05000000000000000000" pitchFamily="2" charset="2"/>
              <a:buChar char="ü"/>
            </a:pPr>
            <a:r>
              <a:rPr lang="en-US" dirty="0"/>
              <a:t>A bid, also called a tender or quote (short for quotation), is a document prepared by sellers to provide pricing for standard items that the buyer has clearly defined.</a:t>
            </a:r>
          </a:p>
          <a:p>
            <a:pPr>
              <a:buFont typeface="Wingdings" panose="05000000000000000000" pitchFamily="2" charset="2"/>
              <a:buChar char="ü"/>
            </a:pPr>
            <a:r>
              <a:rPr lang="en-US" dirty="0"/>
              <a:t>Organizations often use an RFQ for solicitations that involve specific items.</a:t>
            </a:r>
          </a:p>
        </p:txBody>
      </p:sp>
    </p:spTree>
    <p:extLst>
      <p:ext uri="{BB962C8B-B14F-4D97-AF65-F5344CB8AC3E}">
        <p14:creationId xmlns:p14="http://schemas.microsoft.com/office/powerpoint/2010/main" val="81166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10" y="528639"/>
            <a:ext cx="8968978" cy="6172199"/>
          </a:xfrm>
        </p:spPr>
        <p:txBody>
          <a:bodyPr>
            <a:normAutofit/>
          </a:bodyPr>
          <a:lstStyle/>
          <a:p>
            <a:r>
              <a:rPr lang="en-US" dirty="0"/>
              <a:t>All procurement documents should be written to facilitate accurate and complete responses from prospective sellers.</a:t>
            </a:r>
          </a:p>
          <a:p>
            <a:r>
              <a:rPr lang="en-US" dirty="0"/>
              <a:t>Procurement documents should include background information on the organization and project, a relevant statement of work, a schedule, a description of the desired form of response, evaluation criteria, pricing forms, and any required contractual provisions. </a:t>
            </a:r>
          </a:p>
          <a:p>
            <a:endParaRPr lang="en-US" dirty="0"/>
          </a:p>
        </p:txBody>
      </p:sp>
    </p:spTree>
    <p:extLst>
      <p:ext uri="{BB962C8B-B14F-4D97-AF65-F5344CB8AC3E}">
        <p14:creationId xmlns:p14="http://schemas.microsoft.com/office/powerpoint/2010/main" val="424720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85800"/>
            <a:ext cx="6493668" cy="5295900"/>
          </a:xfrm>
        </p:spPr>
        <p:txBody>
          <a:bodyPr>
            <a:normAutofit fontScale="85000" lnSpcReduction="10000"/>
          </a:bodyPr>
          <a:lstStyle/>
          <a:p>
            <a:r>
              <a:rPr lang="en-US" dirty="0"/>
              <a:t>Procurement management process flow</a:t>
            </a:r>
          </a:p>
          <a:p>
            <a:r>
              <a:rPr lang="en-US" dirty="0"/>
              <a:t>Plan purchases and acquisition process</a:t>
            </a:r>
          </a:p>
          <a:p>
            <a:r>
              <a:rPr lang="en-US" dirty="0"/>
              <a:t>Bid document preparation</a:t>
            </a:r>
          </a:p>
          <a:p>
            <a:r>
              <a:rPr lang="en-US" dirty="0"/>
              <a:t>Evaluation and selection criterion</a:t>
            </a:r>
          </a:p>
          <a:p>
            <a:r>
              <a:rPr lang="en-US" dirty="0"/>
              <a:t>Contract process plan</a:t>
            </a:r>
          </a:p>
          <a:p>
            <a:r>
              <a:rPr lang="en-US" dirty="0"/>
              <a:t>Standard forms</a:t>
            </a:r>
          </a:p>
          <a:p>
            <a:r>
              <a:rPr lang="en-US" dirty="0"/>
              <a:t>Contract administration process</a:t>
            </a:r>
          </a:p>
          <a:p>
            <a:r>
              <a:rPr lang="en-US" dirty="0"/>
              <a:t>Contract closure process</a:t>
            </a:r>
          </a:p>
          <a:p>
            <a:r>
              <a:rPr lang="en-US" dirty="0"/>
              <a:t>Public procurement legalities in local context such as Nepalese PPMO guidelines</a:t>
            </a:r>
          </a:p>
          <a:p>
            <a:r>
              <a:rPr lang="en-US" dirty="0"/>
              <a:t>E-bidding procedures</a:t>
            </a:r>
          </a:p>
        </p:txBody>
      </p:sp>
    </p:spTree>
    <p:extLst>
      <p:ext uri="{BB962C8B-B14F-4D97-AF65-F5344CB8AC3E}">
        <p14:creationId xmlns:p14="http://schemas.microsoft.com/office/powerpoint/2010/main" val="665912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l="32524" t="21744" r="25202" b="16527"/>
          <a:stretch/>
        </p:blipFill>
        <p:spPr>
          <a:xfrm>
            <a:off x="910829" y="0"/>
            <a:ext cx="7275909" cy="6858000"/>
          </a:xfrm>
          <a:prstGeom prst="rect">
            <a:avLst/>
          </a:prstGeom>
        </p:spPr>
      </p:pic>
    </p:spTree>
    <p:extLst>
      <p:ext uri="{BB962C8B-B14F-4D97-AF65-F5344CB8AC3E}">
        <p14:creationId xmlns:p14="http://schemas.microsoft.com/office/powerpoint/2010/main" val="110314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571" y="0"/>
            <a:ext cx="7886700" cy="949325"/>
          </a:xfrm>
        </p:spPr>
        <p:txBody>
          <a:bodyPr/>
          <a:lstStyle/>
          <a:p>
            <a:r>
              <a:rPr lang="en-US" b="1" dirty="0"/>
              <a:t>Conducting Procurements</a:t>
            </a:r>
          </a:p>
        </p:txBody>
      </p:sp>
      <p:sp>
        <p:nvSpPr>
          <p:cNvPr id="3" name="Content Placeholder 2"/>
          <p:cNvSpPr>
            <a:spLocks noGrp="1"/>
          </p:cNvSpPr>
          <p:nvPr>
            <p:ph idx="1"/>
          </p:nvPr>
        </p:nvSpPr>
        <p:spPr>
          <a:xfrm>
            <a:off x="1" y="957263"/>
            <a:ext cx="9011841" cy="5900737"/>
          </a:xfrm>
        </p:spPr>
        <p:txBody>
          <a:bodyPr>
            <a:normAutofit lnSpcReduction="10000"/>
          </a:bodyPr>
          <a:lstStyle/>
          <a:p>
            <a:r>
              <a:rPr lang="en-US" dirty="0"/>
              <a:t>Involves deciding whom to ask to do the work, sending appropriate documentation to potential sellers, obtaining proposals or bids, selecting a seller, and awarding a contract</a:t>
            </a:r>
          </a:p>
          <a:p>
            <a:r>
              <a:rPr lang="en-US" dirty="0"/>
              <a:t>The buying organization is responsible for advertising the work, and for large procurements, the organization often holds some sort of bidders’ conference to answer questions about the job. </a:t>
            </a:r>
          </a:p>
          <a:p>
            <a:r>
              <a:rPr lang="en-US" dirty="0" smtClean="0"/>
              <a:t>A </a:t>
            </a:r>
            <a:r>
              <a:rPr lang="en-US" dirty="0"/>
              <a:t>bidders’ conference can help clarify the buyer’s expectations</a:t>
            </a:r>
          </a:p>
          <a:p>
            <a:r>
              <a:rPr lang="en-US" dirty="0"/>
              <a:t>Two of the main outputs of this process are a selected seller and procurement contract award.</a:t>
            </a:r>
          </a:p>
          <a:p>
            <a:endParaRPr lang="en-US" dirty="0"/>
          </a:p>
          <a:p>
            <a:endParaRPr lang="en-US" dirty="0"/>
          </a:p>
        </p:txBody>
      </p:sp>
    </p:spTree>
    <p:extLst>
      <p:ext uri="{BB962C8B-B14F-4D97-AF65-F5344CB8AC3E}">
        <p14:creationId xmlns:p14="http://schemas.microsoft.com/office/powerpoint/2010/main" val="2836645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31" y="165099"/>
            <a:ext cx="7886700" cy="877888"/>
          </a:xfrm>
        </p:spPr>
        <p:txBody>
          <a:bodyPr>
            <a:normAutofit/>
          </a:bodyPr>
          <a:lstStyle/>
          <a:p>
            <a:r>
              <a:rPr lang="en-US" sz="3600" b="1" dirty="0">
                <a:latin typeface="+mn-lt"/>
              </a:rPr>
              <a:t>Source Selection Criterion </a:t>
            </a:r>
          </a:p>
        </p:txBody>
      </p:sp>
      <p:sp>
        <p:nvSpPr>
          <p:cNvPr id="3" name="Content Placeholder 2"/>
          <p:cNvSpPr>
            <a:spLocks noGrp="1"/>
          </p:cNvSpPr>
          <p:nvPr>
            <p:ph idx="1"/>
          </p:nvPr>
        </p:nvSpPr>
        <p:spPr>
          <a:xfrm>
            <a:off x="117873" y="1042987"/>
            <a:ext cx="8883253" cy="5672138"/>
          </a:xfrm>
        </p:spPr>
        <p:txBody>
          <a:bodyPr>
            <a:normAutofit fontScale="77500" lnSpcReduction="20000"/>
          </a:bodyPr>
          <a:lstStyle/>
          <a:p>
            <a:r>
              <a:rPr lang="en-US" dirty="0"/>
              <a:t>It is very important for organizations to prepare some form of evaluation criteria for source selection, preferably before they issue a formal RFP</a:t>
            </a:r>
          </a:p>
          <a:p>
            <a:r>
              <a:rPr lang="en-US" dirty="0"/>
              <a:t>Organizations use criteria to rate or score proposals, and they often assign a weight to each criterion to indicate its importance.</a:t>
            </a:r>
          </a:p>
          <a:p>
            <a:r>
              <a:rPr lang="en-US" dirty="0"/>
              <a:t>Some examples of criteria and weights include the technical approach (30 percent weight), management approach (30 percent weight), past performance (20 percent weight), and price (20 percent weight). </a:t>
            </a:r>
          </a:p>
          <a:p>
            <a:r>
              <a:rPr lang="en-US" dirty="0"/>
              <a:t>The criteria should be specific and objective</a:t>
            </a:r>
          </a:p>
          <a:p>
            <a:r>
              <a:rPr lang="en-US" dirty="0"/>
              <a:t>A key factor in evaluating bids, particularly for projects involving IT, is the past performance record of the bidder. </a:t>
            </a:r>
          </a:p>
          <a:p>
            <a:r>
              <a:rPr lang="en-US" dirty="0"/>
              <a:t>The RFP should require bidders to list other similar projects they have worked on and provide customer references for those projects.</a:t>
            </a:r>
          </a:p>
        </p:txBody>
      </p:sp>
    </p:spTree>
    <p:extLst>
      <p:ext uri="{BB962C8B-B14F-4D97-AF65-F5344CB8AC3E}">
        <p14:creationId xmlns:p14="http://schemas.microsoft.com/office/powerpoint/2010/main" val="319867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6" y="228600"/>
            <a:ext cx="8829675" cy="6629401"/>
          </a:xfrm>
        </p:spPr>
        <p:txBody>
          <a:bodyPr>
            <a:normAutofit fontScale="85000" lnSpcReduction="10000"/>
          </a:bodyPr>
          <a:lstStyle/>
          <a:p>
            <a:r>
              <a:rPr lang="en-US" dirty="0"/>
              <a:t>Reviewing performance records and references reduces the risk of selecting a supplier with a poor track record.</a:t>
            </a:r>
          </a:p>
          <a:p>
            <a:r>
              <a:rPr lang="en-US" dirty="0"/>
              <a:t>Suppliers should also demonstrate their understanding of the buyer’s need, their technical and financial capabilities, their management approach to the project, and their price for delivering the desired goods and services.</a:t>
            </a:r>
          </a:p>
          <a:p>
            <a:r>
              <a:rPr lang="en-US" dirty="0"/>
              <a:t>It is also crucial to write the contract to protect the buyer’s interests.</a:t>
            </a:r>
          </a:p>
          <a:p>
            <a:r>
              <a:rPr lang="en-US" dirty="0"/>
              <a:t>Some IT projects also require potential sellers to deliver a technical presentation as part of their proposal. </a:t>
            </a:r>
          </a:p>
          <a:p>
            <a:r>
              <a:rPr lang="en-US" dirty="0"/>
              <a:t>When the outside project manager leads the proposal presentation, the organization can build a relationship with the potential seller from the beginning. </a:t>
            </a:r>
          </a:p>
          <a:p>
            <a:r>
              <a:rPr lang="en-US" dirty="0"/>
              <a:t>Visits to contractor sites can also help the buyer get a better feeling for the seller’s capabilities and management style.</a:t>
            </a:r>
          </a:p>
        </p:txBody>
      </p:sp>
    </p:spTree>
    <p:extLst>
      <p:ext uri="{BB962C8B-B14F-4D97-AF65-F5344CB8AC3E}">
        <p14:creationId xmlns:p14="http://schemas.microsoft.com/office/powerpoint/2010/main" val="3278552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877888"/>
          </a:xfrm>
        </p:spPr>
        <p:txBody>
          <a:bodyPr/>
          <a:lstStyle/>
          <a:p>
            <a:r>
              <a:rPr lang="en-US" dirty="0"/>
              <a:t>Supplier Selection</a:t>
            </a:r>
          </a:p>
        </p:txBody>
      </p:sp>
      <p:sp>
        <p:nvSpPr>
          <p:cNvPr id="3" name="Content Placeholder 2"/>
          <p:cNvSpPr>
            <a:spLocks noGrp="1"/>
          </p:cNvSpPr>
          <p:nvPr>
            <p:ph idx="1"/>
          </p:nvPr>
        </p:nvSpPr>
        <p:spPr>
          <a:xfrm>
            <a:off x="160735" y="877888"/>
            <a:ext cx="8818959" cy="5837237"/>
          </a:xfrm>
        </p:spPr>
        <p:txBody>
          <a:bodyPr>
            <a:normAutofit fontScale="85000" lnSpcReduction="20000"/>
          </a:bodyPr>
          <a:lstStyle/>
          <a:p>
            <a:r>
              <a:rPr lang="en-US" dirty="0"/>
              <a:t>Once buyers receive proposals or bids, they can select a supplier or decide to cancel the procurement. </a:t>
            </a:r>
          </a:p>
          <a:p>
            <a:r>
              <a:rPr lang="en-US" dirty="0"/>
              <a:t>Selecting suppliers or sellers, often called source selection, involves evaluating proposals or bids from sellers, choosing the best one, negotiating the contract, and awarding the contract. </a:t>
            </a:r>
          </a:p>
          <a:p>
            <a:r>
              <a:rPr lang="en-US" dirty="0"/>
              <a:t>Several stakeholders in the procurement process should be involved in selecting the best supplier for the project</a:t>
            </a:r>
          </a:p>
          <a:p>
            <a:r>
              <a:rPr lang="en-US" dirty="0"/>
              <a:t>There might be a technical team, a management team, and a cost team to focus on each major area.</a:t>
            </a:r>
          </a:p>
          <a:p>
            <a:r>
              <a:rPr lang="en-US" dirty="0"/>
              <a:t>Buyers often develop a short list of the top three to five suppliers to reduce the work involved in selecting a source.</a:t>
            </a:r>
          </a:p>
          <a:p>
            <a:r>
              <a:rPr lang="en-US" dirty="0"/>
              <a:t>Experts in source selection highly recommend that buyers use formal proposal evaluation sheets during source selection.</a:t>
            </a:r>
          </a:p>
        </p:txBody>
      </p:sp>
    </p:spTree>
    <p:extLst>
      <p:ext uri="{BB962C8B-B14F-4D97-AF65-F5344CB8AC3E}">
        <p14:creationId xmlns:p14="http://schemas.microsoft.com/office/powerpoint/2010/main" val="28801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92188"/>
          </a:xfrm>
        </p:spPr>
        <p:txBody>
          <a:bodyPr/>
          <a:lstStyle/>
          <a:p>
            <a:pPr algn="ctr"/>
            <a:r>
              <a:rPr lang="en-US" dirty="0"/>
              <a:t>Sample proposal evaluation sheet</a:t>
            </a:r>
          </a:p>
        </p:txBody>
      </p:sp>
      <p:pic>
        <p:nvPicPr>
          <p:cNvPr id="4" name="Content Placeholder 3"/>
          <p:cNvPicPr>
            <a:picLocks noGrp="1" noChangeAspect="1"/>
          </p:cNvPicPr>
          <p:nvPr>
            <p:ph idx="1"/>
          </p:nvPr>
        </p:nvPicPr>
        <p:blipFill rotWithShape="1">
          <a:blip r:embed="rId2"/>
          <a:srcRect l="31601" t="29624" r="29262" b="38854"/>
          <a:stretch/>
        </p:blipFill>
        <p:spPr>
          <a:xfrm>
            <a:off x="628650" y="1357315"/>
            <a:ext cx="7886700" cy="5212239"/>
          </a:xfrm>
          <a:prstGeom prst="rect">
            <a:avLst/>
          </a:prstGeom>
        </p:spPr>
      </p:pic>
    </p:spTree>
    <p:extLst>
      <p:ext uri="{BB962C8B-B14F-4D97-AF65-F5344CB8AC3E}">
        <p14:creationId xmlns:p14="http://schemas.microsoft.com/office/powerpoint/2010/main" val="108725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304" y="285750"/>
            <a:ext cx="8829675" cy="6400800"/>
          </a:xfrm>
        </p:spPr>
        <p:txBody>
          <a:bodyPr/>
          <a:lstStyle/>
          <a:p>
            <a:r>
              <a:rPr lang="en-US" dirty="0"/>
              <a:t>After developing a short list of possible sellers, organizations often follow a more detailed proposal evaluation process.</a:t>
            </a:r>
          </a:p>
          <a:p>
            <a:r>
              <a:rPr lang="en-US" dirty="0"/>
              <a:t>It is customary to have contract negotiations during the source selection process.</a:t>
            </a:r>
          </a:p>
          <a:p>
            <a:r>
              <a:rPr lang="en-US" dirty="0"/>
              <a:t>Sellers on the short list are often asked to prepare a best and final offer (BAFO).</a:t>
            </a:r>
          </a:p>
          <a:p>
            <a:r>
              <a:rPr lang="en-US" dirty="0"/>
              <a:t>The final output is a contract that obligates the seller to provide the specified products or services and obligates the buyer to pay for them</a:t>
            </a:r>
          </a:p>
        </p:txBody>
      </p:sp>
    </p:spTree>
    <p:extLst>
      <p:ext uri="{BB962C8B-B14F-4D97-AF65-F5344CB8AC3E}">
        <p14:creationId xmlns:p14="http://schemas.microsoft.com/office/powerpoint/2010/main" val="1764891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7" y="1"/>
            <a:ext cx="9036844" cy="885824"/>
          </a:xfrm>
        </p:spPr>
        <p:txBody>
          <a:bodyPr>
            <a:normAutofit fontScale="90000"/>
          </a:bodyPr>
          <a:lstStyle/>
          <a:p>
            <a:r>
              <a:rPr lang="en-US" b="1" dirty="0"/>
              <a:t>Contract Administration / Controlling Procurement</a:t>
            </a:r>
          </a:p>
        </p:txBody>
      </p:sp>
      <p:sp>
        <p:nvSpPr>
          <p:cNvPr id="3" name="Content Placeholder 2"/>
          <p:cNvSpPr>
            <a:spLocks noGrp="1"/>
          </p:cNvSpPr>
          <p:nvPr>
            <p:ph idx="1"/>
          </p:nvPr>
        </p:nvSpPr>
        <p:spPr>
          <a:xfrm>
            <a:off x="107157" y="885825"/>
            <a:ext cx="8936831" cy="5843588"/>
          </a:xfrm>
        </p:spPr>
        <p:txBody>
          <a:bodyPr>
            <a:normAutofit fontScale="85000" lnSpcReduction="10000"/>
          </a:bodyPr>
          <a:lstStyle/>
          <a:p>
            <a:r>
              <a:rPr lang="en-US" dirty="0"/>
              <a:t>Ensures that the seller’s performance meets contractual requirements</a:t>
            </a:r>
          </a:p>
          <a:p>
            <a:r>
              <a:rPr lang="en-US" dirty="0"/>
              <a:t>It is very important that appropriate legal and contracting professionals be involved in writing and administering contracts</a:t>
            </a:r>
          </a:p>
          <a:p>
            <a:r>
              <a:rPr lang="en-US" dirty="0"/>
              <a:t>Project team members must be aware of potential legal problems they might cause by not understanding a contract.</a:t>
            </a:r>
          </a:p>
          <a:p>
            <a:r>
              <a:rPr lang="en-US" dirty="0"/>
              <a:t>Change control is an important part of the contract administration process.</a:t>
            </a:r>
          </a:p>
          <a:p>
            <a:r>
              <a:rPr lang="en-US" dirty="0"/>
              <a:t>It is critical that project managers and team members watch for </a:t>
            </a:r>
            <a:r>
              <a:rPr lang="en-US" b="1" dirty="0"/>
              <a:t>constructive change orders</a:t>
            </a:r>
            <a:r>
              <a:rPr lang="en-US" dirty="0"/>
              <a:t>, which are oral or written acts or omissions by someone with actual or apparent authority that can be construed to have the same effect as a written change order</a:t>
            </a:r>
          </a:p>
          <a:p>
            <a:endParaRPr lang="en-US" dirty="0"/>
          </a:p>
        </p:txBody>
      </p:sp>
    </p:spTree>
    <p:extLst>
      <p:ext uri="{BB962C8B-B14F-4D97-AF65-F5344CB8AC3E}">
        <p14:creationId xmlns:p14="http://schemas.microsoft.com/office/powerpoint/2010/main" val="3932567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 y="938213"/>
            <a:ext cx="9144000" cy="5919788"/>
          </a:xfrm>
        </p:spPr>
        <p:txBody>
          <a:bodyPr>
            <a:normAutofit fontScale="85000" lnSpcReduction="20000"/>
          </a:bodyPr>
          <a:lstStyle/>
          <a:p>
            <a:r>
              <a:rPr lang="en-US" dirty="0"/>
              <a:t>Changes to any part of the project need to be reviewed, approved, and documented by the same people in the same way the original part of the plan was approved</a:t>
            </a:r>
          </a:p>
          <a:p>
            <a:r>
              <a:rPr lang="en-US" dirty="0"/>
              <a:t>Evaluation of any change should include an impact analysis. How will the change affect the scope, time, cost, and quality of the goods or services being provided?</a:t>
            </a:r>
          </a:p>
          <a:p>
            <a:r>
              <a:rPr lang="en-US" dirty="0"/>
              <a:t>Changes must be documented in writing. Project team members should also document all important meetings and telephone phone calls</a:t>
            </a:r>
          </a:p>
          <a:p>
            <a:r>
              <a:rPr lang="en-US" dirty="0"/>
              <a:t>Project managers and teams should stay closely involved to make sure the new system will meet business needs and work in an operational environment</a:t>
            </a:r>
          </a:p>
          <a:p>
            <a:r>
              <a:rPr lang="en-US" dirty="0"/>
              <a:t>Have backup plans</a:t>
            </a:r>
          </a:p>
          <a:p>
            <a:r>
              <a:rPr lang="en-US" dirty="0"/>
              <a:t>Use tools and techniques, such as a contract change control system, buyer-conducted performance reviews, inspections and audits, and so on</a:t>
            </a:r>
          </a:p>
        </p:txBody>
      </p:sp>
      <p:sp>
        <p:nvSpPr>
          <p:cNvPr id="41986" name="Rectangle 2"/>
          <p:cNvSpPr>
            <a:spLocks noGrp="1" noChangeArrowheads="1"/>
          </p:cNvSpPr>
          <p:nvPr>
            <p:ph type="title"/>
          </p:nvPr>
        </p:nvSpPr>
        <p:spPr>
          <a:xfrm>
            <a:off x="1428751" y="0"/>
            <a:ext cx="6286500" cy="785812"/>
          </a:xfrm>
        </p:spPr>
        <p:txBody>
          <a:bodyPr>
            <a:noAutofit/>
          </a:bodyPr>
          <a:lstStyle/>
          <a:p>
            <a:r>
              <a:rPr lang="en-US" sz="3600" dirty="0"/>
              <a:t>Suggestions for Change Control in Contracts</a:t>
            </a:r>
          </a:p>
        </p:txBody>
      </p:sp>
    </p:spTree>
    <p:extLst>
      <p:ext uri="{BB962C8B-B14F-4D97-AF65-F5344CB8AC3E}">
        <p14:creationId xmlns:p14="http://schemas.microsoft.com/office/powerpoint/2010/main" val="210507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4217" t="20430" r="22986" b="10616"/>
          <a:stretch/>
        </p:blipFill>
        <p:spPr>
          <a:xfrm>
            <a:off x="600075" y="251682"/>
            <a:ext cx="7915275" cy="6352841"/>
          </a:xfrm>
          <a:prstGeom prst="rect">
            <a:avLst/>
          </a:prstGeom>
        </p:spPr>
      </p:pic>
    </p:spTree>
    <p:extLst>
      <p:ext uri="{BB962C8B-B14F-4D97-AF65-F5344CB8AC3E}">
        <p14:creationId xmlns:p14="http://schemas.microsoft.com/office/powerpoint/2010/main" val="22030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
            <a:ext cx="8147447" cy="1325563"/>
          </a:xfrm>
        </p:spPr>
        <p:txBody>
          <a:bodyPr>
            <a:normAutofit fontScale="90000"/>
          </a:bodyPr>
          <a:lstStyle/>
          <a:p>
            <a:r>
              <a:rPr lang="en-US" dirty="0"/>
              <a:t>THE IMPORTANCE OF PROJECT PROCUREMENT MANAGEMENT</a:t>
            </a:r>
          </a:p>
        </p:txBody>
      </p:sp>
      <p:sp>
        <p:nvSpPr>
          <p:cNvPr id="3" name="Content Placeholder 2"/>
          <p:cNvSpPr>
            <a:spLocks noGrp="1"/>
          </p:cNvSpPr>
          <p:nvPr>
            <p:ph idx="1"/>
          </p:nvPr>
        </p:nvSpPr>
        <p:spPr>
          <a:xfrm>
            <a:off x="107156" y="1443038"/>
            <a:ext cx="8926116" cy="5414962"/>
          </a:xfrm>
        </p:spPr>
        <p:txBody>
          <a:bodyPr>
            <a:normAutofit lnSpcReduction="10000"/>
          </a:bodyPr>
          <a:lstStyle/>
          <a:p>
            <a:r>
              <a:rPr lang="en-US" dirty="0"/>
              <a:t>Procurement means acquiring goods and services from an outside source</a:t>
            </a:r>
          </a:p>
          <a:p>
            <a:r>
              <a:rPr lang="en-US" dirty="0"/>
              <a:t>Other terms include purchasing and outsourcing</a:t>
            </a:r>
          </a:p>
          <a:p>
            <a:r>
              <a:rPr lang="en-US" dirty="0"/>
              <a:t>Organizations or individuals who provide procurement services are referred to as suppliers, vendors, contractors, subcontractors, or sellers; of these terms, suppliers is the most widely used</a:t>
            </a:r>
          </a:p>
          <a:p>
            <a:r>
              <a:rPr lang="en-US" dirty="0"/>
              <a:t>Deciding whether to outsource, what to outsource, and how to outsource are important topics for many organizations throughout the world</a:t>
            </a:r>
          </a:p>
        </p:txBody>
      </p:sp>
    </p:spTree>
    <p:extLst>
      <p:ext uri="{BB962C8B-B14F-4D97-AF65-F5344CB8AC3E}">
        <p14:creationId xmlns:p14="http://schemas.microsoft.com/office/powerpoint/2010/main" val="3927852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963613"/>
          </a:xfrm>
        </p:spPr>
        <p:txBody>
          <a:bodyPr/>
          <a:lstStyle/>
          <a:p>
            <a:r>
              <a:rPr lang="en-US" b="1" dirty="0"/>
              <a:t>Closing Procurements</a:t>
            </a:r>
          </a:p>
        </p:txBody>
      </p:sp>
      <p:sp>
        <p:nvSpPr>
          <p:cNvPr id="3" name="Content Placeholder 2"/>
          <p:cNvSpPr>
            <a:spLocks noGrp="1"/>
          </p:cNvSpPr>
          <p:nvPr>
            <p:ph idx="1"/>
          </p:nvPr>
        </p:nvSpPr>
        <p:spPr>
          <a:xfrm>
            <a:off x="96441" y="963613"/>
            <a:ext cx="8958263" cy="5780087"/>
          </a:xfrm>
        </p:spPr>
        <p:txBody>
          <a:bodyPr>
            <a:normAutofit/>
          </a:bodyPr>
          <a:lstStyle/>
          <a:p>
            <a:r>
              <a:rPr lang="en-US" dirty="0"/>
              <a:t>Contract closure / Closing procurements involves completion and settlement of contracts and resolution of any open items. </a:t>
            </a:r>
          </a:p>
          <a:p>
            <a:r>
              <a:rPr lang="en-US" dirty="0"/>
              <a:t>The project team should determine if all work required in each contract was completed correctly and satisfactorily.</a:t>
            </a:r>
          </a:p>
          <a:p>
            <a:r>
              <a:rPr lang="en-US" dirty="0"/>
              <a:t>The team should also update records to reflect final results and archive information for future use.</a:t>
            </a:r>
          </a:p>
          <a:p>
            <a:r>
              <a:rPr lang="en-US" dirty="0"/>
              <a:t>Tools to assist in contract closure include procurement audits, negotiated settlements, and a records management system. </a:t>
            </a:r>
          </a:p>
        </p:txBody>
      </p:sp>
    </p:spTree>
    <p:extLst>
      <p:ext uri="{BB962C8B-B14F-4D97-AF65-F5344CB8AC3E}">
        <p14:creationId xmlns:p14="http://schemas.microsoft.com/office/powerpoint/2010/main" val="4175908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
            <a:ext cx="9144000" cy="6743700"/>
          </a:xfrm>
        </p:spPr>
        <p:txBody>
          <a:bodyPr>
            <a:normAutofit fontScale="85000" lnSpcReduction="10000"/>
          </a:bodyPr>
          <a:lstStyle/>
          <a:p>
            <a:r>
              <a:rPr lang="en-US" dirty="0"/>
              <a:t>Procurement audits are often done during contract closure to identify lessons learned in the entire procurement process. Organization should strive to improve all of their business processes, including procurement management.</a:t>
            </a:r>
          </a:p>
          <a:p>
            <a:r>
              <a:rPr lang="en-US" dirty="0"/>
              <a:t>All procurements should end in a negotiated settlement between the buyer and seller. If negotiation is not possible, then some type of alternate dispute resolution such as mediation or arbitration can be used</a:t>
            </a:r>
          </a:p>
          <a:p>
            <a:r>
              <a:rPr lang="en-US" dirty="0"/>
              <a:t>A records management system provides the ability to easily organize, find, and archive procurement-related documents</a:t>
            </a:r>
          </a:p>
          <a:p>
            <a:r>
              <a:rPr lang="en-US" dirty="0"/>
              <a:t>Outputs from contract closure include closed procurements and updates to organizational process assets. The buying organization often provides the seller with formal written notice that the contract has been completed. The contract itself should </a:t>
            </a:r>
            <a:r>
              <a:rPr lang="en-US"/>
              <a:t>include requirements for </a:t>
            </a:r>
            <a:r>
              <a:rPr lang="en-US" dirty="0"/>
              <a:t>formal acceptance and closure</a:t>
            </a:r>
          </a:p>
        </p:txBody>
      </p:sp>
    </p:spTree>
    <p:extLst>
      <p:ext uri="{BB962C8B-B14F-4D97-AF65-F5344CB8AC3E}">
        <p14:creationId xmlns:p14="http://schemas.microsoft.com/office/powerpoint/2010/main" val="3556131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
            <a:ext cx="7886700" cy="1325563"/>
          </a:xfrm>
        </p:spPr>
        <p:txBody>
          <a:bodyPr>
            <a:noAutofit/>
          </a:bodyPr>
          <a:lstStyle/>
          <a:p>
            <a:r>
              <a:rPr lang="en-US" sz="2800" b="1" dirty="0"/>
              <a:t>Public procurement legalities in local context such as Nepalese PPMO guidelines</a:t>
            </a:r>
          </a:p>
        </p:txBody>
      </p:sp>
      <p:sp>
        <p:nvSpPr>
          <p:cNvPr id="3" name="Content Placeholder 2"/>
          <p:cNvSpPr>
            <a:spLocks noGrp="1"/>
          </p:cNvSpPr>
          <p:nvPr>
            <p:ph idx="1"/>
          </p:nvPr>
        </p:nvSpPr>
        <p:spPr>
          <a:xfrm>
            <a:off x="128587" y="1471612"/>
            <a:ext cx="8872538" cy="5386387"/>
          </a:xfrm>
        </p:spPr>
        <p:txBody>
          <a:bodyPr>
            <a:normAutofit fontScale="62500" lnSpcReduction="20000"/>
          </a:bodyPr>
          <a:lstStyle/>
          <a:p>
            <a:r>
              <a:rPr lang="en-US" dirty="0"/>
              <a:t>The Guidelines are made up of 18 sections: </a:t>
            </a:r>
          </a:p>
          <a:p>
            <a:pPr marL="514350" indent="-514350">
              <a:buFont typeface="+mj-lt"/>
              <a:buAutoNum type="arabicPeriod"/>
            </a:pPr>
            <a:r>
              <a:rPr lang="en-US" dirty="0"/>
              <a:t>Introduction, </a:t>
            </a:r>
            <a:endParaRPr lang="en-US" dirty="0" smtClean="0"/>
          </a:p>
          <a:p>
            <a:pPr marL="514350" indent="-514350">
              <a:buFont typeface="+mj-lt"/>
              <a:buAutoNum type="arabicPeriod"/>
            </a:pPr>
            <a:r>
              <a:rPr lang="en-US" dirty="0" smtClean="0"/>
              <a:t>General </a:t>
            </a:r>
            <a:r>
              <a:rPr lang="en-US" dirty="0"/>
              <a:t>Considerations, </a:t>
            </a:r>
            <a:endParaRPr lang="en-US" dirty="0" smtClean="0"/>
          </a:p>
          <a:p>
            <a:pPr marL="514350" indent="-514350">
              <a:buFont typeface="+mj-lt"/>
              <a:buAutoNum type="arabicPeriod"/>
            </a:pPr>
            <a:r>
              <a:rPr lang="en-US" dirty="0" smtClean="0"/>
              <a:t>Applicability </a:t>
            </a:r>
            <a:r>
              <a:rPr lang="en-US" dirty="0"/>
              <a:t>of the Guidelines, </a:t>
            </a:r>
            <a:endParaRPr lang="en-US" dirty="0" smtClean="0"/>
          </a:p>
          <a:p>
            <a:pPr marL="514350" indent="-514350">
              <a:buFont typeface="+mj-lt"/>
              <a:buAutoNum type="arabicPeriod"/>
            </a:pPr>
            <a:r>
              <a:rPr lang="en-US" dirty="0" smtClean="0"/>
              <a:t>Background </a:t>
            </a:r>
            <a:r>
              <a:rPr lang="en-US" dirty="0"/>
              <a:t>Information, </a:t>
            </a:r>
            <a:endParaRPr lang="en-US" dirty="0" smtClean="0"/>
          </a:p>
          <a:p>
            <a:pPr marL="514350" indent="-514350">
              <a:buFont typeface="+mj-lt"/>
              <a:buAutoNum type="arabicPeriod"/>
            </a:pPr>
            <a:r>
              <a:rPr lang="en-US" dirty="0" smtClean="0"/>
              <a:t>Technical </a:t>
            </a:r>
            <a:r>
              <a:rPr lang="en-US" dirty="0"/>
              <a:t>Specifications and Methods of Procurement, </a:t>
            </a:r>
            <a:endParaRPr lang="en-US" dirty="0" smtClean="0"/>
          </a:p>
          <a:p>
            <a:pPr marL="514350" indent="-514350">
              <a:buFont typeface="+mj-lt"/>
              <a:buAutoNum type="arabicPeriod"/>
            </a:pPr>
            <a:r>
              <a:rPr lang="en-US" dirty="0" smtClean="0"/>
              <a:t>Public </a:t>
            </a:r>
            <a:r>
              <a:rPr lang="en-US" dirty="0"/>
              <a:t>Procurement Procedure, </a:t>
            </a:r>
            <a:endParaRPr lang="en-US" dirty="0" smtClean="0"/>
          </a:p>
          <a:p>
            <a:pPr marL="514350" indent="-514350">
              <a:buFont typeface="+mj-lt"/>
              <a:buAutoNum type="arabicPeriod"/>
            </a:pPr>
            <a:r>
              <a:rPr lang="en-US" dirty="0" smtClean="0"/>
              <a:t>Bid </a:t>
            </a:r>
            <a:r>
              <a:rPr lang="en-US" dirty="0"/>
              <a:t>Evaluation and Recommendation, </a:t>
            </a:r>
            <a:endParaRPr lang="en-US" dirty="0" smtClean="0"/>
          </a:p>
          <a:p>
            <a:pPr marL="514350" indent="-514350">
              <a:buFont typeface="+mj-lt"/>
              <a:buAutoNum type="arabicPeriod"/>
            </a:pPr>
            <a:r>
              <a:rPr lang="en-US" dirty="0" smtClean="0"/>
              <a:t>Procurement </a:t>
            </a:r>
            <a:r>
              <a:rPr lang="en-US" dirty="0"/>
              <a:t>of Consulting Services, </a:t>
            </a:r>
            <a:endParaRPr lang="en-US" dirty="0" smtClean="0"/>
          </a:p>
          <a:p>
            <a:pPr marL="514350" indent="-514350">
              <a:buFont typeface="+mj-lt"/>
              <a:buAutoNum type="arabicPeriod"/>
            </a:pPr>
            <a:r>
              <a:rPr lang="en-US" dirty="0" smtClean="0"/>
              <a:t>Provisions </a:t>
            </a:r>
            <a:r>
              <a:rPr lang="en-US" dirty="0"/>
              <a:t>Relating to Procurement Contract, </a:t>
            </a:r>
            <a:endParaRPr lang="en-US" dirty="0" smtClean="0"/>
          </a:p>
          <a:p>
            <a:pPr marL="514350" indent="-514350">
              <a:buFont typeface="+mj-lt"/>
              <a:buAutoNum type="arabicPeriod"/>
            </a:pPr>
            <a:r>
              <a:rPr lang="en-US" dirty="0" smtClean="0"/>
              <a:t>Blacklisting </a:t>
            </a:r>
            <a:r>
              <a:rPr lang="en-US" dirty="0"/>
              <a:t>of Bidder etc., </a:t>
            </a:r>
            <a:endParaRPr lang="en-US" dirty="0" smtClean="0"/>
          </a:p>
          <a:p>
            <a:pPr marL="514350" indent="-514350">
              <a:buFont typeface="+mj-lt"/>
              <a:buAutoNum type="arabicPeriod"/>
            </a:pPr>
            <a:r>
              <a:rPr lang="en-US" dirty="0" smtClean="0"/>
              <a:t>Provisions </a:t>
            </a:r>
            <a:r>
              <a:rPr lang="en-US" dirty="0"/>
              <a:t>Relating to Review of Decision, </a:t>
            </a:r>
            <a:endParaRPr lang="en-US" dirty="0" smtClean="0"/>
          </a:p>
          <a:p>
            <a:pPr marL="514350" indent="-514350">
              <a:buFont typeface="+mj-lt"/>
              <a:buAutoNum type="arabicPeriod"/>
            </a:pPr>
            <a:r>
              <a:rPr lang="en-US" dirty="0" smtClean="0"/>
              <a:t>Institutional </a:t>
            </a:r>
            <a:r>
              <a:rPr lang="en-US" dirty="0"/>
              <a:t>Provisions, </a:t>
            </a:r>
            <a:endParaRPr lang="en-US" dirty="0" smtClean="0"/>
          </a:p>
          <a:p>
            <a:pPr marL="514350" indent="-514350">
              <a:buFont typeface="+mj-lt"/>
              <a:buAutoNum type="arabicPeriod"/>
            </a:pPr>
            <a:r>
              <a:rPr lang="en-US" dirty="0" smtClean="0"/>
              <a:t>Miscellaneous</a:t>
            </a:r>
            <a:r>
              <a:rPr lang="en-US" dirty="0"/>
              <a:t>, </a:t>
            </a:r>
            <a:endParaRPr lang="en-US" dirty="0" smtClean="0"/>
          </a:p>
          <a:p>
            <a:pPr marL="514350" indent="-514350">
              <a:buFont typeface="+mj-lt"/>
              <a:buAutoNum type="arabicPeriod"/>
            </a:pPr>
            <a:r>
              <a:rPr lang="en-US" dirty="0" smtClean="0"/>
              <a:t>Main </a:t>
            </a:r>
            <a:r>
              <a:rPr lang="en-US" dirty="0"/>
              <a:t>Provision Related to Development Financing Agreement between </a:t>
            </a:r>
            <a:r>
              <a:rPr lang="en-US" dirty="0" err="1"/>
              <a:t>GoN</a:t>
            </a:r>
            <a:r>
              <a:rPr lang="en-US" dirty="0"/>
              <a:t> and IDA, and </a:t>
            </a:r>
            <a:endParaRPr lang="en-US" dirty="0" smtClean="0"/>
          </a:p>
          <a:p>
            <a:pPr marL="514350" indent="-514350">
              <a:buFont typeface="+mj-lt"/>
              <a:buAutoNum type="arabicPeriod"/>
            </a:pPr>
            <a:r>
              <a:rPr lang="en-US" dirty="0" smtClean="0"/>
              <a:t>Provisions </a:t>
            </a:r>
            <a:r>
              <a:rPr lang="en-US" dirty="0"/>
              <a:t>Related to House/Land Renting and service Contract. </a:t>
            </a:r>
            <a:endParaRPr lang="en-US" b="1" dirty="0"/>
          </a:p>
        </p:txBody>
      </p:sp>
    </p:spTree>
    <p:extLst>
      <p:ext uri="{BB962C8B-B14F-4D97-AF65-F5344CB8AC3E}">
        <p14:creationId xmlns:p14="http://schemas.microsoft.com/office/powerpoint/2010/main" val="2152978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641" y="-9525"/>
            <a:ext cx="7886700" cy="1325563"/>
          </a:xfrm>
        </p:spPr>
        <p:txBody>
          <a:bodyPr>
            <a:noAutofit/>
          </a:bodyPr>
          <a:lstStyle/>
          <a:p>
            <a:r>
              <a:rPr lang="en-US" sz="2800" dirty="0"/>
              <a:t>Background Information: Legal and Institutional Arrangement for Public procurement </a:t>
            </a:r>
          </a:p>
        </p:txBody>
      </p:sp>
      <p:sp>
        <p:nvSpPr>
          <p:cNvPr id="3" name="Content Placeholder 2"/>
          <p:cNvSpPr>
            <a:spLocks noGrp="1"/>
          </p:cNvSpPr>
          <p:nvPr>
            <p:ph idx="1"/>
          </p:nvPr>
        </p:nvSpPr>
        <p:spPr>
          <a:xfrm>
            <a:off x="0" y="1514474"/>
            <a:ext cx="9144000" cy="5343525"/>
          </a:xfrm>
        </p:spPr>
        <p:txBody>
          <a:bodyPr>
            <a:normAutofit fontScale="92500" lnSpcReduction="20000"/>
          </a:bodyPr>
          <a:lstStyle/>
          <a:p>
            <a:r>
              <a:rPr lang="en-US" dirty="0"/>
              <a:t>Public procurement in Nepal is governed by the Public Procurement Act (PPA) of 2006 and Public Procurement Regulations (PPR) of 2007</a:t>
            </a:r>
          </a:p>
          <a:p>
            <a:r>
              <a:rPr lang="en-US" dirty="0"/>
              <a:t>The government has established the Public Procurement Monitoring Office (PPMO) for the purpose of offering the necessary advice, promulgating the necessary guidelines, facilitating public procurement by preparing standardized examples of bid/tender documents, monitoring the process of public procurement, and submitting an annual report</a:t>
            </a:r>
          </a:p>
          <a:p>
            <a:r>
              <a:rPr lang="en-US" dirty="0"/>
              <a:t>Every public entity is required to establish a Procurement Unit for the purpose of public procurement. </a:t>
            </a:r>
          </a:p>
        </p:txBody>
      </p:sp>
    </p:spTree>
    <p:extLst>
      <p:ext uri="{BB962C8B-B14F-4D97-AF65-F5344CB8AC3E}">
        <p14:creationId xmlns:p14="http://schemas.microsoft.com/office/powerpoint/2010/main" val="1046220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873" y="285751"/>
            <a:ext cx="8397478" cy="5891213"/>
          </a:xfrm>
        </p:spPr>
        <p:txBody>
          <a:bodyPr/>
          <a:lstStyle/>
          <a:p>
            <a:r>
              <a:rPr lang="en-US" dirty="0"/>
              <a:t>Function of Procurement Unit</a:t>
            </a:r>
          </a:p>
          <a:p>
            <a:r>
              <a:rPr lang="en-US" dirty="0"/>
              <a:t>Principles/Aims of Public Procurement</a:t>
            </a:r>
          </a:p>
          <a:p>
            <a:r>
              <a:rPr lang="en-US" dirty="0"/>
              <a:t>Procurement Cycle, Procurement Stages and Steps, Public Procurement Procedure</a:t>
            </a:r>
          </a:p>
          <a:p>
            <a:endParaRPr lang="en-US" dirty="0"/>
          </a:p>
        </p:txBody>
      </p:sp>
    </p:spTree>
    <p:extLst>
      <p:ext uri="{BB962C8B-B14F-4D97-AF65-F5344CB8AC3E}">
        <p14:creationId xmlns:p14="http://schemas.microsoft.com/office/powerpoint/2010/main" val="452204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normAutofit fontScale="90000"/>
          </a:bodyPr>
          <a:lstStyle/>
          <a:p>
            <a:r>
              <a:rPr lang="en-US" dirty="0"/>
              <a:t>Procurement Preparation and Planning</a:t>
            </a:r>
          </a:p>
        </p:txBody>
      </p:sp>
      <p:sp>
        <p:nvSpPr>
          <p:cNvPr id="3" name="Content Placeholder 2"/>
          <p:cNvSpPr>
            <a:spLocks noGrp="1"/>
          </p:cNvSpPr>
          <p:nvPr>
            <p:ph idx="1"/>
          </p:nvPr>
        </p:nvSpPr>
        <p:spPr>
          <a:xfrm>
            <a:off x="117872" y="1171576"/>
            <a:ext cx="8904684" cy="5514974"/>
          </a:xfrm>
        </p:spPr>
        <p:txBody>
          <a:bodyPr>
            <a:normAutofit fontScale="92500" lnSpcReduction="10000"/>
          </a:bodyPr>
          <a:lstStyle/>
          <a:p>
            <a:r>
              <a:rPr lang="en-US" dirty="0"/>
              <a:t>Procuring entities are required to prepare a Procurement Plan so that procurement is done within the available financial resources, within other applicable limitations, at the </a:t>
            </a:r>
            <a:r>
              <a:rPr lang="en-US"/>
              <a:t>most favourable </a:t>
            </a:r>
            <a:r>
              <a:rPr lang="en-US" dirty="0"/>
              <a:t>time, and by adopting bulking where feasible to achieve economies of scale. </a:t>
            </a:r>
          </a:p>
          <a:p>
            <a:r>
              <a:rPr lang="en-US" dirty="0"/>
              <a:t>Responsibility for Procurement Work</a:t>
            </a:r>
          </a:p>
          <a:p>
            <a:r>
              <a:rPr lang="en-US" dirty="0"/>
              <a:t>Preparation for Procurement Works</a:t>
            </a:r>
          </a:p>
          <a:p>
            <a:r>
              <a:rPr lang="en-US" dirty="0"/>
              <a:t>Procurement Planning: A Procurement Plan comprises, where applicable, a Master Procurement Plan and an Annual Procurement Plan. </a:t>
            </a:r>
          </a:p>
          <a:p>
            <a:r>
              <a:rPr lang="en-US" dirty="0"/>
              <a:t>Determination of Qualification of Bidder/Proposer </a:t>
            </a:r>
          </a:p>
          <a:p>
            <a:endParaRPr lang="en-US" dirty="0"/>
          </a:p>
          <a:p>
            <a:endParaRPr lang="en-US" dirty="0"/>
          </a:p>
        </p:txBody>
      </p:sp>
    </p:spTree>
    <p:extLst>
      <p:ext uri="{BB962C8B-B14F-4D97-AF65-F5344CB8AC3E}">
        <p14:creationId xmlns:p14="http://schemas.microsoft.com/office/powerpoint/2010/main" val="3429885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85" y="1"/>
            <a:ext cx="7909917" cy="871538"/>
          </a:xfrm>
        </p:spPr>
        <p:txBody>
          <a:bodyPr/>
          <a:lstStyle/>
          <a:p>
            <a:r>
              <a:rPr lang="en-US" dirty="0"/>
              <a:t>Provisions Relating to Tender/Bid</a:t>
            </a:r>
          </a:p>
        </p:txBody>
      </p:sp>
      <p:sp>
        <p:nvSpPr>
          <p:cNvPr id="3" name="Content Placeholder 2"/>
          <p:cNvSpPr>
            <a:spLocks noGrp="1"/>
          </p:cNvSpPr>
          <p:nvPr>
            <p:ph idx="1"/>
          </p:nvPr>
        </p:nvSpPr>
        <p:spPr>
          <a:xfrm>
            <a:off x="1" y="700089"/>
            <a:ext cx="9144000" cy="6157912"/>
          </a:xfrm>
        </p:spPr>
        <p:txBody>
          <a:bodyPr>
            <a:normAutofit fontScale="70000" lnSpcReduction="20000"/>
          </a:bodyPr>
          <a:lstStyle/>
          <a:p>
            <a:r>
              <a:rPr lang="en-US" dirty="0"/>
              <a:t>Process and stage of Tender </a:t>
            </a:r>
          </a:p>
          <a:p>
            <a:r>
              <a:rPr lang="en-US" dirty="0"/>
              <a:t>Determination of Prequalification </a:t>
            </a:r>
          </a:p>
          <a:p>
            <a:r>
              <a:rPr lang="en-US" dirty="0"/>
              <a:t>Preparation of Tender documents </a:t>
            </a:r>
          </a:p>
          <a:p>
            <a:r>
              <a:rPr lang="en-US" dirty="0"/>
              <a:t>Invitation for Tender/Pre-qualification </a:t>
            </a:r>
          </a:p>
          <a:p>
            <a:r>
              <a:rPr lang="en-US" dirty="0"/>
              <a:t>Tender/Bid Invitation upon preparation of Bid documents for procurement exceeding NRs. 1 Million </a:t>
            </a:r>
          </a:p>
          <a:p>
            <a:r>
              <a:rPr lang="en-US" dirty="0"/>
              <a:t>Time period for submitting Tender/Bid/Pre-qualification Proposal (Article 14-(4)) – minimum 30 days for National Competitive Bidding and 45 days for International Bidding</a:t>
            </a:r>
          </a:p>
          <a:p>
            <a:r>
              <a:rPr lang="en-US" dirty="0"/>
              <a:t>Conditions for Invitation for International Bidding </a:t>
            </a:r>
          </a:p>
          <a:p>
            <a:r>
              <a:rPr lang="en-US" dirty="0"/>
              <a:t>Information to be mentioned in the notice for invitation for Bid/tender/ Pre-qualification </a:t>
            </a:r>
          </a:p>
          <a:p>
            <a:r>
              <a:rPr lang="en-US" dirty="0"/>
              <a:t>Requirement for Performance/Bid Bond/Ernest Money and Condition for its forfeiture </a:t>
            </a:r>
          </a:p>
          <a:p>
            <a:r>
              <a:rPr lang="en-US" dirty="0"/>
              <a:t>Fee for Tender/Bid Documents</a:t>
            </a:r>
          </a:p>
          <a:p>
            <a:pPr>
              <a:tabLst>
                <a:tab pos="800100" algn="l"/>
              </a:tabLst>
            </a:pPr>
            <a:r>
              <a:rPr lang="en-US" dirty="0"/>
              <a:t>Clarification of Tender or PQ documents in relation to any unclear matter </a:t>
            </a:r>
          </a:p>
          <a:p>
            <a:pPr>
              <a:tabLst>
                <a:tab pos="800100" algn="l"/>
              </a:tabLst>
            </a:pPr>
            <a:r>
              <a:rPr lang="en-US" dirty="0"/>
              <a:t>Deadline for submission of Tenders or PQ proposals </a:t>
            </a:r>
          </a:p>
          <a:p>
            <a:endParaRPr lang="en-US" dirty="0"/>
          </a:p>
        </p:txBody>
      </p:sp>
    </p:spTree>
    <p:extLst>
      <p:ext uri="{BB962C8B-B14F-4D97-AF65-F5344CB8AC3E}">
        <p14:creationId xmlns:p14="http://schemas.microsoft.com/office/powerpoint/2010/main" val="2885359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normAutofit fontScale="77500" lnSpcReduction="20000"/>
          </a:bodyPr>
          <a:lstStyle/>
          <a:p>
            <a:r>
              <a:rPr lang="en-US" dirty="0"/>
              <a:t>Manner of submitting Tenders </a:t>
            </a:r>
          </a:p>
          <a:p>
            <a:r>
              <a:rPr lang="en-US" dirty="0"/>
              <a:t>Return and amendment of Tender </a:t>
            </a:r>
          </a:p>
          <a:p>
            <a:r>
              <a:rPr lang="en-US" dirty="0"/>
              <a:t>Period of validity of Tenders </a:t>
            </a:r>
          </a:p>
          <a:p>
            <a:r>
              <a:rPr lang="en-US" dirty="0"/>
              <a:t>Bid Issuance/ Sales &amp; Registration Book to be maintained and receipt to be given </a:t>
            </a:r>
          </a:p>
          <a:p>
            <a:r>
              <a:rPr lang="en-US" dirty="0"/>
              <a:t>Security of Submitted Bid Documents</a:t>
            </a:r>
          </a:p>
          <a:p>
            <a:r>
              <a:rPr lang="en-US" dirty="0"/>
              <a:t>Return of Bid Document and Amendment </a:t>
            </a:r>
          </a:p>
          <a:p>
            <a:r>
              <a:rPr lang="en-US" dirty="0"/>
              <a:t>Tender/Bid Security </a:t>
            </a:r>
          </a:p>
          <a:p>
            <a:r>
              <a:rPr lang="en-US" dirty="0"/>
              <a:t>Opening of Tenders </a:t>
            </a:r>
          </a:p>
          <a:p>
            <a:r>
              <a:rPr lang="en-US" dirty="0"/>
              <a:t>Examination of Tenders/Bids </a:t>
            </a:r>
          </a:p>
          <a:p>
            <a:r>
              <a:rPr lang="en-US" dirty="0"/>
              <a:t>Non-acceptance of Tender </a:t>
            </a:r>
          </a:p>
          <a:p>
            <a:r>
              <a:rPr lang="en-US" dirty="0"/>
              <a:t>Evaluation of Tenders </a:t>
            </a:r>
          </a:p>
          <a:p>
            <a:r>
              <a:rPr lang="en-US" dirty="0"/>
              <a:t>Rejection of Tenders or cancellation of procurement proceedings </a:t>
            </a:r>
          </a:p>
          <a:p>
            <a:r>
              <a:rPr lang="en-US" dirty="0"/>
              <a:t>Acceptance of Tender and Procurement </a:t>
            </a:r>
          </a:p>
          <a:p>
            <a:r>
              <a:rPr lang="en-US" dirty="0"/>
              <a:t>Two-stage Tendering </a:t>
            </a:r>
          </a:p>
          <a:p>
            <a:r>
              <a:rPr lang="en-US" dirty="0"/>
              <a:t>Domestic Preference may be given </a:t>
            </a:r>
          </a:p>
          <a:p>
            <a:r>
              <a:rPr lang="en-US" dirty="0"/>
              <a:t>Details of local agent to be mentioned by Foreign Bidder </a:t>
            </a:r>
          </a:p>
        </p:txBody>
      </p:sp>
    </p:spTree>
    <p:extLst>
      <p:ext uri="{BB962C8B-B14F-4D97-AF65-F5344CB8AC3E}">
        <p14:creationId xmlns:p14="http://schemas.microsoft.com/office/powerpoint/2010/main" val="4002591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640" y="1"/>
            <a:ext cx="7886700" cy="720725"/>
          </a:xfrm>
        </p:spPr>
        <p:txBody>
          <a:bodyPr>
            <a:normAutofit fontScale="90000"/>
          </a:bodyPr>
          <a:lstStyle/>
          <a:p>
            <a:r>
              <a:rPr lang="en-US" dirty="0"/>
              <a:t>Bid Evaluation and Recommendation </a:t>
            </a:r>
          </a:p>
        </p:txBody>
      </p:sp>
      <p:sp>
        <p:nvSpPr>
          <p:cNvPr id="3" name="Content Placeholder 2"/>
          <p:cNvSpPr>
            <a:spLocks noGrp="1"/>
          </p:cNvSpPr>
          <p:nvPr>
            <p:ph idx="1"/>
          </p:nvPr>
        </p:nvSpPr>
        <p:spPr>
          <a:xfrm>
            <a:off x="0" y="720725"/>
            <a:ext cx="9144000" cy="6137275"/>
          </a:xfrm>
        </p:spPr>
        <p:txBody>
          <a:bodyPr>
            <a:normAutofit fontScale="85000" lnSpcReduction="20000"/>
          </a:bodyPr>
          <a:lstStyle/>
          <a:p>
            <a:r>
              <a:rPr lang="en-US" dirty="0"/>
              <a:t>Opening of Bid</a:t>
            </a:r>
          </a:p>
          <a:p>
            <a:r>
              <a:rPr lang="en-US" dirty="0"/>
              <a:t>Examination/Inspection of Bid</a:t>
            </a:r>
          </a:p>
          <a:p>
            <a:r>
              <a:rPr lang="en-US" dirty="0"/>
              <a:t>Non-Acceptance of Tender/Bid</a:t>
            </a:r>
          </a:p>
          <a:p>
            <a:r>
              <a:rPr lang="en-US" dirty="0"/>
              <a:t>Bid Evaluation</a:t>
            </a:r>
          </a:p>
          <a:p>
            <a:r>
              <a:rPr lang="en-US" dirty="0"/>
              <a:t>Special Evaluation of Bids of Construction Works </a:t>
            </a:r>
          </a:p>
          <a:p>
            <a:r>
              <a:rPr lang="en-US" dirty="0"/>
              <a:t>Evaluation Report of Bids with recommendation to be submitted</a:t>
            </a:r>
          </a:p>
          <a:p>
            <a:r>
              <a:rPr lang="en-US" dirty="0"/>
              <a:t>Authority to approve Bid/Tender</a:t>
            </a:r>
          </a:p>
          <a:p>
            <a:r>
              <a:rPr lang="en-US" dirty="0"/>
              <a:t>Rejection of Tenders or Cancellation of the Procurement process</a:t>
            </a:r>
          </a:p>
          <a:p>
            <a:r>
              <a:rPr lang="en-US" dirty="0"/>
              <a:t>Sample/Specimen of Goods</a:t>
            </a:r>
          </a:p>
          <a:p>
            <a:r>
              <a:rPr lang="en-US" dirty="0"/>
              <a:t>Bid Approval and Procurement Contract Agreement</a:t>
            </a:r>
          </a:p>
          <a:p>
            <a:r>
              <a:rPr lang="en-US" dirty="0"/>
              <a:t>Arrangement regarding Sealed Quotation</a:t>
            </a:r>
          </a:p>
          <a:p>
            <a:r>
              <a:rPr lang="en-US" dirty="0"/>
              <a:t>Evaluation and recommendation of Sealed Quotation</a:t>
            </a:r>
          </a:p>
          <a:p>
            <a:r>
              <a:rPr lang="en-US" dirty="0"/>
              <a:t>Approval and Contract Agreement of Sealed Quotation </a:t>
            </a:r>
          </a:p>
        </p:txBody>
      </p:sp>
    </p:spTree>
    <p:extLst>
      <p:ext uri="{BB962C8B-B14F-4D97-AF65-F5344CB8AC3E}">
        <p14:creationId xmlns:p14="http://schemas.microsoft.com/office/powerpoint/2010/main" val="3098289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849313"/>
          </a:xfrm>
        </p:spPr>
        <p:txBody>
          <a:bodyPr>
            <a:normAutofit fontScale="90000"/>
          </a:bodyPr>
          <a:lstStyle/>
          <a:p>
            <a:r>
              <a:rPr lang="en-US" dirty="0"/>
              <a:t>Provisions Relating to Procurement Contract</a:t>
            </a:r>
          </a:p>
        </p:txBody>
      </p:sp>
      <p:sp>
        <p:nvSpPr>
          <p:cNvPr id="3" name="Content Placeholder 2"/>
          <p:cNvSpPr>
            <a:spLocks noGrp="1"/>
          </p:cNvSpPr>
          <p:nvPr>
            <p:ph idx="1"/>
          </p:nvPr>
        </p:nvSpPr>
        <p:spPr>
          <a:xfrm>
            <a:off x="0" y="849313"/>
            <a:ext cx="9043988" cy="6008687"/>
          </a:xfrm>
        </p:spPr>
        <p:txBody>
          <a:bodyPr>
            <a:normAutofit fontScale="92500" lnSpcReduction="20000"/>
          </a:bodyPr>
          <a:lstStyle/>
          <a:p>
            <a:r>
              <a:rPr lang="en-US" dirty="0"/>
              <a:t>Procurement Contract and Conditions thereof </a:t>
            </a:r>
          </a:p>
          <a:p>
            <a:r>
              <a:rPr lang="en-US" dirty="0"/>
              <a:t>Requirement to indicate Budget Code </a:t>
            </a:r>
          </a:p>
          <a:p>
            <a:r>
              <a:rPr lang="en-US" dirty="0"/>
              <a:t>Performance Bond to be submitted for Agreement </a:t>
            </a:r>
          </a:p>
          <a:p>
            <a:r>
              <a:rPr lang="en-US" dirty="0"/>
              <a:t>Provision concerning execution of Contract </a:t>
            </a:r>
          </a:p>
          <a:p>
            <a:r>
              <a:rPr lang="en-US" dirty="0"/>
              <a:t>Amendment to Procurement Contract </a:t>
            </a:r>
          </a:p>
          <a:p>
            <a:r>
              <a:rPr lang="en-US" dirty="0"/>
              <a:t>Time Extension of Procurement Contract</a:t>
            </a:r>
          </a:p>
          <a:p>
            <a:r>
              <a:rPr lang="en-US" dirty="0"/>
              <a:t>Provision for Advance Payment and Reconciliation </a:t>
            </a:r>
          </a:p>
          <a:p>
            <a:r>
              <a:rPr lang="en-US" dirty="0"/>
              <a:t>Appointment of Client’s Representative for Pre-shipment Inspection </a:t>
            </a:r>
          </a:p>
          <a:p>
            <a:r>
              <a:rPr lang="en-US" dirty="0"/>
              <a:t>Inspection and Approval of Goods </a:t>
            </a:r>
          </a:p>
          <a:p>
            <a:r>
              <a:rPr lang="en-US" dirty="0"/>
              <a:t>Auction of Goods and Appropriation of Dues </a:t>
            </a:r>
          </a:p>
          <a:p>
            <a:r>
              <a:rPr lang="en-US" dirty="0"/>
              <a:t>Work Acceptance Report </a:t>
            </a:r>
          </a:p>
          <a:p>
            <a:r>
              <a:rPr lang="en-US" dirty="0"/>
              <a:t>Variation Order</a:t>
            </a:r>
          </a:p>
        </p:txBody>
      </p:sp>
    </p:spTree>
    <p:extLst>
      <p:ext uri="{BB962C8B-B14F-4D97-AF65-F5344CB8AC3E}">
        <p14:creationId xmlns:p14="http://schemas.microsoft.com/office/powerpoint/2010/main" val="42590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r>
              <a:rPr lang="en-US" sz="3200" dirty="0"/>
              <a:t>To access skills and technologies</a:t>
            </a:r>
          </a:p>
          <a:p>
            <a:r>
              <a:rPr lang="en-US" sz="3200" dirty="0"/>
              <a:t>To reduce both fixed and recurrent costs</a:t>
            </a:r>
          </a:p>
          <a:p>
            <a:r>
              <a:rPr lang="en-US" sz="3200" dirty="0"/>
              <a:t>To allow the client organization to focus on its core business</a:t>
            </a:r>
          </a:p>
          <a:p>
            <a:r>
              <a:rPr lang="en-US" sz="3200" dirty="0"/>
              <a:t>To provide flexibility</a:t>
            </a:r>
          </a:p>
          <a:p>
            <a:r>
              <a:rPr lang="en-US" sz="3200" dirty="0"/>
              <a:t>To increase accountability</a:t>
            </a:r>
          </a:p>
        </p:txBody>
      </p:sp>
      <p:sp>
        <p:nvSpPr>
          <p:cNvPr id="15362" name="Rectangle 2"/>
          <p:cNvSpPr>
            <a:spLocks noGrp="1" noChangeArrowheads="1"/>
          </p:cNvSpPr>
          <p:nvPr>
            <p:ph type="title"/>
          </p:nvPr>
        </p:nvSpPr>
        <p:spPr/>
        <p:txBody>
          <a:bodyPr/>
          <a:lstStyle/>
          <a:p>
            <a:r>
              <a:rPr lang="en-US" dirty="0"/>
              <a:t>Why Outsource?</a:t>
            </a:r>
          </a:p>
        </p:txBody>
      </p:sp>
    </p:spTree>
    <p:extLst>
      <p:ext uri="{BB962C8B-B14F-4D97-AF65-F5344CB8AC3E}">
        <p14:creationId xmlns:p14="http://schemas.microsoft.com/office/powerpoint/2010/main" val="815311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7" y="157163"/>
            <a:ext cx="8936831" cy="6586537"/>
          </a:xfrm>
        </p:spPr>
        <p:txBody>
          <a:bodyPr>
            <a:normAutofit fontScale="92500" lnSpcReduction="20000"/>
          </a:bodyPr>
          <a:lstStyle/>
          <a:p>
            <a:r>
              <a:rPr lang="en-US" dirty="0"/>
              <a:t>Price Adjustment in Procurement Agreement </a:t>
            </a:r>
          </a:p>
          <a:p>
            <a:r>
              <a:rPr lang="en-US" dirty="0"/>
              <a:t>Provision and Procedure for Time Extension of Contract period</a:t>
            </a:r>
          </a:p>
          <a:p>
            <a:r>
              <a:rPr lang="en-US" dirty="0"/>
              <a:t>Content of Bill or Invoice </a:t>
            </a:r>
          </a:p>
          <a:p>
            <a:r>
              <a:rPr lang="en-US" dirty="0"/>
              <a:t>Payment of Bill or Invoice </a:t>
            </a:r>
          </a:p>
          <a:p>
            <a:r>
              <a:rPr lang="en-US" dirty="0"/>
              <a:t>Final Payment </a:t>
            </a:r>
          </a:p>
          <a:p>
            <a:r>
              <a:rPr lang="en-US" dirty="0"/>
              <a:t>Due Payment upon Termination of Contract by Public Entity for Public Welfare on Convenience ground </a:t>
            </a:r>
          </a:p>
          <a:p>
            <a:r>
              <a:rPr lang="en-US" dirty="0"/>
              <a:t>Liquidated Damages</a:t>
            </a:r>
          </a:p>
          <a:p>
            <a:r>
              <a:rPr lang="en-US" dirty="0"/>
              <a:t>Mechanism for Dispute Resolution</a:t>
            </a:r>
          </a:p>
          <a:p>
            <a:r>
              <a:rPr lang="en-US" dirty="0"/>
              <a:t>Termination of Procurement Contract and Remedies </a:t>
            </a:r>
          </a:p>
          <a:p>
            <a:r>
              <a:rPr lang="en-US" dirty="0"/>
              <a:t>Remedies Available upon Breach of Procurement Contract </a:t>
            </a:r>
          </a:p>
          <a:p>
            <a:r>
              <a:rPr lang="en-US" dirty="0"/>
              <a:t>Public Notice of Procurement Contract</a:t>
            </a:r>
          </a:p>
        </p:txBody>
      </p:sp>
    </p:spTree>
    <p:extLst>
      <p:ext uri="{BB962C8B-B14F-4D97-AF65-F5344CB8AC3E}">
        <p14:creationId xmlns:p14="http://schemas.microsoft.com/office/powerpoint/2010/main" val="583903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8865394" cy="1328738"/>
          </a:xfrm>
        </p:spPr>
        <p:txBody>
          <a:bodyPr>
            <a:normAutofit fontScale="90000"/>
          </a:bodyPr>
          <a:lstStyle/>
          <a:p>
            <a:r>
              <a:rPr lang="en-US" dirty="0"/>
              <a:t>Provisions Relating to Procurement Proceedings or Review of Decision</a:t>
            </a:r>
          </a:p>
        </p:txBody>
      </p:sp>
      <p:sp>
        <p:nvSpPr>
          <p:cNvPr id="3" name="Content Placeholder 2"/>
          <p:cNvSpPr>
            <a:spLocks noGrp="1"/>
          </p:cNvSpPr>
          <p:nvPr>
            <p:ph idx="1"/>
          </p:nvPr>
        </p:nvSpPr>
        <p:spPr>
          <a:xfrm>
            <a:off x="0" y="1328738"/>
            <a:ext cx="9144000" cy="5529262"/>
          </a:xfrm>
        </p:spPr>
        <p:txBody>
          <a:bodyPr/>
          <a:lstStyle/>
          <a:p>
            <a:r>
              <a:rPr lang="en-US" dirty="0"/>
              <a:t>Details to be mentioned in the Application to be submitted to the Head of the Public Entity </a:t>
            </a:r>
          </a:p>
          <a:p>
            <a:r>
              <a:rPr lang="en-US" dirty="0"/>
              <a:t>Details to be mentioned in the Application to be submitted to the Review Committee for Review of Procurement Contract </a:t>
            </a:r>
          </a:p>
          <a:p>
            <a:r>
              <a:rPr lang="en-US" dirty="0"/>
              <a:t>Nature of the Review Committee’s Decision </a:t>
            </a:r>
          </a:p>
          <a:p>
            <a:r>
              <a:rPr lang="en-US" dirty="0"/>
              <a:t>Security Money to Be Deposited for Review </a:t>
            </a:r>
          </a:p>
          <a:p>
            <a:r>
              <a:rPr lang="en-US" dirty="0"/>
              <a:t>Suspension of Procurement Proceedings </a:t>
            </a:r>
          </a:p>
          <a:p>
            <a:r>
              <a:rPr lang="en-US" dirty="0"/>
              <a:t>Method of Sending Application for Review</a:t>
            </a:r>
          </a:p>
        </p:txBody>
      </p:sp>
    </p:spTree>
    <p:extLst>
      <p:ext uri="{BB962C8B-B14F-4D97-AF65-F5344CB8AC3E}">
        <p14:creationId xmlns:p14="http://schemas.microsoft.com/office/powerpoint/2010/main" val="1377424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lstStyle/>
          <a:p>
            <a:r>
              <a:rPr lang="en-US" dirty="0"/>
              <a:t>E-bidding procedures</a:t>
            </a:r>
          </a:p>
        </p:txBody>
      </p:sp>
      <p:sp>
        <p:nvSpPr>
          <p:cNvPr id="3" name="Content Placeholder 2"/>
          <p:cNvSpPr>
            <a:spLocks noGrp="1"/>
          </p:cNvSpPr>
          <p:nvPr>
            <p:ph idx="1"/>
          </p:nvPr>
        </p:nvSpPr>
        <p:spPr>
          <a:xfrm>
            <a:off x="171450" y="1114425"/>
            <a:ext cx="8851106" cy="5600700"/>
          </a:xfrm>
        </p:spPr>
        <p:txBody>
          <a:bodyPr>
            <a:normAutofit fontScale="92500"/>
          </a:bodyPr>
          <a:lstStyle/>
          <a:p>
            <a:r>
              <a:rPr lang="en-US" dirty="0"/>
              <a:t>Provisions Relating to Tender/Bid</a:t>
            </a:r>
          </a:p>
          <a:p>
            <a:r>
              <a:rPr lang="en-US" dirty="0"/>
              <a:t>The bidding process is used to select a vendor for subcontracting a project, or for purchasing products and services that are required for a project. </a:t>
            </a:r>
          </a:p>
          <a:p>
            <a:r>
              <a:rPr lang="en-US" dirty="0"/>
              <a:t>Bid records contain the specifications of the project or details of the products and services to be purchased.</a:t>
            </a:r>
          </a:p>
          <a:p>
            <a:r>
              <a:rPr lang="en-US" dirty="0"/>
              <a:t>E-bidding is of the stages in the e-procurement process</a:t>
            </a:r>
          </a:p>
          <a:p>
            <a:r>
              <a:rPr lang="en-US" dirty="0"/>
              <a:t>E-bidding is the process of bidding through electronic medium</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96880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E-BIDDING: MERITS</a:t>
            </a:r>
          </a:p>
        </p:txBody>
      </p:sp>
      <p:sp>
        <p:nvSpPr>
          <p:cNvPr id="3" name="Content Placeholder 2"/>
          <p:cNvSpPr>
            <a:spLocks noGrp="1"/>
          </p:cNvSpPr>
          <p:nvPr>
            <p:ph idx="1"/>
          </p:nvPr>
        </p:nvSpPr>
        <p:spPr/>
        <p:txBody>
          <a:bodyPr/>
          <a:lstStyle/>
          <a:p>
            <a:r>
              <a:rPr lang="en-US" dirty="0"/>
              <a:t>Is more transparent</a:t>
            </a:r>
          </a:p>
          <a:p>
            <a:r>
              <a:rPr lang="en-US" dirty="0"/>
              <a:t>Helps check unwarranted pressure on bidding</a:t>
            </a:r>
          </a:p>
          <a:p>
            <a:r>
              <a:rPr lang="en-US" dirty="0"/>
              <a:t>Promotes free and fare competition (saves valuable Government budget)</a:t>
            </a:r>
          </a:p>
          <a:p>
            <a:r>
              <a:rPr lang="en-US" dirty="0"/>
              <a:t>Saves time </a:t>
            </a:r>
          </a:p>
          <a:p>
            <a:r>
              <a:rPr lang="en-US" dirty="0"/>
              <a:t>Record of bidding can be easily extracted for future reference</a:t>
            </a:r>
          </a:p>
        </p:txBody>
      </p:sp>
    </p:spTree>
    <p:extLst>
      <p:ext uri="{BB962C8B-B14F-4D97-AF65-F5344CB8AC3E}">
        <p14:creationId xmlns:p14="http://schemas.microsoft.com/office/powerpoint/2010/main" val="624404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928" y="0"/>
            <a:ext cx="7872413" cy="877888"/>
          </a:xfrm>
        </p:spPr>
        <p:txBody>
          <a:bodyPr/>
          <a:lstStyle/>
          <a:p>
            <a:pPr algn="ctr"/>
            <a:r>
              <a:rPr lang="en-US" b="1" dirty="0"/>
              <a:t>E-bidding Module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1012968"/>
              </p:ext>
            </p:extLst>
          </p:nvPr>
        </p:nvGraphicFramePr>
        <p:xfrm>
          <a:off x="267891" y="877889"/>
          <a:ext cx="8722520" cy="6237286"/>
        </p:xfrm>
        <a:graphic>
          <a:graphicData uri="http://schemas.openxmlformats.org/drawingml/2006/table">
            <a:tbl>
              <a:tblPr firstRow="1" bandRow="1">
                <a:tableStyleId>{5940675A-B579-460E-94D1-54222C63F5DA}</a:tableStyleId>
              </a:tblPr>
              <a:tblGrid>
                <a:gridCol w="2180630">
                  <a:extLst>
                    <a:ext uri="{9D8B030D-6E8A-4147-A177-3AD203B41FA5}">
                      <a16:colId xmlns:a16="http://schemas.microsoft.com/office/drawing/2014/main" xmlns="" val="20000"/>
                    </a:ext>
                  </a:extLst>
                </a:gridCol>
                <a:gridCol w="2180630">
                  <a:extLst>
                    <a:ext uri="{9D8B030D-6E8A-4147-A177-3AD203B41FA5}">
                      <a16:colId xmlns:a16="http://schemas.microsoft.com/office/drawing/2014/main" xmlns="" val="20001"/>
                    </a:ext>
                  </a:extLst>
                </a:gridCol>
                <a:gridCol w="2180630">
                  <a:extLst>
                    <a:ext uri="{9D8B030D-6E8A-4147-A177-3AD203B41FA5}">
                      <a16:colId xmlns:a16="http://schemas.microsoft.com/office/drawing/2014/main" xmlns="" val="20002"/>
                    </a:ext>
                  </a:extLst>
                </a:gridCol>
                <a:gridCol w="2180630">
                  <a:extLst>
                    <a:ext uri="{9D8B030D-6E8A-4147-A177-3AD203B41FA5}">
                      <a16:colId xmlns:a16="http://schemas.microsoft.com/office/drawing/2014/main" xmlns="" val="20003"/>
                    </a:ext>
                  </a:extLst>
                </a:gridCol>
              </a:tblGrid>
              <a:tr h="750886">
                <a:tc>
                  <a:txBody>
                    <a:bodyPr/>
                    <a:lstStyle/>
                    <a:p>
                      <a:pPr algn="ctr"/>
                      <a:r>
                        <a:rPr lang="en-US" sz="2800" dirty="0"/>
                        <a:t>Component </a:t>
                      </a:r>
                    </a:p>
                  </a:txBody>
                  <a:tcPr marL="68580" marR="68580"/>
                </a:tc>
                <a:tc>
                  <a:txBody>
                    <a:bodyPr/>
                    <a:lstStyle/>
                    <a:p>
                      <a:pPr algn="ctr"/>
                      <a:r>
                        <a:rPr lang="en-US" sz="2800" dirty="0"/>
                        <a:t>Can do </a:t>
                      </a:r>
                    </a:p>
                  </a:txBody>
                  <a:tcPr marL="68580" marR="68580"/>
                </a:tc>
                <a:tc>
                  <a:txBody>
                    <a:bodyPr/>
                    <a:lstStyle/>
                    <a:p>
                      <a:pPr algn="ctr"/>
                      <a:r>
                        <a:rPr lang="en-US" sz="2800" dirty="0"/>
                        <a:t>Cannot do</a:t>
                      </a:r>
                    </a:p>
                  </a:txBody>
                  <a:tcPr marL="68580" marR="68580"/>
                </a:tc>
                <a:tc>
                  <a:txBody>
                    <a:bodyPr/>
                    <a:lstStyle/>
                    <a:p>
                      <a:pPr algn="ctr"/>
                      <a:r>
                        <a:rPr lang="en-US" sz="2800" dirty="0"/>
                        <a:t>Password </a:t>
                      </a:r>
                    </a:p>
                  </a:txBody>
                  <a:tcPr marL="68580" marR="68580"/>
                </a:tc>
                <a:extLst>
                  <a:ext uri="{0D108BD9-81ED-4DB2-BD59-A6C34878D82A}">
                    <a16:rowId xmlns:a16="http://schemas.microsoft.com/office/drawing/2014/main" xmlns="" val="10000"/>
                  </a:ext>
                </a:extLst>
              </a:tr>
              <a:tr h="1158875">
                <a:tc>
                  <a:txBody>
                    <a:bodyPr/>
                    <a:lstStyle/>
                    <a:p>
                      <a:pPr algn="ctr"/>
                      <a:r>
                        <a:rPr lang="en-US" sz="2800" dirty="0"/>
                        <a:t>Site Administrator</a:t>
                      </a:r>
                    </a:p>
                  </a:txBody>
                  <a:tcPr marL="68580" marR="68580"/>
                </a:tc>
                <a:tc>
                  <a:txBody>
                    <a:bodyPr/>
                    <a:lstStyle/>
                    <a:p>
                      <a:pPr algn="ctr"/>
                      <a:r>
                        <a:rPr lang="en-US" sz="2800" dirty="0"/>
                        <a:t>Register</a:t>
                      </a:r>
                      <a:r>
                        <a:rPr lang="en-US" sz="2800" baseline="0" dirty="0"/>
                        <a:t> buyer/bidder</a:t>
                      </a:r>
                      <a:endParaRPr lang="en-US" sz="2800" dirty="0"/>
                    </a:p>
                  </a:txBody>
                  <a:tcPr marL="68580" marR="68580"/>
                </a:tc>
                <a:tc>
                  <a:txBody>
                    <a:bodyPr/>
                    <a:lstStyle/>
                    <a:p>
                      <a:pPr algn="ctr"/>
                      <a:r>
                        <a:rPr lang="en-US" sz="2800" dirty="0"/>
                        <a:t>Access bidding process</a:t>
                      </a:r>
                    </a:p>
                  </a:txBody>
                  <a:tcPr marL="68580" marR="68580"/>
                </a:tc>
                <a:tc>
                  <a:txBody>
                    <a:bodyPr/>
                    <a:lstStyle/>
                    <a:p>
                      <a:pPr algn="ctr"/>
                      <a:r>
                        <a:rPr lang="en-US" sz="2800" dirty="0"/>
                        <a:t>Has own</a:t>
                      </a:r>
                      <a:r>
                        <a:rPr lang="en-US" sz="2800" baseline="0" dirty="0"/>
                        <a:t> password</a:t>
                      </a:r>
                      <a:endParaRPr lang="en-US" sz="2800" dirty="0"/>
                    </a:p>
                  </a:txBody>
                  <a:tcPr marL="68580" marR="68580"/>
                </a:tc>
                <a:extLst>
                  <a:ext uri="{0D108BD9-81ED-4DB2-BD59-A6C34878D82A}">
                    <a16:rowId xmlns:a16="http://schemas.microsoft.com/office/drawing/2014/main" xmlns="" val="10001"/>
                  </a:ext>
                </a:extLst>
              </a:tr>
              <a:tr h="1158875">
                <a:tc>
                  <a:txBody>
                    <a:bodyPr/>
                    <a:lstStyle/>
                    <a:p>
                      <a:pPr algn="ctr"/>
                      <a:r>
                        <a:rPr lang="en-US" sz="2800" dirty="0"/>
                        <a:t>Buyer </a:t>
                      </a:r>
                    </a:p>
                  </a:txBody>
                  <a:tcPr marL="68580" marR="68580"/>
                </a:tc>
                <a:tc>
                  <a:txBody>
                    <a:bodyPr/>
                    <a:lstStyle/>
                    <a:p>
                      <a:pPr algn="ctr"/>
                      <a:r>
                        <a:rPr lang="en-US" sz="2800" dirty="0"/>
                        <a:t>Publish/Download/Award tender</a:t>
                      </a:r>
                    </a:p>
                  </a:txBody>
                  <a:tcPr marL="68580" marR="68580"/>
                </a:tc>
                <a:tc>
                  <a:txBody>
                    <a:bodyPr/>
                    <a:lstStyle/>
                    <a:p>
                      <a:pPr algn="ctr"/>
                      <a:r>
                        <a:rPr lang="en-US" sz="2800" dirty="0"/>
                        <a:t>Access bidder’s Page</a:t>
                      </a:r>
                    </a:p>
                  </a:txBody>
                  <a:tcPr marL="68580" marR="68580"/>
                </a:tc>
                <a:tc>
                  <a:txBody>
                    <a:bodyPr/>
                    <a:lstStyle/>
                    <a:p>
                      <a:pPr algn="ctr"/>
                      <a:r>
                        <a:rPr lang="en-US" sz="2800" dirty="0"/>
                        <a:t>Needs password</a:t>
                      </a:r>
                    </a:p>
                  </a:txBody>
                  <a:tcPr marL="68580" marR="68580"/>
                </a:tc>
                <a:extLst>
                  <a:ext uri="{0D108BD9-81ED-4DB2-BD59-A6C34878D82A}">
                    <a16:rowId xmlns:a16="http://schemas.microsoft.com/office/drawing/2014/main" xmlns="" val="10002"/>
                  </a:ext>
                </a:extLst>
              </a:tr>
              <a:tr h="1158875">
                <a:tc>
                  <a:txBody>
                    <a:bodyPr/>
                    <a:lstStyle/>
                    <a:p>
                      <a:pPr algn="ctr"/>
                      <a:r>
                        <a:rPr lang="en-US" sz="2800" dirty="0"/>
                        <a:t>Bidder </a:t>
                      </a:r>
                    </a:p>
                  </a:txBody>
                  <a:tcPr marL="68580" marR="68580"/>
                </a:tc>
                <a:tc>
                  <a:txBody>
                    <a:bodyPr/>
                    <a:lstStyle/>
                    <a:p>
                      <a:pPr algn="ctr"/>
                      <a:r>
                        <a:rPr lang="en-US" sz="2800" dirty="0"/>
                        <a:t>Submit/ Modify</a:t>
                      </a:r>
                      <a:r>
                        <a:rPr lang="en-US" sz="2800" baseline="0" dirty="0"/>
                        <a:t> Bids</a:t>
                      </a:r>
                      <a:endParaRPr lang="en-US" sz="2800" dirty="0"/>
                    </a:p>
                  </a:txBody>
                  <a:tcPr marL="68580" marR="68580"/>
                </a:tc>
                <a:tc>
                  <a:txBody>
                    <a:bodyPr/>
                    <a:lstStyle/>
                    <a:p>
                      <a:pPr algn="ctr"/>
                      <a:r>
                        <a:rPr lang="en-US" sz="2800" dirty="0"/>
                        <a:t>Access</a:t>
                      </a:r>
                      <a:r>
                        <a:rPr lang="en-US" sz="2800" baseline="0" dirty="0"/>
                        <a:t> buyer’s page / Delete bid</a:t>
                      </a:r>
                      <a:endParaRPr lang="en-US" sz="2800" dirty="0"/>
                    </a:p>
                  </a:txBody>
                  <a:tcPr marL="68580" marR="68580"/>
                </a:tc>
                <a:tc>
                  <a:txBody>
                    <a:bodyPr/>
                    <a:lstStyle/>
                    <a:p>
                      <a:pPr algn="ctr"/>
                      <a:r>
                        <a:rPr lang="en-US" sz="2800" dirty="0"/>
                        <a:t>Needs password</a:t>
                      </a:r>
                    </a:p>
                  </a:txBody>
                  <a:tcPr marL="68580" marR="68580"/>
                </a:tc>
                <a:extLst>
                  <a:ext uri="{0D108BD9-81ED-4DB2-BD59-A6C34878D82A}">
                    <a16:rowId xmlns:a16="http://schemas.microsoft.com/office/drawing/2014/main" xmlns="" val="10003"/>
                  </a:ext>
                </a:extLst>
              </a:tr>
              <a:tr h="1158875">
                <a:tc>
                  <a:txBody>
                    <a:bodyPr/>
                    <a:lstStyle/>
                    <a:p>
                      <a:pPr algn="ctr"/>
                      <a:r>
                        <a:rPr lang="en-US" sz="2800" dirty="0"/>
                        <a:t>General viewer</a:t>
                      </a:r>
                    </a:p>
                  </a:txBody>
                  <a:tcPr marL="68580" marR="68580"/>
                </a:tc>
                <a:tc>
                  <a:txBody>
                    <a:bodyPr/>
                    <a:lstStyle/>
                    <a:p>
                      <a:pPr algn="ctr"/>
                      <a:r>
                        <a:rPr lang="en-US" sz="2800" dirty="0"/>
                        <a:t>View tenders</a:t>
                      </a:r>
                    </a:p>
                  </a:txBody>
                  <a:tcPr marL="68580" marR="68580"/>
                </a:tc>
                <a:tc>
                  <a:txBody>
                    <a:bodyPr/>
                    <a:lstStyle/>
                    <a:p>
                      <a:pPr algn="ctr"/>
                      <a:r>
                        <a:rPr lang="en-US" sz="2800" dirty="0"/>
                        <a:t>Access building process</a:t>
                      </a:r>
                    </a:p>
                  </a:txBody>
                  <a:tcPr marL="68580" marR="68580"/>
                </a:tc>
                <a:tc>
                  <a:txBody>
                    <a:bodyPr/>
                    <a:lstStyle/>
                    <a:p>
                      <a:pPr algn="ctr"/>
                      <a:r>
                        <a:rPr lang="en-US" sz="2800" dirty="0"/>
                        <a:t>Doesn’t</a:t>
                      </a:r>
                      <a:r>
                        <a:rPr lang="en-US" sz="2800" baseline="0" dirty="0"/>
                        <a:t> need password</a:t>
                      </a:r>
                      <a:endParaRPr lang="en-US" sz="2800" dirty="0"/>
                    </a:p>
                  </a:txBody>
                  <a:tcPr marL="68580" marR="6858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98624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7175"/>
            <a:ext cx="9144000" cy="6600825"/>
          </a:xfrm>
        </p:spPr>
        <p:txBody>
          <a:bodyPr>
            <a:normAutofit fontScale="92500" lnSpcReduction="10000"/>
          </a:bodyPr>
          <a:lstStyle/>
          <a:p>
            <a:pPr marL="0" indent="0">
              <a:buNone/>
            </a:pPr>
            <a:r>
              <a:rPr lang="en-US" sz="3200" b="1" i="1" dirty="0"/>
              <a:t>FACILITY MADE AVAILABLE IN MODULE</a:t>
            </a:r>
          </a:p>
          <a:p>
            <a:pPr lvl="1"/>
            <a:r>
              <a:rPr lang="en-US" sz="2800" dirty="0"/>
              <a:t>Tender Notice, Bid information by Buyer</a:t>
            </a:r>
          </a:p>
          <a:p>
            <a:pPr lvl="1"/>
            <a:r>
              <a:rPr lang="en-US" sz="2800" dirty="0"/>
              <a:t>Amendment by Buyer</a:t>
            </a:r>
          </a:p>
          <a:p>
            <a:pPr lvl="1"/>
            <a:r>
              <a:rPr lang="en-US" sz="2800" dirty="0"/>
              <a:t>Bid submission by Bidder</a:t>
            </a:r>
          </a:p>
          <a:p>
            <a:pPr lvl="1"/>
            <a:r>
              <a:rPr lang="en-US" sz="2800" dirty="0"/>
              <a:t>Modification/substitution/withdrawal by Bidder</a:t>
            </a:r>
          </a:p>
          <a:p>
            <a:pPr lvl="1"/>
            <a:r>
              <a:rPr lang="en-US" sz="2800" dirty="0"/>
              <a:t>Secure submitted Bids</a:t>
            </a:r>
          </a:p>
          <a:p>
            <a:pPr lvl="1"/>
            <a:r>
              <a:rPr lang="en-US" sz="2800" dirty="0"/>
              <a:t>Bid opening and acquire bids for evaluation</a:t>
            </a:r>
          </a:p>
          <a:p>
            <a:pPr lvl="1"/>
            <a:r>
              <a:rPr lang="en-US" sz="2800" dirty="0"/>
              <a:t>Notice of successful bidder</a:t>
            </a:r>
          </a:p>
          <a:p>
            <a:pPr lvl="1"/>
            <a:endParaRPr lang="en-US" sz="2800" dirty="0"/>
          </a:p>
          <a:p>
            <a:pPr marL="0" indent="0">
              <a:buNone/>
            </a:pPr>
            <a:r>
              <a:rPr lang="en-US" sz="3200" b="1" i="1" dirty="0"/>
              <a:t>E-BIDDING: INFORMATION AVAILABLE ON SITE</a:t>
            </a:r>
          </a:p>
          <a:p>
            <a:pPr lvl="1"/>
            <a:r>
              <a:rPr lang="en-US" sz="2800" dirty="0"/>
              <a:t>Information About E-procurement</a:t>
            </a:r>
          </a:p>
          <a:p>
            <a:pPr lvl="1"/>
            <a:r>
              <a:rPr lang="en-US" sz="2800" dirty="0"/>
              <a:t>Tenders</a:t>
            </a:r>
          </a:p>
          <a:p>
            <a:pPr lvl="1"/>
            <a:r>
              <a:rPr lang="en-US" sz="2800" dirty="0"/>
              <a:t>Awarded Contracts</a:t>
            </a:r>
          </a:p>
          <a:p>
            <a:pPr lvl="1"/>
            <a:r>
              <a:rPr lang="en-US" sz="2800" dirty="0"/>
              <a:t>Frequently Asked Questions</a:t>
            </a:r>
          </a:p>
        </p:txBody>
      </p:sp>
    </p:spTree>
    <p:extLst>
      <p:ext uri="{BB962C8B-B14F-4D97-AF65-F5344CB8AC3E}">
        <p14:creationId xmlns:p14="http://schemas.microsoft.com/office/powerpoint/2010/main" val="2083592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57299"/>
          </a:xfrm>
        </p:spPr>
        <p:txBody>
          <a:bodyPr>
            <a:normAutofit fontScale="90000"/>
          </a:bodyPr>
          <a:lstStyle/>
          <a:p>
            <a:r>
              <a:rPr lang="en-US" dirty="0"/>
              <a:t>Legal Framework – Moving toward e-Procurement in Nepal</a:t>
            </a:r>
          </a:p>
        </p:txBody>
      </p:sp>
      <p:sp>
        <p:nvSpPr>
          <p:cNvPr id="3" name="Content Placeholder 2"/>
          <p:cNvSpPr>
            <a:spLocks noGrp="1"/>
          </p:cNvSpPr>
          <p:nvPr>
            <p:ph idx="1"/>
          </p:nvPr>
        </p:nvSpPr>
        <p:spPr>
          <a:xfrm>
            <a:off x="75010" y="1085850"/>
            <a:ext cx="9068990" cy="5772150"/>
          </a:xfrm>
        </p:spPr>
        <p:txBody>
          <a:bodyPr>
            <a:normAutofit fontScale="92500" lnSpcReduction="20000"/>
          </a:bodyPr>
          <a:lstStyle/>
          <a:p>
            <a:r>
              <a:rPr lang="en-US" dirty="0"/>
              <a:t>Public Procurement Act (PPA) has a provision to use ICT as a tool to achieve the objective of Public procurement. </a:t>
            </a:r>
          </a:p>
          <a:p>
            <a:r>
              <a:rPr lang="en-US" dirty="0"/>
              <a:t>Clause 69 : Use of electronic communications means for public procurement transaction: </a:t>
            </a:r>
          </a:p>
          <a:p>
            <a:pPr lvl="1"/>
            <a:r>
              <a:rPr lang="en-US" sz="2600" dirty="0"/>
              <a:t>Invite a pre-qualification proposal, </a:t>
            </a:r>
          </a:p>
          <a:p>
            <a:pPr lvl="1"/>
            <a:r>
              <a:rPr lang="en-US" sz="2600" dirty="0"/>
              <a:t>Issue notice of bid invitation, </a:t>
            </a:r>
          </a:p>
          <a:p>
            <a:pPr lvl="1"/>
            <a:r>
              <a:rPr lang="en-US" sz="2600" dirty="0"/>
              <a:t>Prepare a short list by inviting expression of interest, </a:t>
            </a:r>
          </a:p>
          <a:p>
            <a:pPr lvl="1"/>
            <a:r>
              <a:rPr lang="en-US" sz="2600" dirty="0"/>
              <a:t>Invite a proposal of consultancy service,</a:t>
            </a:r>
          </a:p>
          <a:p>
            <a:pPr lvl="1"/>
            <a:r>
              <a:rPr lang="en-US" sz="2600" dirty="0"/>
              <a:t>Transmit bidding or pre-qualifying documents, </a:t>
            </a:r>
          </a:p>
          <a:p>
            <a:pPr lvl="1"/>
            <a:r>
              <a:rPr lang="en-US" sz="2600" dirty="0"/>
              <a:t>Receive bids, proposals for pre-qualification or consultancy services, </a:t>
            </a:r>
          </a:p>
          <a:p>
            <a:pPr lvl="1"/>
            <a:r>
              <a:rPr lang="en-US" sz="2600" dirty="0"/>
              <a:t>Conclude the procurement contract</a:t>
            </a:r>
          </a:p>
          <a:p>
            <a:pPr lvl="1"/>
            <a:r>
              <a:rPr lang="en-US" sz="2600" dirty="0"/>
              <a:t>Make payment and </a:t>
            </a:r>
          </a:p>
          <a:p>
            <a:pPr lvl="1"/>
            <a:r>
              <a:rPr lang="en-US" sz="2600" dirty="0"/>
              <a:t>Give and receive other notices</a:t>
            </a:r>
          </a:p>
        </p:txBody>
      </p:sp>
    </p:spTree>
    <p:extLst>
      <p:ext uri="{BB962C8B-B14F-4D97-AF65-F5344CB8AC3E}">
        <p14:creationId xmlns:p14="http://schemas.microsoft.com/office/powerpoint/2010/main" val="2178590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864" y="1"/>
            <a:ext cx="7886700" cy="963613"/>
          </a:xfrm>
        </p:spPr>
        <p:txBody>
          <a:bodyPr/>
          <a:lstStyle/>
          <a:p>
            <a:r>
              <a:rPr lang="en-US" dirty="0"/>
              <a:t>Online/Offline Process</a:t>
            </a:r>
          </a:p>
        </p:txBody>
      </p:sp>
      <p:sp>
        <p:nvSpPr>
          <p:cNvPr id="3" name="Content Placeholder 2"/>
          <p:cNvSpPr>
            <a:spLocks noGrp="1"/>
          </p:cNvSpPr>
          <p:nvPr>
            <p:ph idx="1"/>
          </p:nvPr>
        </p:nvSpPr>
        <p:spPr>
          <a:xfrm>
            <a:off x="1" y="828676"/>
            <a:ext cx="9022556" cy="6029325"/>
          </a:xfrm>
        </p:spPr>
        <p:txBody>
          <a:bodyPr>
            <a:normAutofit fontScale="77500" lnSpcReduction="20000"/>
          </a:bodyPr>
          <a:lstStyle/>
          <a:p>
            <a:r>
              <a:rPr lang="en-US" b="1" i="1" dirty="0"/>
              <a:t>Online Process:</a:t>
            </a:r>
          </a:p>
          <a:p>
            <a:r>
              <a:rPr lang="en-US" dirty="0"/>
              <a:t>PE have to upload necessary files and have to input the data as required in the specified modules and at last bid document is generated by the system </a:t>
            </a:r>
          </a:p>
          <a:p>
            <a:r>
              <a:rPr lang="en-US" dirty="0"/>
              <a:t>In this process, Bidder can also input the data in online modules as specified in the system i.e. specified online modules are also presented in bidder side. </a:t>
            </a:r>
          </a:p>
          <a:p>
            <a:r>
              <a:rPr lang="en-US" dirty="0"/>
              <a:t>Online modules are activated when PEs chooses PPMO Document format selected </a:t>
            </a:r>
          </a:p>
          <a:p>
            <a:r>
              <a:rPr lang="en-US" b="1" i="1" dirty="0"/>
              <a:t>Offline Process: </a:t>
            </a:r>
          </a:p>
          <a:p>
            <a:r>
              <a:rPr lang="en-US" dirty="0"/>
              <a:t>PEs have to create the bid document offline/manually and they can upload that bid document in the system </a:t>
            </a:r>
          </a:p>
          <a:p>
            <a:r>
              <a:rPr lang="en-US" dirty="0"/>
              <a:t>Bidder have to download the bid document, fill the necessary information in the downloaded document, then the prepared document is uploaded while bidding. </a:t>
            </a:r>
          </a:p>
          <a:p>
            <a:r>
              <a:rPr lang="en-US" dirty="0"/>
              <a:t>When ADB, Word Bank, Ration, Other document type is selected</a:t>
            </a:r>
          </a:p>
        </p:txBody>
      </p:sp>
    </p:spTree>
    <p:extLst>
      <p:ext uri="{BB962C8B-B14F-4D97-AF65-F5344CB8AC3E}">
        <p14:creationId xmlns:p14="http://schemas.microsoft.com/office/powerpoint/2010/main" val="2875472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1263" t="9595" r="22432" b="16198"/>
          <a:stretch/>
        </p:blipFill>
        <p:spPr>
          <a:xfrm>
            <a:off x="1" y="-4795"/>
            <a:ext cx="9143999" cy="6862795"/>
          </a:xfrm>
          <a:prstGeom prst="rect">
            <a:avLst/>
          </a:prstGeom>
        </p:spPr>
      </p:pic>
    </p:spTree>
    <p:extLst>
      <p:ext uri="{BB962C8B-B14F-4D97-AF65-F5344CB8AC3E}">
        <p14:creationId xmlns:p14="http://schemas.microsoft.com/office/powerpoint/2010/main" val="2104733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820738"/>
          </a:xfrm>
        </p:spPr>
        <p:txBody>
          <a:bodyPr/>
          <a:lstStyle/>
          <a:p>
            <a:r>
              <a:rPr lang="en-US" dirty="0"/>
              <a:t>Features of the System</a:t>
            </a:r>
          </a:p>
        </p:txBody>
      </p:sp>
      <p:sp>
        <p:nvSpPr>
          <p:cNvPr id="3" name="Content Placeholder 2"/>
          <p:cNvSpPr>
            <a:spLocks noGrp="1"/>
          </p:cNvSpPr>
          <p:nvPr>
            <p:ph idx="1"/>
          </p:nvPr>
        </p:nvSpPr>
        <p:spPr>
          <a:xfrm>
            <a:off x="214313" y="971550"/>
            <a:ext cx="8743950" cy="5772150"/>
          </a:xfrm>
        </p:spPr>
        <p:txBody>
          <a:bodyPr>
            <a:normAutofit fontScale="92500" lnSpcReduction="20000"/>
          </a:bodyPr>
          <a:lstStyle/>
          <a:p>
            <a:r>
              <a:rPr lang="en-US" dirty="0"/>
              <a:t>User Registration - Public Entity User &amp; Bidder </a:t>
            </a:r>
          </a:p>
          <a:p>
            <a:r>
              <a:rPr lang="en-US" dirty="0"/>
              <a:t>User Roles</a:t>
            </a:r>
          </a:p>
          <a:p>
            <a:pPr lvl="1"/>
            <a:r>
              <a:rPr lang="en-US" sz="2600" dirty="0"/>
              <a:t>Super Admin </a:t>
            </a:r>
          </a:p>
          <a:p>
            <a:pPr lvl="1"/>
            <a:r>
              <a:rPr lang="en-US" sz="2600" dirty="0"/>
              <a:t>Admin</a:t>
            </a:r>
          </a:p>
          <a:p>
            <a:pPr lvl="1"/>
            <a:r>
              <a:rPr lang="en-US" sz="2600" dirty="0"/>
              <a:t>Creator </a:t>
            </a:r>
          </a:p>
          <a:p>
            <a:pPr lvl="1"/>
            <a:r>
              <a:rPr lang="en-US" sz="2600" dirty="0"/>
              <a:t>Reviewer </a:t>
            </a:r>
          </a:p>
          <a:p>
            <a:pPr lvl="1"/>
            <a:r>
              <a:rPr lang="en-US" sz="2600" dirty="0"/>
              <a:t>Approver </a:t>
            </a:r>
          </a:p>
          <a:p>
            <a:r>
              <a:rPr lang="en-US" dirty="0"/>
              <a:t>Administrative Features </a:t>
            </a:r>
          </a:p>
          <a:p>
            <a:pPr lvl="1"/>
            <a:r>
              <a:rPr lang="en-US" sz="2600" dirty="0"/>
              <a:t>Links </a:t>
            </a:r>
          </a:p>
          <a:p>
            <a:pPr lvl="1"/>
            <a:r>
              <a:rPr lang="en-US" sz="2600" dirty="0"/>
              <a:t>Notice </a:t>
            </a:r>
          </a:p>
          <a:p>
            <a:pPr lvl="1"/>
            <a:r>
              <a:rPr lang="en-US" sz="2600" dirty="0"/>
              <a:t>Training </a:t>
            </a:r>
          </a:p>
          <a:p>
            <a:pPr lvl="1"/>
            <a:r>
              <a:rPr lang="en-US" sz="2600" dirty="0"/>
              <a:t>Authorization </a:t>
            </a:r>
          </a:p>
          <a:p>
            <a:pPr lvl="1"/>
            <a:r>
              <a:rPr lang="en-US" sz="2600" dirty="0"/>
              <a:t>Item List </a:t>
            </a:r>
          </a:p>
          <a:p>
            <a:pPr lvl="1"/>
            <a:r>
              <a:rPr lang="en-US" sz="2600" dirty="0"/>
              <a:t>Acts/Rules/Regulations</a:t>
            </a:r>
          </a:p>
        </p:txBody>
      </p:sp>
    </p:spTree>
    <p:extLst>
      <p:ext uri="{BB962C8B-B14F-4D97-AF65-F5344CB8AC3E}">
        <p14:creationId xmlns:p14="http://schemas.microsoft.com/office/powerpoint/2010/main" val="224555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92882" y="1185862"/>
            <a:ext cx="8818960" cy="5514976"/>
          </a:xfrm>
        </p:spPr>
        <p:txBody>
          <a:bodyPr>
            <a:normAutofit fontScale="92500"/>
          </a:bodyPr>
          <a:lstStyle/>
          <a:p>
            <a:pPr>
              <a:spcBef>
                <a:spcPct val="50000"/>
              </a:spcBef>
            </a:pPr>
            <a:r>
              <a:rPr lang="en-US" dirty="0"/>
              <a:t>A</a:t>
            </a:r>
            <a:r>
              <a:rPr lang="en-US" b="1" dirty="0"/>
              <a:t> contract </a:t>
            </a:r>
            <a:r>
              <a:rPr lang="en-US" dirty="0"/>
              <a:t>is</a:t>
            </a:r>
            <a:r>
              <a:rPr lang="en-US" b="1" dirty="0"/>
              <a:t> </a:t>
            </a:r>
            <a:r>
              <a:rPr lang="en-US" dirty="0"/>
              <a:t>a mutually binding agreement that obligates the seller to provide the specified products or services and obligates the buyer to pay for them</a:t>
            </a:r>
          </a:p>
          <a:p>
            <a:pPr>
              <a:spcBef>
                <a:spcPct val="50000"/>
              </a:spcBef>
            </a:pPr>
            <a:r>
              <a:rPr lang="en-US" dirty="0"/>
              <a:t>Contracts can clarify responsibilities and sharpen focus on key deliverables of a project</a:t>
            </a:r>
          </a:p>
          <a:p>
            <a:pPr>
              <a:spcBef>
                <a:spcPct val="50000"/>
              </a:spcBef>
            </a:pPr>
            <a:r>
              <a:rPr lang="en-US" dirty="0"/>
              <a:t>Because contracts are legally binding, there is more accountability for delivering the work as stated in the contract</a:t>
            </a:r>
          </a:p>
          <a:p>
            <a:pPr>
              <a:spcBef>
                <a:spcPct val="50000"/>
              </a:spcBef>
            </a:pPr>
            <a:r>
              <a:rPr lang="en-US" dirty="0"/>
              <a:t>A recent trend in outsourcing is the increasing size of contracts</a:t>
            </a:r>
          </a:p>
        </p:txBody>
      </p:sp>
      <p:sp>
        <p:nvSpPr>
          <p:cNvPr id="16386" name="Rectangle 2"/>
          <p:cNvSpPr>
            <a:spLocks noGrp="1" noChangeArrowheads="1"/>
          </p:cNvSpPr>
          <p:nvPr>
            <p:ph type="title"/>
          </p:nvPr>
        </p:nvSpPr>
        <p:spPr>
          <a:xfrm>
            <a:off x="539353" y="131763"/>
            <a:ext cx="6229350" cy="715962"/>
          </a:xfrm>
        </p:spPr>
        <p:txBody>
          <a:bodyPr>
            <a:normAutofit fontScale="90000"/>
          </a:bodyPr>
          <a:lstStyle/>
          <a:p>
            <a:r>
              <a:rPr lang="en-US" dirty="0"/>
              <a:t>Contracts</a:t>
            </a:r>
          </a:p>
        </p:txBody>
      </p:sp>
    </p:spTree>
    <p:extLst>
      <p:ext uri="{BB962C8B-B14F-4D97-AF65-F5344CB8AC3E}">
        <p14:creationId xmlns:p14="http://schemas.microsoft.com/office/powerpoint/2010/main" val="2882631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1078" t="14520" r="25017" b="22765"/>
          <a:stretch/>
        </p:blipFill>
        <p:spPr>
          <a:xfrm>
            <a:off x="-1" y="0"/>
            <a:ext cx="9144001" cy="6858000"/>
          </a:xfrm>
          <a:prstGeom prst="rect">
            <a:avLst/>
          </a:prstGeom>
        </p:spPr>
      </p:pic>
    </p:spTree>
    <p:extLst>
      <p:ext uri="{BB962C8B-B14F-4D97-AF65-F5344CB8AC3E}">
        <p14:creationId xmlns:p14="http://schemas.microsoft.com/office/powerpoint/2010/main" val="2998008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1818" t="17804" r="24278" b="14885"/>
          <a:stretch/>
        </p:blipFill>
        <p:spPr>
          <a:xfrm>
            <a:off x="0" y="0"/>
            <a:ext cx="9144000" cy="6858000"/>
          </a:xfrm>
          <a:prstGeom prst="rect">
            <a:avLst/>
          </a:prstGeom>
        </p:spPr>
      </p:pic>
    </p:spTree>
    <p:extLst>
      <p:ext uri="{BB962C8B-B14F-4D97-AF65-F5344CB8AC3E}">
        <p14:creationId xmlns:p14="http://schemas.microsoft.com/office/powerpoint/2010/main" val="3323751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2371" t="16162" r="25201" b="20467"/>
          <a:stretch/>
        </p:blipFill>
        <p:spPr>
          <a:xfrm>
            <a:off x="-1" y="0"/>
            <a:ext cx="9144001" cy="6864592"/>
          </a:xfrm>
          <a:prstGeom prst="rect">
            <a:avLst/>
          </a:prstGeom>
        </p:spPr>
      </p:pic>
    </p:spTree>
    <p:extLst>
      <p:ext uri="{BB962C8B-B14F-4D97-AF65-F5344CB8AC3E}">
        <p14:creationId xmlns:p14="http://schemas.microsoft.com/office/powerpoint/2010/main" val="1298240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1263" t="20102" r="23170" b="12586"/>
          <a:stretch/>
        </p:blipFill>
        <p:spPr>
          <a:xfrm>
            <a:off x="0" y="0"/>
            <a:ext cx="9144000" cy="6858000"/>
          </a:xfrm>
          <a:prstGeom prst="rect">
            <a:avLst/>
          </a:prstGeom>
        </p:spPr>
      </p:pic>
    </p:spTree>
    <p:extLst>
      <p:ext uri="{BB962C8B-B14F-4D97-AF65-F5344CB8AC3E}">
        <p14:creationId xmlns:p14="http://schemas.microsoft.com/office/powerpoint/2010/main" val="609227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1448" t="12878" r="22801" b="21780"/>
          <a:stretch/>
        </p:blipFill>
        <p:spPr>
          <a:xfrm>
            <a:off x="-1" y="1"/>
            <a:ext cx="9144001" cy="6844421"/>
          </a:xfrm>
          <a:prstGeom prst="rect">
            <a:avLst/>
          </a:prstGeom>
        </p:spPr>
      </p:pic>
    </p:spTree>
    <p:extLst>
      <p:ext uri="{BB962C8B-B14F-4D97-AF65-F5344CB8AC3E}">
        <p14:creationId xmlns:p14="http://schemas.microsoft.com/office/powerpoint/2010/main" val="16843738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1448" t="16490" r="24094" b="16527"/>
          <a:stretch/>
        </p:blipFill>
        <p:spPr>
          <a:xfrm>
            <a:off x="0" y="0"/>
            <a:ext cx="9144000" cy="6858000"/>
          </a:xfrm>
          <a:prstGeom prst="rect">
            <a:avLst/>
          </a:prstGeom>
        </p:spPr>
      </p:pic>
    </p:spTree>
    <p:extLst>
      <p:ext uri="{BB962C8B-B14F-4D97-AF65-F5344CB8AC3E}">
        <p14:creationId xmlns:p14="http://schemas.microsoft.com/office/powerpoint/2010/main" val="198592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System (Cont...)</a:t>
            </a:r>
          </a:p>
        </p:txBody>
      </p:sp>
      <p:sp>
        <p:nvSpPr>
          <p:cNvPr id="3" name="Content Placeholder 2"/>
          <p:cNvSpPr>
            <a:spLocks noGrp="1"/>
          </p:cNvSpPr>
          <p:nvPr>
            <p:ph idx="1"/>
          </p:nvPr>
        </p:nvSpPr>
        <p:spPr>
          <a:xfrm>
            <a:off x="364332" y="1514476"/>
            <a:ext cx="8647510" cy="5100638"/>
          </a:xfrm>
        </p:spPr>
        <p:txBody>
          <a:bodyPr/>
          <a:lstStyle/>
          <a:p>
            <a:r>
              <a:rPr lang="en-US" dirty="0"/>
              <a:t>Directory </a:t>
            </a:r>
          </a:p>
          <a:p>
            <a:pPr lvl="1"/>
            <a:r>
              <a:rPr lang="en-US" sz="2600" dirty="0"/>
              <a:t>Qualified/ Shortlisted </a:t>
            </a:r>
          </a:p>
          <a:p>
            <a:pPr lvl="1"/>
            <a:r>
              <a:rPr lang="en-US" sz="2600" dirty="0"/>
              <a:t>Bid Opening Committee </a:t>
            </a:r>
          </a:p>
          <a:p>
            <a:pPr lvl="1"/>
            <a:r>
              <a:rPr lang="en-US" sz="2600" dirty="0"/>
              <a:t>Blacklist </a:t>
            </a:r>
          </a:p>
          <a:p>
            <a:r>
              <a:rPr lang="en-US" dirty="0"/>
              <a:t>Reports </a:t>
            </a:r>
          </a:p>
          <a:p>
            <a:r>
              <a:rPr lang="en-US" dirty="0"/>
              <a:t>Master Procurement Plan (MPP)</a:t>
            </a:r>
          </a:p>
          <a:p>
            <a:r>
              <a:rPr lang="en-US" dirty="0"/>
              <a:t>Annual Procurement Plan (APP) </a:t>
            </a:r>
          </a:p>
          <a:p>
            <a:r>
              <a:rPr lang="en-US" dirty="0"/>
              <a:t>Procurement Requisition Form (PRF) </a:t>
            </a:r>
          </a:p>
          <a:p>
            <a:r>
              <a:rPr lang="en-US" dirty="0"/>
              <a:t>Creation of Bid Document</a:t>
            </a:r>
          </a:p>
        </p:txBody>
      </p:sp>
    </p:spTree>
    <p:extLst>
      <p:ext uri="{BB962C8B-B14F-4D97-AF65-F5344CB8AC3E}">
        <p14:creationId xmlns:p14="http://schemas.microsoft.com/office/powerpoint/2010/main" val="2450621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2694" t="16992" r="24268" b="20898"/>
          <a:stretch/>
        </p:blipFill>
        <p:spPr>
          <a:xfrm>
            <a:off x="0" y="76200"/>
            <a:ext cx="9144000" cy="6858000"/>
          </a:xfrm>
          <a:prstGeom prst="rect">
            <a:avLst/>
          </a:prstGeom>
        </p:spPr>
      </p:pic>
    </p:spTree>
    <p:extLst>
      <p:ext uri="{BB962C8B-B14F-4D97-AF65-F5344CB8AC3E}">
        <p14:creationId xmlns:p14="http://schemas.microsoft.com/office/powerpoint/2010/main" val="561920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 Fully Automated under First Phase of development and Implementation</a:t>
            </a:r>
          </a:p>
        </p:txBody>
      </p:sp>
      <p:sp>
        <p:nvSpPr>
          <p:cNvPr id="3" name="Content Placeholder 2"/>
          <p:cNvSpPr>
            <a:spLocks noGrp="1"/>
          </p:cNvSpPr>
          <p:nvPr>
            <p:ph idx="1"/>
          </p:nvPr>
        </p:nvSpPr>
        <p:spPr/>
        <p:txBody>
          <a:bodyPr>
            <a:normAutofit lnSpcReduction="10000"/>
          </a:bodyPr>
          <a:lstStyle/>
          <a:p>
            <a:r>
              <a:rPr lang="en-US" dirty="0"/>
              <a:t>A system can be automated from one level to another level only where some standard set of working procedure has been already defined. Manual Works which is not in scope for current phase: </a:t>
            </a:r>
          </a:p>
          <a:p>
            <a:r>
              <a:rPr lang="en-US" dirty="0"/>
              <a:t>Payment </a:t>
            </a:r>
          </a:p>
          <a:p>
            <a:r>
              <a:rPr lang="en-US" dirty="0"/>
              <a:t>Evaluation </a:t>
            </a:r>
          </a:p>
          <a:p>
            <a:r>
              <a:rPr lang="en-US" dirty="0"/>
              <a:t>Contract Management </a:t>
            </a:r>
          </a:p>
          <a:p>
            <a:r>
              <a:rPr lang="en-US" dirty="0"/>
              <a:t>Catalogue Management </a:t>
            </a:r>
          </a:p>
        </p:txBody>
      </p:sp>
    </p:spTree>
    <p:extLst>
      <p:ext uri="{BB962C8B-B14F-4D97-AF65-F5344CB8AC3E}">
        <p14:creationId xmlns:p14="http://schemas.microsoft.com/office/powerpoint/2010/main" val="946345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641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94" y="1"/>
            <a:ext cx="7886700" cy="849313"/>
          </a:xfrm>
        </p:spPr>
        <p:txBody>
          <a:bodyPr/>
          <a:lstStyle/>
          <a:p>
            <a:r>
              <a:rPr lang="en-US" dirty="0"/>
              <a:t>Types of Contract</a:t>
            </a:r>
          </a:p>
        </p:txBody>
      </p:sp>
      <p:sp>
        <p:nvSpPr>
          <p:cNvPr id="3" name="Content Placeholder 2"/>
          <p:cNvSpPr>
            <a:spLocks noGrp="1"/>
          </p:cNvSpPr>
          <p:nvPr>
            <p:ph idx="1"/>
          </p:nvPr>
        </p:nvSpPr>
        <p:spPr>
          <a:xfrm>
            <a:off x="0" y="849314"/>
            <a:ext cx="9144000" cy="6008687"/>
          </a:xfrm>
        </p:spPr>
        <p:txBody>
          <a:bodyPr>
            <a:normAutofit fontScale="92500" lnSpcReduction="20000"/>
          </a:bodyPr>
          <a:lstStyle/>
          <a:p>
            <a:r>
              <a:rPr lang="en-US" b="1" dirty="0"/>
              <a:t>Fixed-price or lump-sum contracts</a:t>
            </a:r>
            <a:r>
              <a:rPr lang="en-US" dirty="0"/>
              <a:t> The contract involves fixed price for a defined product or services or the result to be supplied/provided. </a:t>
            </a:r>
          </a:p>
          <a:p>
            <a:r>
              <a:rPr lang="en-US" b="1" dirty="0"/>
              <a:t>Cost-reimbursable contracts</a:t>
            </a:r>
            <a:r>
              <a:rPr lang="en-US" dirty="0"/>
              <a:t> – Generally involves payment to the vendor for actual cost plus a fee for profit. Actual costs comprise direct and indirect cost of making the product or providing the service. There are three common types of cost-reimbursable contracts.</a:t>
            </a:r>
          </a:p>
          <a:p>
            <a:pPr lvl="1"/>
            <a:r>
              <a:rPr lang="en-US" sz="2600" b="1" dirty="0"/>
              <a:t>Cost-Plus-Fee (CPF) or Cost-Plus-Percentage of Cost (CPPC)</a:t>
            </a:r>
            <a:r>
              <a:rPr lang="en-US" sz="2600" dirty="0"/>
              <a:t> – In this type, the seller is reimburse for the allowable costs and receives a percentage of the costs as a fee.</a:t>
            </a:r>
          </a:p>
          <a:p>
            <a:pPr lvl="1"/>
            <a:r>
              <a:rPr lang="en-US" sz="2600" b="1" dirty="0"/>
              <a:t>Cost-Plus-Fixed-Fee (CPFF)</a:t>
            </a:r>
            <a:r>
              <a:rPr lang="en-US" sz="2600" dirty="0"/>
              <a:t> – For this type, the vendor is reimbursed for allowable costs and receives a fixed fee. The fee normally doesn’t change unless scope changes allocate a new fee.</a:t>
            </a:r>
          </a:p>
          <a:p>
            <a:pPr lvl="1"/>
            <a:r>
              <a:rPr lang="en-US" sz="2600" b="1" dirty="0"/>
              <a:t>Cost-Plus-Incentive-Fee (CPIF)</a:t>
            </a:r>
            <a:r>
              <a:rPr lang="en-US" sz="2600" dirty="0"/>
              <a:t> – Cost-Plus-Incentive reimburse the seller for allowable costs and allocates a predetermined fee, as an incentive for achieving certain performance objectives.</a:t>
            </a:r>
          </a:p>
        </p:txBody>
      </p:sp>
    </p:spTree>
    <p:extLst>
      <p:ext uri="{BB962C8B-B14F-4D97-AF65-F5344CB8AC3E}">
        <p14:creationId xmlns:p14="http://schemas.microsoft.com/office/powerpoint/2010/main" val="41105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7" y="100013"/>
            <a:ext cx="8947547" cy="6757987"/>
          </a:xfrm>
        </p:spPr>
        <p:txBody>
          <a:bodyPr/>
          <a:lstStyle/>
          <a:p>
            <a:r>
              <a:rPr lang="en-US" b="1" dirty="0"/>
              <a:t>Time and Material contracts</a:t>
            </a:r>
            <a:r>
              <a:rPr lang="en-US" dirty="0"/>
              <a:t> – T&amp;M contracts are a hybrid combination of cost-reimbursable and fix price contracts. A common indicator is their open-ended nature. The full value of the agreement and the exact quantity of items to be delivered are not defined at the time of contract award.</a:t>
            </a:r>
          </a:p>
          <a:p>
            <a:r>
              <a:rPr lang="en-US" b="1" dirty="0"/>
              <a:t>Unit pricing </a:t>
            </a:r>
            <a:r>
              <a:rPr lang="en-US" dirty="0"/>
              <a:t>can also be used in various types of contracts to require the buyer to pay the supplier a predetermined amount per unit of product or service. The total value of the contract is a function of the quantities needed to complete the work</a:t>
            </a:r>
          </a:p>
          <a:p>
            <a:endParaRPr lang="en-US" dirty="0"/>
          </a:p>
          <a:p>
            <a:endParaRPr lang="en-US" dirty="0"/>
          </a:p>
          <a:p>
            <a:endParaRPr lang="en-US" dirty="0"/>
          </a:p>
        </p:txBody>
      </p:sp>
    </p:spTree>
    <p:extLst>
      <p:ext uri="{BB962C8B-B14F-4D97-AF65-F5344CB8AC3E}">
        <p14:creationId xmlns:p14="http://schemas.microsoft.com/office/powerpoint/2010/main" val="423678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 y="1100138"/>
            <a:ext cx="9054704" cy="5621337"/>
          </a:xfrm>
        </p:spPr>
        <p:txBody>
          <a:bodyPr>
            <a:normAutofit/>
          </a:bodyPr>
          <a:lstStyle/>
          <a:p>
            <a:r>
              <a:rPr lang="en-US" dirty="0"/>
              <a:t>The management of processes of purchasing or acquiring the products, services, or results needed from outside the project team to perform the work is defined as project procurement management.</a:t>
            </a:r>
          </a:p>
          <a:p>
            <a:pPr lvl="1"/>
            <a:r>
              <a:rPr lang="en-US" sz="2800" dirty="0"/>
              <a:t>Plan Purchases and Acquisitions</a:t>
            </a:r>
          </a:p>
          <a:p>
            <a:pPr lvl="1"/>
            <a:r>
              <a:rPr lang="en-US" sz="2800" dirty="0"/>
              <a:t>Plan Contracting</a:t>
            </a:r>
          </a:p>
          <a:p>
            <a:pPr lvl="1"/>
            <a:r>
              <a:rPr lang="en-US" sz="2800" dirty="0"/>
              <a:t>Conducting procurement</a:t>
            </a:r>
          </a:p>
          <a:p>
            <a:pPr lvl="1"/>
            <a:r>
              <a:rPr lang="en-US" sz="2800" dirty="0"/>
              <a:t>Contract Administration / Controlling Procurement</a:t>
            </a:r>
          </a:p>
          <a:p>
            <a:pPr lvl="1"/>
            <a:r>
              <a:rPr lang="en-US" sz="2800" dirty="0"/>
              <a:t>Contract Closure</a:t>
            </a:r>
          </a:p>
        </p:txBody>
      </p:sp>
      <p:sp>
        <p:nvSpPr>
          <p:cNvPr id="18434" name="Rectangle 2"/>
          <p:cNvSpPr>
            <a:spLocks noGrp="1" noChangeArrowheads="1"/>
          </p:cNvSpPr>
          <p:nvPr>
            <p:ph type="title"/>
          </p:nvPr>
        </p:nvSpPr>
        <p:spPr>
          <a:xfrm>
            <a:off x="1" y="-1"/>
            <a:ext cx="8861822" cy="838201"/>
          </a:xfrm>
        </p:spPr>
        <p:txBody>
          <a:bodyPr>
            <a:noAutofit/>
          </a:bodyPr>
          <a:lstStyle/>
          <a:p>
            <a:r>
              <a:rPr lang="en-US" dirty="0"/>
              <a:t>Project Procurement Management Processes</a:t>
            </a:r>
          </a:p>
        </p:txBody>
      </p:sp>
      <p:sp>
        <p:nvSpPr>
          <p:cNvPr id="6" name="Slide Number Placeholder 5"/>
          <p:cNvSpPr>
            <a:spLocks noGrp="1"/>
          </p:cNvSpPr>
          <p:nvPr>
            <p:ph type="sldNum" sz="quarter" idx="11"/>
          </p:nvPr>
        </p:nvSpPr>
        <p:spPr/>
        <p:txBody>
          <a:bodyPr/>
          <a:lstStyle/>
          <a:p>
            <a:pPr>
              <a:defRPr/>
            </a:pPr>
            <a:fld id="{441A149B-F3CA-41E8-8298-59EC644AB5DF}" type="slidenum">
              <a:rPr lang="en-US" smtClean="0"/>
              <a:pPr>
                <a:defRPr/>
              </a:pPr>
              <a:t>8</a:t>
            </a:fld>
            <a:endParaRPr lang="en-US" dirty="0"/>
          </a:p>
        </p:txBody>
      </p:sp>
    </p:spTree>
    <p:extLst>
      <p:ext uri="{BB962C8B-B14F-4D97-AF65-F5344CB8AC3E}">
        <p14:creationId xmlns:p14="http://schemas.microsoft.com/office/powerpoint/2010/main" val="174091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44" y="1"/>
            <a:ext cx="7886700" cy="849313"/>
          </a:xfrm>
        </p:spPr>
        <p:txBody>
          <a:bodyPr/>
          <a:lstStyle/>
          <a:p>
            <a:r>
              <a:rPr lang="en-US" b="1" dirty="0"/>
              <a:t>Plan Purchases and Acquisitions</a:t>
            </a:r>
          </a:p>
        </p:txBody>
      </p:sp>
      <p:sp>
        <p:nvSpPr>
          <p:cNvPr id="3" name="Content Placeholder 2"/>
          <p:cNvSpPr>
            <a:spLocks noGrp="1"/>
          </p:cNvSpPr>
          <p:nvPr>
            <p:ph idx="1"/>
          </p:nvPr>
        </p:nvSpPr>
        <p:spPr>
          <a:xfrm>
            <a:off x="75010" y="849313"/>
            <a:ext cx="8990409" cy="6008687"/>
          </a:xfrm>
        </p:spPr>
        <p:txBody>
          <a:bodyPr>
            <a:normAutofit lnSpcReduction="10000"/>
          </a:bodyPr>
          <a:lstStyle/>
          <a:p>
            <a:r>
              <a:rPr lang="en-US" dirty="0"/>
              <a:t>The purpose of the plan purchases and acquisitions process is to identify which project needs can best be met by purchasing and acquiring products, services, or results outside the project organization</a:t>
            </a:r>
          </a:p>
          <a:p>
            <a:r>
              <a:rPr lang="en-US" dirty="0"/>
              <a:t>involves consideration of whether, how, what, how much, and when to acquire.</a:t>
            </a:r>
          </a:p>
          <a:p>
            <a:r>
              <a:rPr lang="en-US" dirty="0"/>
              <a:t>Emphasis should also be given to who is responsible for obtaining or holding any relevant permits and professional licenses that may be required by legislation, regulation, or organizational policy in executing the project</a:t>
            </a:r>
          </a:p>
          <a:p>
            <a:pPr marL="0" indent="0">
              <a:buNone/>
            </a:pPr>
            <a:endParaRPr lang="en-US" dirty="0"/>
          </a:p>
        </p:txBody>
      </p:sp>
    </p:spTree>
    <p:extLst>
      <p:ext uri="{BB962C8B-B14F-4D97-AF65-F5344CB8AC3E}">
        <p14:creationId xmlns:p14="http://schemas.microsoft.com/office/powerpoint/2010/main" val="1382281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3314</Words>
  <Application>Microsoft Office PowerPoint</Application>
  <PresentationFormat>On-screen Show (4:3)</PresentationFormat>
  <Paragraphs>348</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Unit-9: Project Procurement Management  5LHr</vt:lpstr>
      <vt:lpstr>PowerPoint Presentation</vt:lpstr>
      <vt:lpstr>THE IMPORTANCE OF PROJECT PROCUREMENT MANAGEMENT</vt:lpstr>
      <vt:lpstr>Why Outsource?</vt:lpstr>
      <vt:lpstr>Contracts</vt:lpstr>
      <vt:lpstr>Types of Contract</vt:lpstr>
      <vt:lpstr>PowerPoint Presentation</vt:lpstr>
      <vt:lpstr>Project Procurement Management Processes</vt:lpstr>
      <vt:lpstr>Plan Purchases and Acquisitions</vt:lpstr>
      <vt:lpstr>PowerPoint Presentation</vt:lpstr>
      <vt:lpstr>PowerPoint Presentation</vt:lpstr>
      <vt:lpstr>PowerPoint Presentation</vt:lpstr>
      <vt:lpstr>Plan Contracts</vt:lpstr>
      <vt:lpstr>Contract Statement of Work (SOW) -:</vt:lpstr>
      <vt:lpstr>PowerPoint Presentation</vt:lpstr>
      <vt:lpstr>Standard Forms</vt:lpstr>
      <vt:lpstr>PowerPoint Presentation</vt:lpstr>
      <vt:lpstr>PowerPoint Presentation</vt:lpstr>
      <vt:lpstr>PowerPoint Presentation</vt:lpstr>
      <vt:lpstr>PowerPoint Presentation</vt:lpstr>
      <vt:lpstr>Conducting Procurements</vt:lpstr>
      <vt:lpstr>Source Selection Criterion </vt:lpstr>
      <vt:lpstr>PowerPoint Presentation</vt:lpstr>
      <vt:lpstr>Supplier Selection</vt:lpstr>
      <vt:lpstr>Sample proposal evaluation sheet</vt:lpstr>
      <vt:lpstr>PowerPoint Presentation</vt:lpstr>
      <vt:lpstr>Contract Administration / Controlling Procurement</vt:lpstr>
      <vt:lpstr>Suggestions for Change Control in Contracts</vt:lpstr>
      <vt:lpstr>PowerPoint Presentation</vt:lpstr>
      <vt:lpstr>Closing Procurements</vt:lpstr>
      <vt:lpstr>PowerPoint Presentation</vt:lpstr>
      <vt:lpstr>Public procurement legalities in local context such as Nepalese PPMO guidelines</vt:lpstr>
      <vt:lpstr>Background Information: Legal and Institutional Arrangement for Public procurement </vt:lpstr>
      <vt:lpstr>PowerPoint Presentation</vt:lpstr>
      <vt:lpstr>Procurement Preparation and Planning</vt:lpstr>
      <vt:lpstr>Provisions Relating to Tender/Bid</vt:lpstr>
      <vt:lpstr>PowerPoint Presentation</vt:lpstr>
      <vt:lpstr>Bid Evaluation and Recommendation </vt:lpstr>
      <vt:lpstr>Provisions Relating to Procurement Contract</vt:lpstr>
      <vt:lpstr>PowerPoint Presentation</vt:lpstr>
      <vt:lpstr>Provisions Relating to Procurement Proceedings or Review of Decision</vt:lpstr>
      <vt:lpstr>E-bidding procedures</vt:lpstr>
      <vt:lpstr>E-BIDDING: MERITS</vt:lpstr>
      <vt:lpstr>E-bidding Module</vt:lpstr>
      <vt:lpstr>PowerPoint Presentation</vt:lpstr>
      <vt:lpstr>Legal Framework – Moving toward e-Procurement in Nepal</vt:lpstr>
      <vt:lpstr>Online/Offline Process</vt:lpstr>
      <vt:lpstr>PowerPoint Presentation</vt:lpstr>
      <vt:lpstr>Features of the System</vt:lpstr>
      <vt:lpstr>PowerPoint Presentation</vt:lpstr>
      <vt:lpstr>PowerPoint Presentation</vt:lpstr>
      <vt:lpstr>PowerPoint Presentation</vt:lpstr>
      <vt:lpstr>PowerPoint Presentation</vt:lpstr>
      <vt:lpstr>PowerPoint Presentation</vt:lpstr>
      <vt:lpstr>PowerPoint Presentation</vt:lpstr>
      <vt:lpstr>Features of the System (Cont...)</vt:lpstr>
      <vt:lpstr>PowerPoint Presentation</vt:lpstr>
      <vt:lpstr>Not Fully Automated under First Phase of development and Implementation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Unit-9: Project Procurement Management  5LHr</dc:title>
  <dc:creator>Miracle</dc:creator>
  <cp:lastModifiedBy>Miracle</cp:lastModifiedBy>
  <cp:revision>12</cp:revision>
  <dcterms:created xsi:type="dcterms:W3CDTF">2022-01-11T11:47:42Z</dcterms:created>
  <dcterms:modified xsi:type="dcterms:W3CDTF">2022-01-21T01:53:57Z</dcterms:modified>
</cp:coreProperties>
</file>