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showGuides="1">
      <p:cViewPr>
        <p:scale>
          <a:sx n="125" d="100"/>
          <a:sy n="125" d="100"/>
        </p:scale>
        <p:origin x="-1152" y="-13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AA1983-E851-4D2A-B178-F92DB494FB6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353357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A1983-E851-4D2A-B178-F92DB494FB6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80208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A1983-E851-4D2A-B178-F92DB494FB6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17177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A1983-E851-4D2A-B178-F92DB494FB6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420575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AA1983-E851-4D2A-B178-F92DB494FB6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234575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AA1983-E851-4D2A-B178-F92DB494FB6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166563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AA1983-E851-4D2A-B178-F92DB494FB64}"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265147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AA1983-E851-4D2A-B178-F92DB494FB64}"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139880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A1983-E851-4D2A-B178-F92DB494FB64}"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8488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AA1983-E851-4D2A-B178-F92DB494FB6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215987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AA1983-E851-4D2A-B178-F92DB494FB6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9AA4B-18D0-4A22-87D5-432CC08075CD}" type="slidenum">
              <a:rPr lang="en-US" smtClean="0"/>
              <a:t>‹#›</a:t>
            </a:fld>
            <a:endParaRPr lang="en-US"/>
          </a:p>
        </p:txBody>
      </p:sp>
    </p:spTree>
    <p:extLst>
      <p:ext uri="{BB962C8B-B14F-4D97-AF65-F5344CB8AC3E}">
        <p14:creationId xmlns:p14="http://schemas.microsoft.com/office/powerpoint/2010/main" val="22067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A1983-E851-4D2A-B178-F92DB494FB64}" type="datetimeFigureOut">
              <a:rPr lang="en-US" smtClean="0"/>
              <a:t>6/22/2022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9AA4B-18D0-4A22-87D5-432CC08075CD}" type="slidenum">
              <a:rPr lang="en-US" smtClean="0"/>
              <a:t>‹#›</a:t>
            </a:fld>
            <a:endParaRPr lang="en-US"/>
          </a:p>
        </p:txBody>
      </p:sp>
    </p:spTree>
    <p:extLst>
      <p:ext uri="{BB962C8B-B14F-4D97-AF65-F5344CB8AC3E}">
        <p14:creationId xmlns:p14="http://schemas.microsoft.com/office/powerpoint/2010/main" val="232208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wi-global.com/technical-knowledge/faqs/what-is-fabri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rporatefinanceinstitute.com/resources/knowledge/strategy/make-to-order-mt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itlaw.fandom.com/wiki/E-government" TargetMode="External"/><Relationship Id="rId13" Type="http://schemas.openxmlformats.org/officeDocument/2006/relationships/hyperlink" Target="https://itlaw.fandom.com/wiki/Computer" TargetMode="External"/><Relationship Id="rId3" Type="http://schemas.openxmlformats.org/officeDocument/2006/relationships/hyperlink" Target="https://itlaw.fandom.com/wiki/Internet" TargetMode="External"/><Relationship Id="rId7" Type="http://schemas.openxmlformats.org/officeDocument/2006/relationships/hyperlink" Target="https://itlaw.fandom.com/wiki/Public_policy" TargetMode="External"/><Relationship Id="rId12" Type="http://schemas.openxmlformats.org/officeDocument/2006/relationships/hyperlink" Target="https://itlaw.fandom.com/wiki/Access" TargetMode="External"/><Relationship Id="rId2" Type="http://schemas.openxmlformats.org/officeDocument/2006/relationships/hyperlink" Target="https://itlaw.fandom.com/wiki/Infrastructure" TargetMode="External"/><Relationship Id="rId1" Type="http://schemas.openxmlformats.org/officeDocument/2006/relationships/slideLayout" Target="../slideLayouts/slideLayout2.xml"/><Relationship Id="rId6" Type="http://schemas.openxmlformats.org/officeDocument/2006/relationships/hyperlink" Target="https://itlaw.fandom.com/wiki/Social_interaction" TargetMode="External"/><Relationship Id="rId11" Type="http://schemas.openxmlformats.org/officeDocument/2006/relationships/hyperlink" Target="https://itlaw.fandom.com/wiki/Monitor" TargetMode="External"/><Relationship Id="rId5" Type="http://schemas.openxmlformats.org/officeDocument/2006/relationships/hyperlink" Target="https://itlaw.fandom.com/wiki/Communication" TargetMode="External"/><Relationship Id="rId10" Type="http://schemas.openxmlformats.org/officeDocument/2006/relationships/hyperlink" Target="https://itlaw.fandom.com/wiki/Efficiency" TargetMode="External"/><Relationship Id="rId4" Type="http://schemas.openxmlformats.org/officeDocument/2006/relationships/hyperlink" Target="https://itlaw.fandom.com/wiki/World_Wide_Web" TargetMode="External"/><Relationship Id="rId9" Type="http://schemas.openxmlformats.org/officeDocument/2006/relationships/hyperlink" Target="https://itlaw.fandom.com/wiki/Interactio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Online_community" TargetMode="External"/><Relationship Id="rId2" Type="http://schemas.openxmlformats.org/officeDocument/2006/relationships/hyperlink" Target="https://www.eprol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20007"/>
            <a:ext cx="12192000" cy="2189285"/>
          </a:xfrm>
        </p:spPr>
        <p:txBody>
          <a:bodyPr>
            <a:noAutofit/>
          </a:bodyPr>
          <a:lstStyle/>
          <a:p>
            <a:r>
              <a:rPr lang="en-US" sz="7200" b="1" dirty="0" smtClean="0"/>
              <a:t>Fundamentals of Knowledge Economy</a:t>
            </a:r>
            <a:endParaRPr lang="en-US" sz="7200" b="1" dirty="0"/>
          </a:p>
        </p:txBody>
      </p:sp>
    </p:spTree>
    <p:extLst>
      <p:ext uri="{BB962C8B-B14F-4D97-AF65-F5344CB8AC3E}">
        <p14:creationId xmlns:p14="http://schemas.microsoft.com/office/powerpoint/2010/main" val="3512912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35669" cy="782515"/>
          </a:xfrm>
        </p:spPr>
        <p:txBody>
          <a:bodyPr/>
          <a:lstStyle/>
          <a:p>
            <a:r>
              <a:rPr lang="en-US" b="1" dirty="0" smtClean="0"/>
              <a:t>Manufacturing</a:t>
            </a:r>
            <a:endParaRPr lang="en-US" dirty="0"/>
          </a:p>
        </p:txBody>
      </p:sp>
      <p:sp>
        <p:nvSpPr>
          <p:cNvPr id="3" name="Content Placeholder 2"/>
          <p:cNvSpPr>
            <a:spLocks noGrp="1"/>
          </p:cNvSpPr>
          <p:nvPr>
            <p:ph idx="1"/>
          </p:nvPr>
        </p:nvSpPr>
        <p:spPr>
          <a:xfrm>
            <a:off x="0" y="782515"/>
            <a:ext cx="12192000" cy="5987562"/>
          </a:xfrm>
        </p:spPr>
        <p:txBody>
          <a:bodyPr>
            <a:normAutofit/>
          </a:bodyPr>
          <a:lstStyle/>
          <a:p>
            <a:pPr marL="0" indent="0">
              <a:buNone/>
            </a:pPr>
            <a:endParaRPr lang="en-US" dirty="0"/>
          </a:p>
          <a:p>
            <a:r>
              <a:rPr lang="en-US" b="1" dirty="0"/>
              <a:t>Manufacturing is the production of goods through the use of </a:t>
            </a:r>
            <a:r>
              <a:rPr lang="en-US" b="1" dirty="0" err="1"/>
              <a:t>labour</a:t>
            </a:r>
            <a:r>
              <a:rPr lang="en-US" b="1" dirty="0"/>
              <a:t>, machinery, tools and biological or chemical processing or formulation. Manufacturing can either mean transforming raw materials into finished goods on a large scale, or the creation of more complex items by selling basic goods to manufacturers for the production of items such as automobiles, aircraft, or household appliances.</a:t>
            </a:r>
          </a:p>
          <a:p>
            <a:r>
              <a:rPr lang="en-US" dirty="0"/>
              <a:t>Raw materials are transformed into finished products through manufacturing engineering or the manufacturing process. This process begins with product design and materials selection. The materials are modified during various manufacturing processes to create the finished product.</a:t>
            </a:r>
          </a:p>
          <a:p>
            <a:r>
              <a:rPr lang="en-US" dirty="0"/>
              <a:t>Modern advanced manufacturing often includes several intermediate processes to create the various components for a finished item, with some manufacturers using the term </a:t>
            </a:r>
            <a:r>
              <a:rPr lang="en-US" dirty="0">
                <a:hlinkClick r:id="rId2" tooltip="What is Fabrication? (Definition, Advantages, Disadvantages and Examples)"/>
              </a:rPr>
              <a:t>fabrication</a:t>
            </a:r>
            <a:r>
              <a:rPr lang="en-US" dirty="0"/>
              <a:t>. Manufacturing has close connections to the engineering and industrial process design sectors.</a:t>
            </a:r>
          </a:p>
        </p:txBody>
      </p:sp>
    </p:spTree>
    <p:extLst>
      <p:ext uri="{BB962C8B-B14F-4D97-AF65-F5344CB8AC3E}">
        <p14:creationId xmlns:p14="http://schemas.microsoft.com/office/powerpoint/2010/main" val="179351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040815" cy="861646"/>
          </a:xfrm>
        </p:spPr>
        <p:txBody>
          <a:bodyPr/>
          <a:lstStyle/>
          <a:p>
            <a:r>
              <a:rPr lang="en-US" b="1" dirty="0"/>
              <a:t>What are the Types of Manufacturing?</a:t>
            </a:r>
          </a:p>
        </p:txBody>
      </p:sp>
      <p:sp>
        <p:nvSpPr>
          <p:cNvPr id="3" name="Content Placeholder 2"/>
          <p:cNvSpPr>
            <a:spLocks noGrp="1"/>
          </p:cNvSpPr>
          <p:nvPr>
            <p:ph idx="1"/>
          </p:nvPr>
        </p:nvSpPr>
        <p:spPr>
          <a:xfrm>
            <a:off x="0" y="1389184"/>
            <a:ext cx="12192000" cy="5468815"/>
          </a:xfrm>
        </p:spPr>
        <p:txBody>
          <a:bodyPr>
            <a:normAutofit lnSpcReduction="10000"/>
          </a:bodyPr>
          <a:lstStyle/>
          <a:p>
            <a:r>
              <a:rPr lang="en-US" b="1" dirty="0"/>
              <a:t>1. Make-To-Stock (MTS</a:t>
            </a:r>
            <a:r>
              <a:rPr lang="en-US" b="1" dirty="0" smtClean="0"/>
              <a:t>):-</a:t>
            </a:r>
            <a:r>
              <a:rPr lang="en-US" dirty="0"/>
              <a:t>In this system a factory produces goods that are held in stock at stores and showrooms. This means that a market for the goods needs to be predicted so that the items can be produced in advance ready for the consumer. However, producing too much can mean that surplus stock needs to be sold at a loss while producing too little may mean the market is missed and costs aren’t covered by sales.</a:t>
            </a:r>
            <a:endParaRPr lang="en-US" b="1" dirty="0" smtClean="0"/>
          </a:p>
          <a:p>
            <a:r>
              <a:rPr lang="en-US" b="1" dirty="0"/>
              <a:t>2. Make-To-Order (MTO</a:t>
            </a:r>
            <a:r>
              <a:rPr lang="en-US" b="1" dirty="0" smtClean="0"/>
              <a:t>):-</a:t>
            </a:r>
            <a:r>
              <a:rPr lang="en-US" dirty="0"/>
              <a:t>The </a:t>
            </a:r>
            <a:r>
              <a:rPr lang="en-US" dirty="0">
                <a:hlinkClick r:id="rId2" tooltip="What is Make-To-Order?"/>
              </a:rPr>
              <a:t>make to order method</a:t>
            </a:r>
            <a:r>
              <a:rPr lang="en-US" dirty="0"/>
              <a:t> allows the manufacturer to wait until orders are received before production begins. This makes it much easier to manage inventories and react to market demand. However, customers will need to wait for their products to be produced and the manufacturer will need a steady stream of orders to keep the factory in production and profitable.</a:t>
            </a:r>
            <a:endParaRPr lang="en-US" b="1" dirty="0"/>
          </a:p>
          <a:p>
            <a:r>
              <a:rPr lang="en-US" b="1" dirty="0"/>
              <a:t>3. Make-To-Assemble (MTA</a:t>
            </a:r>
            <a:r>
              <a:rPr lang="en-US" b="1" dirty="0" smtClean="0"/>
              <a:t>):-</a:t>
            </a:r>
            <a:r>
              <a:rPr lang="en-US" dirty="0"/>
              <a:t>This method is similar to make to stock, except the factory will produce component parts in anticipation of orders for assembly. This means that the manufacturer is ready to fulfil customer orders as they arrive, but can leave the manufacturer with a stock of unwanted parts if there is no demand.</a:t>
            </a:r>
            <a:endParaRPr lang="en-US" b="1" dirty="0"/>
          </a:p>
          <a:p>
            <a:pPr marL="0" indent="0">
              <a:buNone/>
            </a:pPr>
            <a:endParaRPr lang="en-US" b="1" dirty="0"/>
          </a:p>
        </p:txBody>
      </p:sp>
    </p:spTree>
    <p:extLst>
      <p:ext uri="{BB962C8B-B14F-4D97-AF65-F5344CB8AC3E}">
        <p14:creationId xmlns:p14="http://schemas.microsoft.com/office/powerpoint/2010/main" val="196051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515600" cy="4351338"/>
          </a:xfrm>
        </p:spPr>
        <p:txBody>
          <a:bodyPr>
            <a:normAutofit fontScale="92500" lnSpcReduction="10000"/>
          </a:bodyPr>
          <a:lstStyle/>
          <a:p>
            <a:r>
              <a:rPr lang="en-US" b="1" dirty="0" smtClean="0"/>
              <a:t>Why it is Important</a:t>
            </a:r>
          </a:p>
          <a:p>
            <a:r>
              <a:rPr lang="en-US" dirty="0" smtClean="0"/>
              <a:t>Manufacturing is not only important in producing and delivering goods to the marketplace, but it is also important for economic reasons. In the United States, for example, manufacturing makes up 15% of the economic output. The mass production of items can provide a real boost to an economy, which can be measured by ‘manufacturing value added (MVA)’ indicators. These compare the manufacturing output to the size of the overall economy to create a percentage of gross domestic product (GDP).  The figures for manufacturing employment, inventories and orders are examined by manufacturing institutes, such as The Institute for Supply Management (ISM), whose reports inform financial analysts and researchers.</a:t>
            </a:r>
            <a:endParaRPr lang="en-US" dirty="0"/>
          </a:p>
        </p:txBody>
      </p:sp>
    </p:spTree>
    <p:extLst>
      <p:ext uri="{BB962C8B-B14F-4D97-AF65-F5344CB8AC3E}">
        <p14:creationId xmlns:p14="http://schemas.microsoft.com/office/powerpoint/2010/main" val="56205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90512"/>
            <a:ext cx="12076043" cy="6276975"/>
          </a:xfrm>
          <a:prstGeom prst="rect">
            <a:avLst/>
          </a:prstGeom>
        </p:spPr>
      </p:pic>
    </p:spTree>
    <p:extLst>
      <p:ext uri="{BB962C8B-B14F-4D97-AF65-F5344CB8AC3E}">
        <p14:creationId xmlns:p14="http://schemas.microsoft.com/office/powerpoint/2010/main" val="376019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99390"/>
            <a:ext cx="12192000" cy="6599583"/>
          </a:xfrm>
          <a:prstGeom prst="rect">
            <a:avLst/>
          </a:prstGeom>
        </p:spPr>
      </p:pic>
    </p:spTree>
    <p:extLst>
      <p:ext uri="{BB962C8B-B14F-4D97-AF65-F5344CB8AC3E}">
        <p14:creationId xmlns:p14="http://schemas.microsoft.com/office/powerpoint/2010/main" val="283689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76712" y="1704975"/>
            <a:ext cx="3838575" cy="3448050"/>
          </a:xfrm>
          <a:prstGeom prst="rect">
            <a:avLst/>
          </a:prstGeom>
        </p:spPr>
      </p:pic>
    </p:spTree>
    <p:extLst>
      <p:ext uri="{BB962C8B-B14F-4D97-AF65-F5344CB8AC3E}">
        <p14:creationId xmlns:p14="http://schemas.microsoft.com/office/powerpoint/2010/main" val="211930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391" y="0"/>
            <a:ext cx="12092609" cy="6902520"/>
          </a:xfrm>
          <a:prstGeom prst="rect">
            <a:avLst/>
          </a:prstGeom>
        </p:spPr>
      </p:pic>
    </p:spTree>
    <p:extLst>
      <p:ext uri="{BB962C8B-B14F-4D97-AF65-F5344CB8AC3E}">
        <p14:creationId xmlns:p14="http://schemas.microsoft.com/office/powerpoint/2010/main" val="985564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85243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46202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15209" y="974035"/>
            <a:ext cx="7066721" cy="4850295"/>
          </a:xfrm>
          <a:prstGeom prst="rect">
            <a:avLst/>
          </a:prstGeom>
        </p:spPr>
      </p:pic>
    </p:spTree>
    <p:extLst>
      <p:ext uri="{BB962C8B-B14F-4D97-AF65-F5344CB8AC3E}">
        <p14:creationId xmlns:p14="http://schemas.microsoft.com/office/powerpoint/2010/main" val="43093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20408" cy="993531"/>
          </a:xfrm>
        </p:spPr>
        <p:txBody>
          <a:bodyPr/>
          <a:lstStyle/>
          <a:p>
            <a:pPr lvl="0"/>
            <a:r>
              <a:rPr lang="en-US" b="1" dirty="0"/>
              <a:t>Internet economy</a:t>
            </a:r>
          </a:p>
        </p:txBody>
      </p:sp>
      <p:sp>
        <p:nvSpPr>
          <p:cNvPr id="3" name="Content Placeholder 2"/>
          <p:cNvSpPr>
            <a:spLocks noGrp="1"/>
          </p:cNvSpPr>
          <p:nvPr>
            <p:ph idx="1"/>
          </p:nvPr>
        </p:nvSpPr>
        <p:spPr>
          <a:xfrm>
            <a:off x="0" y="796924"/>
            <a:ext cx="12192000" cy="6061075"/>
          </a:xfrm>
        </p:spPr>
        <p:txBody>
          <a:bodyPr>
            <a:normAutofit fontScale="92500" lnSpcReduction="20000"/>
          </a:bodyPr>
          <a:lstStyle/>
          <a:p>
            <a:r>
              <a:rPr lang="en-US" dirty="0"/>
              <a:t>The </a:t>
            </a:r>
            <a:r>
              <a:rPr lang="en-US" b="1" dirty="0"/>
              <a:t>Internet economy</a:t>
            </a:r>
            <a:r>
              <a:rPr lang="en-US" dirty="0"/>
              <a:t> (also called the </a:t>
            </a:r>
            <a:r>
              <a:rPr lang="en-US" b="1" dirty="0"/>
              <a:t>.com economy</a:t>
            </a:r>
            <a:r>
              <a:rPr lang="en-US" dirty="0"/>
              <a:t> or </a:t>
            </a:r>
            <a:r>
              <a:rPr lang="en-US" b="1" dirty="0"/>
              <a:t>dot-com economy</a:t>
            </a:r>
            <a:r>
              <a:rPr lang="en-US" dirty="0"/>
              <a:t>) refers to business conducted through markets whose </a:t>
            </a:r>
            <a:r>
              <a:rPr lang="en-US" dirty="0">
                <a:hlinkClick r:id="rId2" tooltip="Infrastructure"/>
              </a:rPr>
              <a:t>infrastructure</a:t>
            </a:r>
            <a:r>
              <a:rPr lang="en-US" dirty="0"/>
              <a:t> is based on the </a:t>
            </a:r>
            <a:r>
              <a:rPr lang="en-US" dirty="0">
                <a:hlinkClick r:id="rId3" tooltip="Internet"/>
              </a:rPr>
              <a:t>Internet</a:t>
            </a:r>
            <a:r>
              <a:rPr lang="en-US" dirty="0"/>
              <a:t> and </a:t>
            </a:r>
            <a:r>
              <a:rPr lang="en-US" dirty="0">
                <a:hlinkClick r:id="rId4" tooltip="World Wide Web"/>
              </a:rPr>
              <a:t>World Wide Web</a:t>
            </a:r>
            <a:r>
              <a:rPr lang="en-US" dirty="0" smtClean="0"/>
              <a:t>.</a:t>
            </a:r>
          </a:p>
          <a:p>
            <a:r>
              <a:rPr lang="en-US" dirty="0"/>
              <a:t>An Internet economy differs from a traditional economy in a number of ways, including: </a:t>
            </a:r>
            <a:r>
              <a:rPr lang="en-US" dirty="0">
                <a:hlinkClick r:id="rId5" tooltip="Communication"/>
              </a:rPr>
              <a:t>communication</a:t>
            </a:r>
            <a:r>
              <a:rPr lang="en-US" dirty="0"/>
              <a:t>, market segmentation, distribution costs, and price</a:t>
            </a:r>
            <a:r>
              <a:rPr lang="en-US" dirty="0" smtClean="0"/>
              <a:t>.</a:t>
            </a:r>
          </a:p>
          <a:p>
            <a:r>
              <a:rPr lang="en-US" dirty="0"/>
              <a:t>The </a:t>
            </a:r>
            <a:r>
              <a:rPr lang="en-US" dirty="0">
                <a:hlinkClick r:id="rId3" tooltip="Internet"/>
              </a:rPr>
              <a:t>Internet</a:t>
            </a:r>
            <a:r>
              <a:rPr lang="en-US" dirty="0"/>
              <a:t> is making economic activity more efficient, faster, and cheaper, and extending </a:t>
            </a:r>
            <a:r>
              <a:rPr lang="en-US" dirty="0">
                <a:hlinkClick r:id="rId6" tooltip="Social interaction"/>
              </a:rPr>
              <a:t>social interaction</a:t>
            </a:r>
            <a:r>
              <a:rPr lang="en-US" dirty="0"/>
              <a:t> in unparalleled </a:t>
            </a:r>
            <a:r>
              <a:rPr lang="en-US" dirty="0" smtClean="0"/>
              <a:t>ways.</a:t>
            </a:r>
          </a:p>
          <a:p>
            <a:r>
              <a:rPr lang="en-US" dirty="0" smtClean="0"/>
              <a:t>The</a:t>
            </a:r>
            <a:r>
              <a:rPr lang="en-US" dirty="0"/>
              <a:t> </a:t>
            </a:r>
            <a:r>
              <a:rPr lang="en-US" dirty="0">
                <a:hlinkClick r:id="rId3" tooltip="Internet"/>
              </a:rPr>
              <a:t>Internet</a:t>
            </a:r>
            <a:r>
              <a:rPr lang="en-US" dirty="0"/>
              <a:t> is quickly permeating all economic and social domains, and most </a:t>
            </a:r>
            <a:r>
              <a:rPr lang="en-US" dirty="0">
                <a:hlinkClick r:id="rId7" tooltip="Public policy"/>
              </a:rPr>
              <a:t>public policy</a:t>
            </a:r>
            <a:r>
              <a:rPr lang="en-US" dirty="0"/>
              <a:t> areas. For instance, </a:t>
            </a:r>
            <a:r>
              <a:rPr lang="en-US" dirty="0">
                <a:hlinkClick r:id="rId8" tooltip="E-government"/>
              </a:rPr>
              <a:t>e-government</a:t>
            </a:r>
            <a:r>
              <a:rPr lang="en-US" dirty="0"/>
              <a:t> has become the prime tool for supporting government functions and </a:t>
            </a:r>
            <a:r>
              <a:rPr lang="en-US" dirty="0">
                <a:hlinkClick r:id="rId9" tooltip="Interaction"/>
              </a:rPr>
              <a:t>interaction</a:t>
            </a:r>
            <a:r>
              <a:rPr lang="en-US" dirty="0"/>
              <a:t> with citizens and businesses</a:t>
            </a:r>
            <a:r>
              <a:rPr lang="en-US" dirty="0" smtClean="0"/>
              <a:t>.</a:t>
            </a:r>
          </a:p>
          <a:p>
            <a:r>
              <a:rPr lang="en-US" dirty="0"/>
              <a:t>Healthcare systems are increasingly making use of the </a:t>
            </a:r>
            <a:r>
              <a:rPr lang="en-US" dirty="0">
                <a:hlinkClick r:id="rId3" tooltip="Internet"/>
              </a:rPr>
              <a:t>Internet</a:t>
            </a:r>
            <a:r>
              <a:rPr lang="en-US" dirty="0"/>
              <a:t> and online networks to increase affordability, quality and </a:t>
            </a:r>
            <a:r>
              <a:rPr lang="en-US" dirty="0">
                <a:hlinkClick r:id="rId10" tooltip="Efficiency"/>
              </a:rPr>
              <a:t>efficiency</a:t>
            </a:r>
            <a:r>
              <a:rPr lang="en-US" dirty="0"/>
              <a:t>, through electronic patient record systems, remote patient </a:t>
            </a:r>
            <a:r>
              <a:rPr lang="en-US" dirty="0">
                <a:hlinkClick r:id="rId11" tooltip="Monitor"/>
              </a:rPr>
              <a:t>monitoring</a:t>
            </a:r>
            <a:r>
              <a:rPr lang="en-US" dirty="0"/>
              <a:t> and healthcare delivery, along with improved diagnostics and imaging </a:t>
            </a:r>
            <a:r>
              <a:rPr lang="en-US" dirty="0" smtClean="0"/>
              <a:t>technologies.</a:t>
            </a:r>
          </a:p>
          <a:p>
            <a:r>
              <a:rPr lang="en-US" dirty="0"/>
              <a:t>Educational performance is found to be correlated with home </a:t>
            </a:r>
            <a:r>
              <a:rPr lang="en-US" dirty="0">
                <a:hlinkClick r:id="rId12" tooltip="Access"/>
              </a:rPr>
              <a:t>access</a:t>
            </a:r>
            <a:r>
              <a:rPr lang="en-US" dirty="0"/>
              <a:t> to, and use of, </a:t>
            </a:r>
            <a:r>
              <a:rPr lang="en-US" dirty="0">
                <a:hlinkClick r:id="rId13" tooltip="Computer"/>
              </a:rPr>
              <a:t>computers</a:t>
            </a:r>
            <a:r>
              <a:rPr lang="en-US" dirty="0"/>
              <a:t>. Moreover, environmentally-friendly technologies based on the </a:t>
            </a:r>
            <a:r>
              <a:rPr lang="en-US" dirty="0">
                <a:hlinkClick r:id="rId3" tooltip="Internet"/>
              </a:rPr>
              <a:t>Internet</a:t>
            </a:r>
            <a:r>
              <a:rPr lang="en-US" dirty="0"/>
              <a:t> in buildings and transport systems and alternative power generating systems can help address climate change and improve energy efficiency.</a:t>
            </a:r>
          </a:p>
        </p:txBody>
      </p:sp>
    </p:spTree>
    <p:extLst>
      <p:ext uri="{BB962C8B-B14F-4D97-AF65-F5344CB8AC3E}">
        <p14:creationId xmlns:p14="http://schemas.microsoft.com/office/powerpoint/2010/main" val="1369230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337622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8801" y="1046897"/>
            <a:ext cx="7416454" cy="5811103"/>
          </a:xfrm>
          <a:prstGeom prst="rect">
            <a:avLst/>
          </a:prstGeom>
        </p:spPr>
      </p:pic>
    </p:spTree>
    <p:extLst>
      <p:ext uri="{BB962C8B-B14F-4D97-AF65-F5344CB8AC3E}">
        <p14:creationId xmlns:p14="http://schemas.microsoft.com/office/powerpoint/2010/main" val="84609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0437"/>
          </a:xfrm>
        </p:spPr>
        <p:txBody>
          <a:bodyPr/>
          <a:lstStyle/>
          <a:p>
            <a:pPr lvl="0"/>
            <a:r>
              <a:rPr lang="en-US" b="1" dirty="0"/>
              <a:t>E-business – Conceptual premise and topologies</a:t>
            </a:r>
          </a:p>
        </p:txBody>
      </p:sp>
      <p:sp>
        <p:nvSpPr>
          <p:cNvPr id="3" name="Content Placeholder 2"/>
          <p:cNvSpPr>
            <a:spLocks noGrp="1"/>
          </p:cNvSpPr>
          <p:nvPr>
            <p:ph idx="1"/>
          </p:nvPr>
        </p:nvSpPr>
        <p:spPr>
          <a:xfrm>
            <a:off x="29308" y="657715"/>
            <a:ext cx="12192000" cy="6034698"/>
          </a:xfrm>
        </p:spPr>
        <p:txBody>
          <a:bodyPr>
            <a:normAutofit/>
          </a:bodyPr>
          <a:lstStyle/>
          <a:p>
            <a:r>
              <a:rPr lang="en-US" dirty="0"/>
              <a:t>Electronic Business (E-Business) is the administration of conducting any business using the internet, extranet, web, and intranet. This would include buying and selling of goods or services using commercial transactions conducted electronically along with providing customer or technical support with the help of the internet. E-business is similar to E-commerce but it is more than just a simple act of buying and selling services or goods online. In fact, it is the method of utilizing digital information and advanced communication technologies to streamline different business processes – from the initial to the implementation phase. E-business includes a lot of business processes including online order processing, CRM (Customer Relationship Management), supply chain management, and many more. E-commerce is a part of e-business, so let me give you a comprehensive detail about what is e-business</a:t>
            </a:r>
            <a:r>
              <a:rPr lang="en-US" dirty="0" smtClean="0"/>
              <a:t>.</a:t>
            </a:r>
          </a:p>
          <a:p>
            <a:endParaRPr lang="en-US" dirty="0"/>
          </a:p>
        </p:txBody>
      </p:sp>
    </p:spTree>
    <p:extLst>
      <p:ext uri="{BB962C8B-B14F-4D97-AF65-F5344CB8AC3E}">
        <p14:creationId xmlns:p14="http://schemas.microsoft.com/office/powerpoint/2010/main" val="31535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23434" y="2074985"/>
            <a:ext cx="7145131" cy="4448907"/>
          </a:xfrm>
          <a:prstGeom prst="rect">
            <a:avLst/>
          </a:prstGeom>
        </p:spPr>
      </p:pic>
      <p:sp>
        <p:nvSpPr>
          <p:cNvPr id="6" name="Rectangle 5"/>
          <p:cNvSpPr/>
          <p:nvPr/>
        </p:nvSpPr>
        <p:spPr>
          <a:xfrm>
            <a:off x="-1" y="65677"/>
            <a:ext cx="12112869" cy="923330"/>
          </a:xfrm>
          <a:prstGeom prst="rect">
            <a:avLst/>
          </a:prstGeom>
        </p:spPr>
        <p:txBody>
          <a:bodyPr wrap="square">
            <a:spAutoFit/>
          </a:bodyPr>
          <a:lstStyle/>
          <a:p>
            <a:r>
              <a:rPr lang="en-US" dirty="0" smtClean="0"/>
              <a:t>E-business has several components including BI (Business Intelligence), CRM (Customer Relationship Management), ERP (Enterprise Resource Planning), SCM (Supply Chain Management), Collaboration, online activities, and electronic transactions within the firm. But following three areas have great importance for e-business</a:t>
            </a:r>
            <a:endParaRPr lang="en-US" dirty="0"/>
          </a:p>
        </p:txBody>
      </p:sp>
    </p:spTree>
    <p:extLst>
      <p:ext uri="{BB962C8B-B14F-4D97-AF65-F5344CB8AC3E}">
        <p14:creationId xmlns:p14="http://schemas.microsoft.com/office/powerpoint/2010/main" val="241037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20000"/>
          </a:bodyPr>
          <a:lstStyle/>
          <a:p>
            <a:r>
              <a:rPr lang="en-US" b="1" dirty="0"/>
              <a:t>1. E-Procurement</a:t>
            </a:r>
          </a:p>
          <a:p>
            <a:pPr marL="0" indent="0">
              <a:buNone/>
            </a:pPr>
            <a:r>
              <a:rPr lang="en-US" dirty="0"/>
              <a:t>It is also known as supplier exchange in which business to business, business to government, business to consumer, and sales of services are made with the help of the internet. Basically, e-procurement is a way adopted by companies to reduce costs and efforts by sourcing products or services electronically</a:t>
            </a:r>
            <a:r>
              <a:rPr lang="en-US" dirty="0" smtClean="0"/>
              <a:t>.</a:t>
            </a:r>
          </a:p>
          <a:p>
            <a:r>
              <a:rPr lang="en-US" b="1" dirty="0"/>
              <a:t>2. Online Stores</a:t>
            </a:r>
          </a:p>
          <a:p>
            <a:pPr marL="0" indent="0">
              <a:buNone/>
            </a:pPr>
            <a:r>
              <a:rPr lang="en-US" dirty="0"/>
              <a:t>It is electronic sourcing (website or application) for products or services, such as </a:t>
            </a:r>
            <a:r>
              <a:rPr lang="en-US" dirty="0">
                <a:hlinkClick r:id="rId2" tooltip="https://www.eprolo.com/"/>
              </a:rPr>
              <a:t>online shopping stores</a:t>
            </a:r>
            <a:r>
              <a:rPr lang="en-US" dirty="0"/>
              <a:t>. Online stores are also known as e-shops, internet shops, web-store, virtual stores, web-shop, m-commerce, and online storefront. The main purpose of these online stores is to save precious time and money. </a:t>
            </a:r>
            <a:endParaRPr lang="en-US" dirty="0" smtClean="0"/>
          </a:p>
          <a:p>
            <a:r>
              <a:rPr lang="en-US" b="1" dirty="0"/>
              <a:t>3. Online Marketplace</a:t>
            </a:r>
          </a:p>
          <a:p>
            <a:pPr marL="0" indent="0">
              <a:buNone/>
            </a:pPr>
            <a:r>
              <a:rPr lang="en-US" dirty="0"/>
              <a:t>It is electronic commerce that connects the buyers and suppliers to the services or products over the internet. Keep in mind, that the operator of an online marketplace only presents the inventory of other people and provides the transaction </a:t>
            </a:r>
            <a:r>
              <a:rPr lang="en-US" dirty="0" smtClean="0"/>
              <a:t>facility</a:t>
            </a:r>
          </a:p>
          <a:p>
            <a:r>
              <a:rPr lang="en-US" b="1" dirty="0"/>
              <a:t>4. Online Communities</a:t>
            </a:r>
          </a:p>
          <a:p>
            <a:r>
              <a:rPr lang="en-US" dirty="0">
                <a:hlinkClick r:id="rId3"/>
              </a:rPr>
              <a:t>Online communities</a:t>
            </a:r>
            <a:r>
              <a:rPr lang="en-US" dirty="0"/>
              <a:t> (also known as web communities or internet communities) are groups of people having the same interests or purposes who use the internet to communicate with each other. It is used between individuals and organizations to prepare transaction decisions.</a:t>
            </a:r>
          </a:p>
          <a:p>
            <a:r>
              <a:rPr lang="en-US" b="1" dirty="0"/>
              <a:t>5. Online Companies</a:t>
            </a:r>
          </a:p>
          <a:p>
            <a:r>
              <a:rPr lang="en-US" dirty="0"/>
              <a:t>It is electronic business cooperation that connects the individual companies and forms a virtual business with a common transaction offer</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84013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42143"/>
            <a:ext cx="12191999" cy="3286857"/>
          </a:xfrm>
          <a:prstGeom prst="rect">
            <a:avLst/>
          </a:prstGeom>
        </p:spPr>
      </p:pic>
      <p:sp>
        <p:nvSpPr>
          <p:cNvPr id="5" name="Rectangle 4"/>
          <p:cNvSpPr/>
          <p:nvPr/>
        </p:nvSpPr>
        <p:spPr>
          <a:xfrm>
            <a:off x="111369" y="3429000"/>
            <a:ext cx="4917831" cy="2862322"/>
          </a:xfrm>
          <a:prstGeom prst="rect">
            <a:avLst/>
          </a:prstGeom>
        </p:spPr>
        <p:txBody>
          <a:bodyPr wrap="square">
            <a:spAutoFit/>
          </a:bodyPr>
          <a:lstStyle/>
          <a:p>
            <a:r>
              <a:rPr lang="en-US" b="1" i="0" dirty="0" smtClean="0">
                <a:solidFill>
                  <a:srgbClr val="292929"/>
                </a:solidFill>
                <a:effectLst/>
                <a:latin typeface="Heebo"/>
              </a:rPr>
              <a:t>1. E-business Concept</a:t>
            </a:r>
          </a:p>
          <a:p>
            <a:r>
              <a:rPr lang="en-US" b="0" i="0" dirty="0" smtClean="0">
                <a:solidFill>
                  <a:srgbClr val="292929"/>
                </a:solidFill>
                <a:effectLst/>
                <a:latin typeface="Heebo"/>
              </a:rPr>
              <a:t>What is e-business concept and how is it essential for a successful business? It describes the basic information of the business including goals, vision, products, and offers from which it will earn revenue. The effective concept is based on market analysis that will identify the customers’ interests to purchase the product and how much they can pay for it</a:t>
            </a:r>
            <a:endParaRPr lang="en-US" b="0" i="0" dirty="0">
              <a:solidFill>
                <a:srgbClr val="292929"/>
              </a:solidFill>
              <a:effectLst/>
              <a:latin typeface="Heebo"/>
            </a:endParaRPr>
          </a:p>
        </p:txBody>
      </p:sp>
      <p:sp>
        <p:nvSpPr>
          <p:cNvPr id="6" name="Rectangle 5"/>
          <p:cNvSpPr/>
          <p:nvPr/>
        </p:nvSpPr>
        <p:spPr>
          <a:xfrm>
            <a:off x="5140568" y="3164681"/>
            <a:ext cx="6096000" cy="3693319"/>
          </a:xfrm>
          <a:prstGeom prst="rect">
            <a:avLst/>
          </a:prstGeom>
        </p:spPr>
        <p:txBody>
          <a:bodyPr>
            <a:spAutoFit/>
          </a:bodyPr>
          <a:lstStyle/>
          <a:p>
            <a:r>
              <a:rPr lang="en-US" dirty="0" smtClean="0"/>
              <a:t>2. Value Proposition</a:t>
            </a:r>
          </a:p>
          <a:p>
            <a:r>
              <a:rPr lang="en-US" dirty="0" smtClean="0"/>
              <a:t>As the name denotes, the value proposition is a value that an organization or business will provide to its customers. It may include one or more of the following points: </a:t>
            </a:r>
          </a:p>
          <a:p>
            <a:endParaRPr lang="en-US" dirty="0" smtClean="0"/>
          </a:p>
          <a:p>
            <a:r>
              <a:rPr lang="en-US" dirty="0" smtClean="0"/>
              <a:t>Reduced price</a:t>
            </a:r>
          </a:p>
          <a:p>
            <a:r>
              <a:rPr lang="en-US" dirty="0" smtClean="0"/>
              <a:t>Improved service or better functionalities with user-friendliness</a:t>
            </a:r>
          </a:p>
          <a:p>
            <a:r>
              <a:rPr lang="en-US" dirty="0" smtClean="0"/>
              <a:t>Speedy delivery and improved assistance</a:t>
            </a:r>
          </a:p>
          <a:p>
            <a:r>
              <a:rPr lang="en-US" dirty="0" smtClean="0"/>
              <a:t>Products or services that result in greater efficiency and productivity</a:t>
            </a:r>
          </a:p>
          <a:p>
            <a:r>
              <a:rPr lang="en-US" dirty="0" smtClean="0"/>
              <a:t>Access to available inventory has different options for the buyer</a:t>
            </a:r>
            <a:endParaRPr lang="en-US" dirty="0"/>
          </a:p>
        </p:txBody>
      </p:sp>
    </p:spTree>
    <p:extLst>
      <p:ext uri="{BB962C8B-B14F-4D97-AF65-F5344CB8AC3E}">
        <p14:creationId xmlns:p14="http://schemas.microsoft.com/office/powerpoint/2010/main" val="107142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7164"/>
            <a:ext cx="12192000" cy="6729290"/>
          </a:xfrm>
        </p:spPr>
        <p:txBody>
          <a:bodyPr>
            <a:normAutofit fontScale="92500" lnSpcReduction="20000"/>
          </a:bodyPr>
          <a:lstStyle/>
          <a:p>
            <a:r>
              <a:rPr lang="en-US" b="1" dirty="0"/>
              <a:t>3. Sources of Revenue</a:t>
            </a:r>
          </a:p>
          <a:p>
            <a:r>
              <a:rPr lang="en-US" dirty="0"/>
              <a:t>Advertisement</a:t>
            </a:r>
          </a:p>
          <a:p>
            <a:r>
              <a:rPr lang="en-US" dirty="0"/>
              <a:t>Affiliation</a:t>
            </a:r>
          </a:p>
          <a:p>
            <a:r>
              <a:rPr lang="en-US" dirty="0"/>
              <a:t>Agent/Representative commissions</a:t>
            </a:r>
          </a:p>
          <a:p>
            <a:r>
              <a:rPr lang="en-US" dirty="0"/>
              <a:t>Licensing</a:t>
            </a:r>
          </a:p>
          <a:p>
            <a:r>
              <a:rPr lang="en-US" dirty="0"/>
              <a:t>Sales commissions</a:t>
            </a:r>
          </a:p>
          <a:p>
            <a:r>
              <a:rPr lang="en-US" dirty="0"/>
              <a:t>Sponsorship</a:t>
            </a:r>
          </a:p>
          <a:p>
            <a:r>
              <a:rPr lang="en-US" dirty="0"/>
              <a:t>Syndication</a:t>
            </a:r>
          </a:p>
          <a:p>
            <a:r>
              <a:rPr lang="en-US" dirty="0"/>
              <a:t>Use Fees</a:t>
            </a:r>
          </a:p>
          <a:p>
            <a:r>
              <a:rPr lang="en-US" dirty="0" smtClean="0"/>
              <a:t>Subscription</a:t>
            </a:r>
          </a:p>
          <a:p>
            <a:pPr marL="0" indent="0">
              <a:buNone/>
            </a:pPr>
            <a:r>
              <a:rPr lang="en-US" b="1" dirty="0"/>
              <a:t>2. Value Proposition</a:t>
            </a:r>
          </a:p>
          <a:p>
            <a:r>
              <a:rPr lang="en-US" dirty="0"/>
              <a:t>Reduced price</a:t>
            </a:r>
          </a:p>
          <a:p>
            <a:r>
              <a:rPr lang="en-US" dirty="0"/>
              <a:t>Improved service or better functionalities with user-friendliness</a:t>
            </a:r>
          </a:p>
          <a:p>
            <a:r>
              <a:rPr lang="en-US" dirty="0"/>
              <a:t>Speedy delivery and improved assistance</a:t>
            </a:r>
          </a:p>
          <a:p>
            <a:r>
              <a:rPr lang="en-US" dirty="0"/>
              <a:t>Products or services that result in greater efficiency and productivity</a:t>
            </a:r>
          </a:p>
          <a:p>
            <a:r>
              <a:rPr lang="en-US" dirty="0"/>
              <a:t>Access to available inventory has different options for the buyer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5728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r>
              <a:rPr lang="en-US" b="1" dirty="0"/>
              <a:t>NETWORK TOPOLOGIES IN E-COMMERCE</a:t>
            </a:r>
          </a:p>
          <a:p>
            <a:r>
              <a:rPr lang="en-US" dirty="0"/>
              <a:t>When setting up the computer systems for your e-commerce enterprise, you need to figure out how your computers will be configured in relation to each other. Your computer systems need to communicate with each other in some fashion based on how many people are working together and what kinds of computer files and resources they share. The way they are tied together in your computer network is known as a network topology. There are three primary topologies common to most computer networks, and you can either adopt one of them or combine different elements of </a:t>
            </a:r>
            <a:r>
              <a:rPr lang="en-US" dirty="0" smtClean="0"/>
              <a:t>each.</a:t>
            </a:r>
          </a:p>
          <a:p>
            <a:r>
              <a:rPr lang="en-US" b="1" dirty="0"/>
              <a:t>STAR NETWORKS</a:t>
            </a:r>
          </a:p>
          <a:p>
            <a:r>
              <a:rPr lang="en-US" dirty="0"/>
              <a:t>The oldest and most common topology is the star network. In this configuration, a central computer, often a powerful one, resides at the figurative center of your network, and connects individually to a number of smaller workstations, thereby centralizing the network communications between the individual computers. The star network is the topology of choice for mainframe-based networks, where the mainframe links hierarchically to a series of microcomputers point-to-point and acts as the host computer for them. In this case, the mainframes perform the bulk of the work, while the workstations generally just send and receive data to and from the host</a:t>
            </a:r>
            <a:r>
              <a:rPr lang="en-US" dirty="0" smtClean="0"/>
              <a:t>.</a:t>
            </a:r>
          </a:p>
          <a:p>
            <a:r>
              <a:rPr lang="en-US" b="1" dirty="0"/>
              <a:t>RING NETWORKS</a:t>
            </a:r>
          </a:p>
          <a:p>
            <a:r>
              <a:rPr lang="en-US" b="1" dirty="0"/>
              <a:t>BUS NETWORKS</a:t>
            </a:r>
          </a:p>
          <a:p>
            <a:r>
              <a:rPr lang="en-US" b="1" dirty="0"/>
              <a:t>POOLING </a:t>
            </a:r>
            <a:r>
              <a:rPr lang="en-US" b="1" dirty="0" smtClean="0"/>
              <a:t>TOPOLOGIES</a:t>
            </a:r>
            <a:endParaRPr lang="en-US" dirty="0"/>
          </a:p>
          <a:p>
            <a:endParaRPr lang="en-US" dirty="0"/>
          </a:p>
        </p:txBody>
      </p:sp>
    </p:spTree>
    <p:extLst>
      <p:ext uri="{BB962C8B-B14F-4D97-AF65-F5344CB8AC3E}">
        <p14:creationId xmlns:p14="http://schemas.microsoft.com/office/powerpoint/2010/main" val="360077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4149969"/>
          </a:xfrm>
        </p:spPr>
        <p:txBody>
          <a:bodyPr>
            <a:normAutofit fontScale="62500" lnSpcReduction="20000"/>
          </a:bodyPr>
          <a:lstStyle/>
          <a:p>
            <a:r>
              <a:rPr lang="en-US" b="1" dirty="0"/>
              <a:t>Introduction to E-Business Integration</a:t>
            </a:r>
          </a:p>
          <a:p>
            <a:r>
              <a:rPr lang="en-US" dirty="0"/>
              <a:t>The Internet revolution has advanced to the stage at which every enterprise must become an e-business. This is an imperative and not a choice. Hence, it is necessary to determine when and how an enterprise becomes an e-business.</a:t>
            </a:r>
          </a:p>
          <a:p>
            <a:r>
              <a:rPr lang="en-US" dirty="0"/>
              <a:t>What is e-business? It is a fundamental change to the way an organization conducts business. An e-business uses Internet technology to:</a:t>
            </a:r>
          </a:p>
          <a:p>
            <a:r>
              <a:rPr lang="en-US" dirty="0"/>
              <a:t>Attract, satisfy, and retain the customers who buy its products and services</a:t>
            </a:r>
          </a:p>
          <a:p>
            <a:r>
              <a:rPr lang="en-US" dirty="0"/>
              <a:t>Streamline supply chain, manufacturing, and procurement systems to efficiently deliver the right products and services to the customers</a:t>
            </a:r>
          </a:p>
          <a:p>
            <a:r>
              <a:rPr lang="en-US" dirty="0"/>
              <a:t>Automate corporate business processes to reduce cost and improve efficiency through self-service</a:t>
            </a:r>
          </a:p>
          <a:p>
            <a:r>
              <a:rPr lang="en-US" dirty="0"/>
              <a:t>Capture, analyze, and share business intelligence about customers and company operations. This enables management to make better business decisions and to continually refine business strategy.</a:t>
            </a:r>
          </a:p>
          <a:p>
            <a:r>
              <a:rPr lang="en-US" dirty="0"/>
              <a:t>An e-business requires a variety of Internet-enabled applications including e-commerce Web sites, portals, supply-chain management, procurement management, online marketplaces, customer relationship management, and enterprise resource planning. All these applications must be integrated with one another to make an enterprise an e-business.</a:t>
            </a:r>
          </a:p>
        </p:txBody>
      </p:sp>
      <p:pic>
        <p:nvPicPr>
          <p:cNvPr id="4" name="Picture 3"/>
          <p:cNvPicPr>
            <a:picLocks noChangeAspect="1"/>
          </p:cNvPicPr>
          <p:nvPr/>
        </p:nvPicPr>
        <p:blipFill>
          <a:blip r:embed="rId2"/>
          <a:stretch>
            <a:fillRect/>
          </a:stretch>
        </p:blipFill>
        <p:spPr>
          <a:xfrm>
            <a:off x="2924907" y="3931260"/>
            <a:ext cx="6553200" cy="1914525"/>
          </a:xfrm>
          <a:prstGeom prst="rect">
            <a:avLst/>
          </a:prstGeom>
        </p:spPr>
      </p:pic>
    </p:spTree>
    <p:extLst>
      <p:ext uri="{BB962C8B-B14F-4D97-AF65-F5344CB8AC3E}">
        <p14:creationId xmlns:p14="http://schemas.microsoft.com/office/powerpoint/2010/main" val="337577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1141</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Heebo</vt:lpstr>
      <vt:lpstr>Office Theme</vt:lpstr>
      <vt:lpstr>Fundamentals of Knowledge Economy</vt:lpstr>
      <vt:lpstr>Internet economy</vt:lpstr>
      <vt:lpstr>E-business – Conceptual premise and topologies</vt:lpstr>
      <vt:lpstr>PowerPoint Presentation</vt:lpstr>
      <vt:lpstr>PowerPoint Presentation</vt:lpstr>
      <vt:lpstr>PowerPoint Presentation</vt:lpstr>
      <vt:lpstr>PowerPoint Presentation</vt:lpstr>
      <vt:lpstr>PowerPoint Presentation</vt:lpstr>
      <vt:lpstr>PowerPoint Presentation</vt:lpstr>
      <vt:lpstr>Manufacturing</vt:lpstr>
      <vt:lpstr>What are the Types of Manufacturing?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Knowledge Economy</dc:title>
  <dc:creator>Dell</dc:creator>
  <cp:lastModifiedBy>Dell</cp:lastModifiedBy>
  <cp:revision>50</cp:revision>
  <dcterms:created xsi:type="dcterms:W3CDTF">2022-06-20T02:50:43Z</dcterms:created>
  <dcterms:modified xsi:type="dcterms:W3CDTF">2022-06-22T06:56:08Z</dcterms:modified>
</cp:coreProperties>
</file>