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8" r:id="rId2"/>
    <p:sldId id="260" r:id="rId3"/>
    <p:sldId id="263" r:id="rId4"/>
    <p:sldId id="261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9144000" cy="5143500" type="screen16x9"/>
  <p:notesSz cx="6858000" cy="9144000"/>
  <p:embeddedFontLst>
    <p:embeddedFont>
      <p:font typeface="Amatic SC" pitchFamily="2" charset="-79"/>
      <p:regular r:id="rId16"/>
      <p:bold r:id="rId17"/>
    </p:embeddedFont>
    <p:embeddedFont>
      <p:font typeface="Source Code Pro" panose="020B0509030403020204" pitchFamily="49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2"/>
    <p:restoredTop sz="94829"/>
  </p:normalViewPr>
  <p:slideViewPr>
    <p:cSldViewPr snapToGrid="0">
      <p:cViewPr varScale="1">
        <p:scale>
          <a:sx n="202" d="100"/>
          <a:sy n="202" d="100"/>
        </p:scale>
        <p:origin x="102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5903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5903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59039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59039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59039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59039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4953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59039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59039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59039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59039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953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Development of knowledge-based societies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DEF3AB-FA30-A73D-FC67-1F28A4FCB2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pic>
        <p:nvPicPr>
          <p:cNvPr id="3" name="Picture 2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DF7B8BC-6870-896F-C087-0EE6BFA57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19152"/>
            <a:ext cx="7025115" cy="39516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988477-C782-956A-00A4-794561AB60DB}"/>
              </a:ext>
            </a:extLst>
          </p:cNvPr>
          <p:cNvSpPr txBox="1"/>
          <p:nvPr/>
        </p:nvSpPr>
        <p:spPr>
          <a:xfrm>
            <a:off x="2286000" y="244350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rtl="0">
              <a:spcBef>
                <a:spcPts val="0"/>
              </a:spcBef>
              <a:spcAft>
                <a:spcPts val="0"/>
              </a:spcAft>
            </a:pPr>
            <a:r>
              <a:rPr lang="en-NP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Emerging technological trends and their policy ramifications</a:t>
            </a:r>
            <a:endParaRPr lang="en-NP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93343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276E2A-3DDD-914C-114B-A04994D13E0F}"/>
              </a:ext>
            </a:extLst>
          </p:cNvPr>
          <p:cNvSpPr txBox="1"/>
          <p:nvPr/>
        </p:nvSpPr>
        <p:spPr>
          <a:xfrm>
            <a:off x="838725" y="24175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en-NP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Media/Digital convergence</a:t>
            </a:r>
            <a:endParaRPr lang="en-NP" sz="2000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78EE5C-DCA6-09B1-51D4-4FF1B5F599CB}"/>
              </a:ext>
            </a:extLst>
          </p:cNvPr>
          <p:cNvSpPr txBox="1"/>
          <p:nvPr/>
        </p:nvSpPr>
        <p:spPr>
          <a:xfrm>
            <a:off x="573865" y="4070753"/>
            <a:ext cx="7844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This is also a great example of convergence media. It shows all the devices and how technologies has changed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4CBD2730-06CC-C969-4798-A716DF13C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545" y="1297897"/>
            <a:ext cx="2704180" cy="270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16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D80E5A-8F2D-C0AF-49EE-A027A477580E}"/>
              </a:ext>
            </a:extLst>
          </p:cNvPr>
          <p:cNvSpPr txBox="1"/>
          <p:nvPr/>
        </p:nvSpPr>
        <p:spPr>
          <a:xfrm>
            <a:off x="319500" y="31412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en-NP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Broadband and IP-enabled  services</a:t>
            </a:r>
            <a:endParaRPr lang="en-NP" sz="2000" dirty="0">
              <a:effectLst/>
            </a:endParaRPr>
          </a:p>
        </p:txBody>
      </p:sp>
      <p:pic>
        <p:nvPicPr>
          <p:cNvPr id="8" name="Picture 7" descr="A picture containing text, meter, parking, bear&#10;&#10;Description automatically generated">
            <a:extLst>
              <a:ext uri="{FF2B5EF4-FFF2-40B4-BE49-F238E27FC236}">
                <a16:creationId xmlns:a16="http://schemas.microsoft.com/office/drawing/2014/main" id="{86F52D2D-C7D3-9008-E247-4B8ECF08E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404" y="1098489"/>
            <a:ext cx="5915003" cy="353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89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C042E0-D080-1D4E-ADAB-F1E4C510B14C}"/>
              </a:ext>
            </a:extLst>
          </p:cNvPr>
          <p:cNvSpPr txBox="1"/>
          <p:nvPr/>
        </p:nvSpPr>
        <p:spPr>
          <a:xfrm>
            <a:off x="343689" y="217661"/>
            <a:ext cx="71228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en-NP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NP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asic concept of telecom regulation and Radio-spectrum management</a:t>
            </a:r>
            <a:endParaRPr lang="en-NP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73DFA4-E046-1643-7BCA-F01452F9C5D6}"/>
              </a:ext>
            </a:extLst>
          </p:cNvPr>
          <p:cNvSpPr txBox="1"/>
          <p:nvPr/>
        </p:nvSpPr>
        <p:spPr>
          <a:xfrm>
            <a:off x="343689" y="1023824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P" dirty="0"/>
              <a:t>Competition</a:t>
            </a:r>
          </a:p>
          <a:p>
            <a:pPr marL="342900" indent="-342900">
              <a:buFont typeface="+mj-lt"/>
              <a:buAutoNum type="arabicPeriod"/>
            </a:pPr>
            <a:r>
              <a:rPr lang="en-NP" dirty="0"/>
              <a:t>Pricing</a:t>
            </a:r>
          </a:p>
          <a:p>
            <a:pPr marL="342900" indent="-342900">
              <a:buFont typeface="+mj-lt"/>
              <a:buAutoNum type="arabicPeriod"/>
            </a:pPr>
            <a:r>
              <a:rPr lang="en-NP" dirty="0"/>
              <a:t>Universal services</a:t>
            </a:r>
          </a:p>
          <a:p>
            <a:pPr marL="342900" indent="-342900">
              <a:buFont typeface="+mj-lt"/>
              <a:buAutoNum type="arabicPeriod"/>
            </a:pPr>
            <a:r>
              <a:rPr lang="en-NP" dirty="0"/>
              <a:t>Policy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FC2D5E-1527-8599-2A22-0EA7CC165A67}"/>
              </a:ext>
            </a:extLst>
          </p:cNvPr>
          <p:cNvSpPr txBox="1"/>
          <p:nvPr/>
        </p:nvSpPr>
        <p:spPr>
          <a:xfrm>
            <a:off x="343689" y="2476317"/>
            <a:ext cx="841563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P" dirty="0"/>
              <a:t>Spectrum management is the combination of administrative and technical procedures necessary to ensure the interference-free and efficient operation of radio services (e.g. Radionavigation).</a:t>
            </a:r>
          </a:p>
          <a:p>
            <a:pPr marL="342900" indent="-342900">
              <a:buFont typeface="+mj-lt"/>
              <a:buAutoNum type="arabicPeriod"/>
            </a:pPr>
            <a:endParaRPr lang="en-NP" dirty="0"/>
          </a:p>
          <a:p>
            <a:pPr marL="342900" indent="-342900">
              <a:buFont typeface="+mj-lt"/>
              <a:buAutoNum type="arabicPeriod"/>
            </a:pPr>
            <a:r>
              <a:rPr lang="en-NP" dirty="0"/>
              <a:t>Frequency management deals with the assignment of frequencies to transmitting and/or receiving stations (e.g. radio station).</a:t>
            </a:r>
          </a:p>
        </p:txBody>
      </p:sp>
    </p:spTree>
    <p:extLst>
      <p:ext uri="{BB962C8B-B14F-4D97-AF65-F5344CB8AC3E}">
        <p14:creationId xmlns:p14="http://schemas.microsoft.com/office/powerpoint/2010/main" val="2159455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alpha val="0"/>
          </a:schemeClr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80C231-2E5F-3B09-78B8-53C687605FA4}"/>
              </a:ext>
            </a:extLst>
          </p:cNvPr>
          <p:cNvSpPr txBox="1"/>
          <p:nvPr/>
        </p:nvSpPr>
        <p:spPr>
          <a:xfrm>
            <a:off x="1983302" y="211354"/>
            <a:ext cx="4568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47472" algn="ctr"/>
            <a:r>
              <a:rPr lang="en-US" sz="1600" b="1" dirty="0">
                <a:solidFill>
                  <a:srgbClr val="666666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ICTs and development,</a:t>
            </a:r>
            <a:endParaRPr lang="en-NP" sz="1600" dirty="0">
              <a:effectLst/>
            </a:endParaRP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B2F19E2-A3B6-F816-A215-CF702D508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88" y="549908"/>
            <a:ext cx="7855191" cy="41174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alpha val="0"/>
          </a:schemeClr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1CEFD0-916B-E312-C9C4-C76CA9DAB182}"/>
              </a:ext>
            </a:extLst>
          </p:cNvPr>
          <p:cNvSpPr txBox="1"/>
          <p:nvPr/>
        </p:nvSpPr>
        <p:spPr>
          <a:xfrm>
            <a:off x="904460" y="1523459"/>
            <a:ext cx="73350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P" sz="2000" b="1" dirty="0"/>
              <a:t>Delivery of public information and services through digital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9F2E6A-253D-02ED-990C-B4C018A0350C}"/>
              </a:ext>
            </a:extLst>
          </p:cNvPr>
          <p:cNvSpPr txBox="1"/>
          <p:nvPr/>
        </p:nvSpPr>
        <p:spPr>
          <a:xfrm>
            <a:off x="3359426" y="2217807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P" sz="2000" dirty="0"/>
              <a:t>e-government</a:t>
            </a:r>
          </a:p>
          <a:p>
            <a:r>
              <a:rPr lang="en-NP" sz="2000" dirty="0"/>
              <a:t>e-Business</a:t>
            </a:r>
          </a:p>
        </p:txBody>
      </p:sp>
    </p:spTree>
    <p:extLst>
      <p:ext uri="{BB962C8B-B14F-4D97-AF65-F5344CB8AC3E}">
        <p14:creationId xmlns:p14="http://schemas.microsoft.com/office/powerpoint/2010/main" val="425113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91579FB-64D2-9CE8-0AE1-3DB335CF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-252814"/>
            <a:ext cx="7442421" cy="55894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meline&#10;&#10;Description automatically generated with low confidence">
            <a:extLst>
              <a:ext uri="{FF2B5EF4-FFF2-40B4-BE49-F238E27FC236}">
                <a16:creationId xmlns:a16="http://schemas.microsoft.com/office/drawing/2014/main" id="{4FD2017C-4CF3-66ED-8ED8-2F9DB6A18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76"/>
            <a:ext cx="9144000" cy="513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3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1818EF-1695-AF7F-70AA-731211643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A1EC73F-18BA-417D-0F0B-614BC168A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24" y="0"/>
            <a:ext cx="71711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39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77B3F4-8C6D-6A77-31C7-0E31CD03304D}"/>
              </a:ext>
            </a:extLst>
          </p:cNvPr>
          <p:cNvSpPr txBox="1"/>
          <p:nvPr/>
        </p:nvSpPr>
        <p:spPr>
          <a:xfrm>
            <a:off x="2371134" y="217661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P" b="1" dirty="0"/>
              <a:t>Policy issues and national policy and regulatory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7E1178-ECDC-489C-548B-E531B4810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196" y="1084147"/>
            <a:ext cx="3910755" cy="384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0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C57A90-D799-933F-7DA0-4582C23541E4}"/>
              </a:ext>
            </a:extLst>
          </p:cNvPr>
          <p:cNvSpPr txBox="1"/>
          <p:nvPr/>
        </p:nvSpPr>
        <p:spPr>
          <a:xfrm>
            <a:off x="217564" y="314125"/>
            <a:ext cx="51616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P" sz="2000" b="1" dirty="0"/>
              <a:t>Infrastructural issues and challenges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9A0F0-BF25-3D4C-8DC3-EF5BA8D28D86}"/>
              </a:ext>
            </a:extLst>
          </p:cNvPr>
          <p:cNvSpPr txBox="1"/>
          <p:nvPr/>
        </p:nvSpPr>
        <p:spPr>
          <a:xfrm>
            <a:off x="504496" y="986700"/>
            <a:ext cx="810978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P" sz="2000" dirty="0"/>
              <a:t>Lack of capital due to poverty.</a:t>
            </a:r>
          </a:p>
          <a:p>
            <a:pPr marL="342900" indent="-342900">
              <a:buFont typeface="+mj-lt"/>
              <a:buAutoNum type="arabicPeriod"/>
            </a:pPr>
            <a:r>
              <a:rPr lang="en-NP" sz="2000" dirty="0"/>
              <a:t>Lack of skilled human resource and appropriate IT technology</a:t>
            </a:r>
          </a:p>
          <a:p>
            <a:pPr marL="342900" indent="-342900">
              <a:buFont typeface="+mj-lt"/>
              <a:buAutoNum type="arabicPeriod"/>
            </a:pPr>
            <a:r>
              <a:rPr lang="en-NP" sz="2000" dirty="0"/>
              <a:t>Difficult terrain, and lack of appropriate equipment.</a:t>
            </a:r>
          </a:p>
          <a:p>
            <a:pPr marL="342900" indent="-342900">
              <a:buFont typeface="+mj-lt"/>
              <a:buAutoNum type="arabicPeriod"/>
            </a:pPr>
            <a:r>
              <a:rPr lang="en-NP" sz="2000" dirty="0"/>
              <a:t>Natural calamities prone country.</a:t>
            </a:r>
          </a:p>
          <a:p>
            <a:pPr marL="342900" indent="-342900">
              <a:buFont typeface="+mj-lt"/>
              <a:buAutoNum type="arabicPeriod"/>
            </a:pPr>
            <a:r>
              <a:rPr lang="en-NP" sz="2000" dirty="0"/>
              <a:t>Lack of education and awareness.</a:t>
            </a:r>
          </a:p>
          <a:p>
            <a:pPr marL="342900" indent="-342900">
              <a:buFont typeface="+mj-lt"/>
              <a:buAutoNum type="arabicPeriod"/>
            </a:pPr>
            <a:r>
              <a:rPr lang="en-NP" sz="2000" dirty="0"/>
              <a:t>Political instability.</a:t>
            </a:r>
          </a:p>
          <a:p>
            <a:pPr marL="342900" indent="-342900">
              <a:buFont typeface="+mj-lt"/>
              <a:buAutoNum type="arabicPeriod"/>
            </a:pPr>
            <a:r>
              <a:rPr lang="en-NP" sz="2000" dirty="0"/>
              <a:t>Dependent mentality.</a:t>
            </a:r>
          </a:p>
          <a:p>
            <a:pPr marL="342900" indent="-342900">
              <a:buFont typeface="+mj-lt"/>
              <a:buAutoNum type="arabicPeriod"/>
            </a:pPr>
            <a:r>
              <a:rPr lang="en-NP" sz="2000" dirty="0"/>
              <a:t>Some religious and cultural practices hindering local means and resources.</a:t>
            </a:r>
          </a:p>
        </p:txBody>
      </p:sp>
    </p:spTree>
    <p:extLst>
      <p:ext uri="{BB962C8B-B14F-4D97-AF65-F5344CB8AC3E}">
        <p14:creationId xmlns:p14="http://schemas.microsoft.com/office/powerpoint/2010/main" val="1903701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BD26C7-825B-553F-C294-F6AEB14FCB87}"/>
              </a:ext>
            </a:extLst>
          </p:cNvPr>
          <p:cNvSpPr txBox="1"/>
          <p:nvPr/>
        </p:nvSpPr>
        <p:spPr>
          <a:xfrm>
            <a:off x="319500" y="510803"/>
            <a:ext cx="3506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need for Intellectual and cultural shift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377220171"/>
      </p:ext>
    </p:extLst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189</Words>
  <Application>Microsoft Macintosh PowerPoint</Application>
  <PresentationFormat>On-screen Show (16:9)</PresentationFormat>
  <Paragraphs>28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Amatic SC</vt:lpstr>
      <vt:lpstr>Source Code Pro</vt:lpstr>
      <vt:lpstr>Beach Day</vt:lpstr>
      <vt:lpstr>Development of knowledge-based societies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Economy</dc:title>
  <cp:lastModifiedBy>Krishna Raj Dahal</cp:lastModifiedBy>
  <cp:revision>3</cp:revision>
  <dcterms:modified xsi:type="dcterms:W3CDTF">2022-04-27T16:31:23Z</dcterms:modified>
</cp:coreProperties>
</file>