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8" r:id="rId2"/>
    <p:sldId id="263" r:id="rId3"/>
    <p:sldId id="322" r:id="rId4"/>
    <p:sldId id="330" r:id="rId5"/>
    <p:sldId id="332" r:id="rId6"/>
    <p:sldId id="333" r:id="rId7"/>
    <p:sldId id="335" r:id="rId8"/>
    <p:sldId id="336" r:id="rId9"/>
    <p:sldId id="337" r:id="rId10"/>
    <p:sldId id="341" r:id="rId11"/>
    <p:sldId id="338" r:id="rId12"/>
    <p:sldId id="339" r:id="rId13"/>
    <p:sldId id="340" r:id="rId14"/>
    <p:sldId id="334" r:id="rId15"/>
  </p:sldIdLst>
  <p:sldSz cx="9144000" cy="5143500" type="screen16x9"/>
  <p:notesSz cx="6858000" cy="9144000"/>
  <p:embeddedFontLst>
    <p:embeddedFont>
      <p:font typeface="Amatic SC" pitchFamily="2" charset="-79"/>
      <p:regular r:id="rId17"/>
      <p:bold r:id="rId18"/>
    </p:embeddedFont>
    <p:embeddedFont>
      <p:font typeface="Open Sans" panose="020B0606030504020204" pitchFamily="34" charset="0"/>
      <p:regular r:id="rId19"/>
      <p:bold r:id="rId20"/>
      <p:italic r:id="rId21"/>
      <p:boldItalic r:id="rId22"/>
    </p:embeddedFont>
    <p:embeddedFont>
      <p:font typeface="Source Code Pro" panose="020B0509030403020204" pitchFamily="49"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614F8FD-BB3D-BB4F-A880-4C98CDF40972}">
          <p14:sldIdLst>
            <p14:sldId id="258"/>
            <p14:sldId id="263"/>
            <p14:sldId id="322"/>
            <p14:sldId id="330"/>
            <p14:sldId id="332"/>
            <p14:sldId id="333"/>
            <p14:sldId id="335"/>
            <p14:sldId id="336"/>
            <p14:sldId id="337"/>
            <p14:sldId id="341"/>
            <p14:sldId id="338"/>
            <p14:sldId id="339"/>
            <p14:sldId id="340"/>
            <p14:sldId id="334"/>
          </p14:sldIdLst>
        </p14:section>
        <p14:section name="Untitled Section" id="{03313DED-A5EF-D64D-81DB-ED23D15A783C}">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77"/>
    <p:restoredTop sz="86259"/>
  </p:normalViewPr>
  <p:slideViewPr>
    <p:cSldViewPr snapToGrid="0">
      <p:cViewPr varScale="1">
        <p:scale>
          <a:sx n="146" d="100"/>
          <a:sy n="146" d="100"/>
        </p:scale>
        <p:origin x="512" y="17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1" d="100"/>
          <a:sy n="121" d="100"/>
        </p:scale>
        <p:origin x="5072"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6f59039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f59039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5202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2922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1737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2417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760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4953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23604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8887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5718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88192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5708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3410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7292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7" r:id="rId5"/>
    <p:sldLayoutId id="214748365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investopedia.com/terms/h/hnwi.asp" TargetMode="External"/><Relationship Id="rId7" Type="http://schemas.openxmlformats.org/officeDocument/2006/relationships/hyperlink" Target="https://www.investopedia.com/terms/e/equity-coinvestment.asp"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s://www.investopedia.com/terms/b/business-plan.asp" TargetMode="External"/><Relationship Id="rId5" Type="http://schemas.openxmlformats.org/officeDocument/2006/relationships/hyperlink" Target="https://www.investopedia.com/terms/e/entrepreneur.asp" TargetMode="External"/><Relationship Id="rId4" Type="http://schemas.openxmlformats.org/officeDocument/2006/relationships/hyperlink" Target="https://www.investopedia.com/terms/a/angelinvestor.asp"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investopedia.com/articles/stocks/08/due-diligence.asp"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s://www.investopedia.com/terms/m/mba.asp" TargetMode="External"/><Relationship Id="rId5" Type="http://schemas.openxmlformats.org/officeDocument/2006/relationships/hyperlink" Target="https://www.investopedia.com/terms/r/research-analyst.asp" TargetMode="External"/><Relationship Id="rId4" Type="http://schemas.openxmlformats.org/officeDocument/2006/relationships/hyperlink" Target="https://www.investopedia.com/terms/b/businessmodel.asp"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sciencedirect.com/science/article/abs/pii/S0019850117306545?via%3Dihub"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hyperlink" Target="https://www.researchgate.net/publication/228132260_Value_Creation_by_Knowledge-Based_Ecosystems_Evidence_from_a_Field_Stud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investopedia.com/terms/l/limitedpartnership.asp"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www.investopedia.com/ask/answers/020415/what-difference-between-private-equity-and-venture-capital.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057220" y="802500"/>
            <a:ext cx="5029559" cy="3538500"/>
          </a:xfrm>
          <a:prstGeom prst="rect">
            <a:avLst/>
          </a:prstGeom>
        </p:spPr>
        <p:txBody>
          <a:bodyPr spcFirstLastPara="1" wrap="square" lIns="91425" tIns="91425" rIns="91425" bIns="91425" anchor="ctr" anchorCtr="0">
            <a:noAutofit/>
          </a:bodyPr>
          <a:lstStyle/>
          <a:p>
            <a:pPr lvl="0"/>
            <a:r>
              <a:rPr lang="en-US" dirty="0"/>
              <a:t>Financing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5" name="TextBox 4">
            <a:extLst>
              <a:ext uri="{FF2B5EF4-FFF2-40B4-BE49-F238E27FC236}">
                <a16:creationId xmlns:a16="http://schemas.microsoft.com/office/drawing/2014/main" id="{4CA8EF53-9FC2-9A06-AFF9-45AFECB7E967}"/>
              </a:ext>
            </a:extLst>
          </p:cNvPr>
          <p:cNvSpPr txBox="1"/>
          <p:nvPr/>
        </p:nvSpPr>
        <p:spPr>
          <a:xfrm>
            <a:off x="204651" y="303312"/>
            <a:ext cx="4572000" cy="400110"/>
          </a:xfrm>
          <a:prstGeom prst="rect">
            <a:avLst/>
          </a:prstGeom>
          <a:noFill/>
        </p:spPr>
        <p:txBody>
          <a:bodyPr wrap="square">
            <a:spAutoFit/>
          </a:bodyPr>
          <a:lstStyle/>
          <a:p>
            <a:r>
              <a:rPr lang="en-US" sz="2000" dirty="0"/>
              <a:t>Concept of Venture capital</a:t>
            </a:r>
            <a:endParaRPr lang="en-NP" sz="2000" dirty="0"/>
          </a:p>
        </p:txBody>
      </p:sp>
      <p:pic>
        <p:nvPicPr>
          <p:cNvPr id="3" name="Picture 2" descr="Diagram&#10;&#10;Description automatically generated with medium confidence">
            <a:extLst>
              <a:ext uri="{FF2B5EF4-FFF2-40B4-BE49-F238E27FC236}">
                <a16:creationId xmlns:a16="http://schemas.microsoft.com/office/drawing/2014/main" id="{43124295-AE73-99A5-193A-7196E76D4D41}"/>
              </a:ext>
            </a:extLst>
          </p:cNvPr>
          <p:cNvPicPr>
            <a:picLocks noChangeAspect="1"/>
          </p:cNvPicPr>
          <p:nvPr/>
        </p:nvPicPr>
        <p:blipFill>
          <a:blip r:embed="rId3"/>
          <a:stretch>
            <a:fillRect/>
          </a:stretch>
        </p:blipFill>
        <p:spPr>
          <a:xfrm>
            <a:off x="673249" y="819686"/>
            <a:ext cx="6554865" cy="4323814"/>
          </a:xfrm>
          <a:prstGeom prst="rect">
            <a:avLst/>
          </a:prstGeom>
        </p:spPr>
      </p:pic>
    </p:spTree>
    <p:extLst>
      <p:ext uri="{BB962C8B-B14F-4D97-AF65-F5344CB8AC3E}">
        <p14:creationId xmlns:p14="http://schemas.microsoft.com/office/powerpoint/2010/main" val="350907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5" name="TextBox 4">
            <a:extLst>
              <a:ext uri="{FF2B5EF4-FFF2-40B4-BE49-F238E27FC236}">
                <a16:creationId xmlns:a16="http://schemas.microsoft.com/office/drawing/2014/main" id="{4CA8EF53-9FC2-9A06-AFF9-45AFECB7E967}"/>
              </a:ext>
            </a:extLst>
          </p:cNvPr>
          <p:cNvSpPr txBox="1"/>
          <p:nvPr/>
        </p:nvSpPr>
        <p:spPr>
          <a:xfrm>
            <a:off x="204651" y="303312"/>
            <a:ext cx="4572000" cy="400110"/>
          </a:xfrm>
          <a:prstGeom prst="rect">
            <a:avLst/>
          </a:prstGeom>
          <a:noFill/>
        </p:spPr>
        <p:txBody>
          <a:bodyPr wrap="square">
            <a:spAutoFit/>
          </a:bodyPr>
          <a:lstStyle/>
          <a:p>
            <a:r>
              <a:rPr lang="en-US" sz="2000" dirty="0"/>
              <a:t>Concept of Venture capital</a:t>
            </a:r>
            <a:endParaRPr lang="en-NP" sz="2000" dirty="0"/>
          </a:p>
        </p:txBody>
      </p:sp>
      <p:sp>
        <p:nvSpPr>
          <p:cNvPr id="7" name="TextBox 6">
            <a:extLst>
              <a:ext uri="{FF2B5EF4-FFF2-40B4-BE49-F238E27FC236}">
                <a16:creationId xmlns:a16="http://schemas.microsoft.com/office/drawing/2014/main" id="{B844C8A3-2772-9847-691F-7B6C42B5AA46}"/>
              </a:ext>
            </a:extLst>
          </p:cNvPr>
          <p:cNvSpPr txBox="1"/>
          <p:nvPr/>
        </p:nvSpPr>
        <p:spPr>
          <a:xfrm>
            <a:off x="191588" y="982643"/>
            <a:ext cx="8760823" cy="3754874"/>
          </a:xfrm>
          <a:prstGeom prst="rect">
            <a:avLst/>
          </a:prstGeom>
          <a:noFill/>
        </p:spPr>
        <p:txBody>
          <a:bodyPr wrap="square">
            <a:spAutoFit/>
          </a:bodyPr>
          <a:lstStyle/>
          <a:p>
            <a:r>
              <a:rPr lang="en-US" dirty="0"/>
              <a:t>Angel Investors</a:t>
            </a:r>
          </a:p>
          <a:p>
            <a:r>
              <a:rPr lang="en-US" dirty="0"/>
              <a:t>For small businesses, or for up-and-coming businesses in emerging industries, venture capital is generally provided by </a:t>
            </a:r>
            <a:r>
              <a:rPr lang="en-US" u="sng" dirty="0">
                <a:hlinkClick r:id="rId3"/>
              </a:rPr>
              <a:t>high net worth individuals</a:t>
            </a:r>
            <a:r>
              <a:rPr lang="en-US" dirty="0"/>
              <a:t> (HNWIs)—also often known as "</a:t>
            </a:r>
            <a:r>
              <a:rPr lang="en-US" u="sng" dirty="0">
                <a:hlinkClick r:id="rId4"/>
              </a:rPr>
              <a:t>angel investors</a:t>
            </a:r>
            <a:r>
              <a:rPr lang="en-US" dirty="0"/>
              <a:t>"—and venture capital firms. The National Venture Capital Association (NVCA) is an organization composed of hundreds of venture capital firms that offer to fund innovative enterprises.</a:t>
            </a:r>
          </a:p>
          <a:p>
            <a:endParaRPr lang="en-US" dirty="0"/>
          </a:p>
          <a:p>
            <a:r>
              <a:rPr lang="en-US" dirty="0"/>
              <a:t>Angel investors are typically a diverse group of individuals who have amassed their wealth through a variety of sources. However, they tend to be </a:t>
            </a:r>
            <a:r>
              <a:rPr lang="en-US" u="sng" dirty="0">
                <a:hlinkClick r:id="rId5"/>
              </a:rPr>
              <a:t>entrepreneurs</a:t>
            </a:r>
            <a:r>
              <a:rPr lang="en-US" dirty="0"/>
              <a:t> themselves, or executives recently retired from the business empires they've built.</a:t>
            </a:r>
          </a:p>
          <a:p>
            <a:endParaRPr lang="en-US" dirty="0"/>
          </a:p>
          <a:p>
            <a:r>
              <a:rPr lang="en-US" dirty="0"/>
              <a:t>Self-made investors providing venture capital typically share several key characteristics. The majority look to invest in well-managed companies, that have a fully-developed </a:t>
            </a:r>
            <a:r>
              <a:rPr lang="en-US" u="sng" dirty="0">
                <a:hlinkClick r:id="rId6"/>
              </a:rPr>
              <a:t>business plan</a:t>
            </a:r>
            <a:r>
              <a:rPr lang="en-US" dirty="0"/>
              <a:t> and are poised for substantial growth. These investors are also likely to offer to fund ventures that are involved in the same or similar industries or business sectors with which they are familiar. If they haven't worked in that field, they might have had academic training in it. Another common occurrence among angel investors is </a:t>
            </a:r>
            <a:r>
              <a:rPr lang="en-US" u="sng" dirty="0">
                <a:hlinkClick r:id="rId7"/>
              </a:rPr>
              <a:t>co-investing</a:t>
            </a:r>
            <a:r>
              <a:rPr lang="en-US" dirty="0"/>
              <a:t>, in which one angel investor funds a venture alongside a trusted friend or associate, often another angel investor.</a:t>
            </a:r>
          </a:p>
        </p:txBody>
      </p:sp>
    </p:spTree>
    <p:extLst>
      <p:ext uri="{BB962C8B-B14F-4D97-AF65-F5344CB8AC3E}">
        <p14:creationId xmlns:p14="http://schemas.microsoft.com/office/powerpoint/2010/main" val="1670487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5" name="TextBox 4">
            <a:extLst>
              <a:ext uri="{FF2B5EF4-FFF2-40B4-BE49-F238E27FC236}">
                <a16:creationId xmlns:a16="http://schemas.microsoft.com/office/drawing/2014/main" id="{4CA8EF53-9FC2-9A06-AFF9-45AFECB7E967}"/>
              </a:ext>
            </a:extLst>
          </p:cNvPr>
          <p:cNvSpPr txBox="1"/>
          <p:nvPr/>
        </p:nvSpPr>
        <p:spPr>
          <a:xfrm>
            <a:off x="204651" y="303312"/>
            <a:ext cx="4572000" cy="400110"/>
          </a:xfrm>
          <a:prstGeom prst="rect">
            <a:avLst/>
          </a:prstGeom>
          <a:noFill/>
        </p:spPr>
        <p:txBody>
          <a:bodyPr wrap="square">
            <a:spAutoFit/>
          </a:bodyPr>
          <a:lstStyle/>
          <a:p>
            <a:r>
              <a:rPr lang="en-US" sz="2000" dirty="0"/>
              <a:t>Concept of Venture capital</a:t>
            </a:r>
            <a:endParaRPr lang="en-NP" sz="2000" dirty="0"/>
          </a:p>
        </p:txBody>
      </p:sp>
      <p:sp>
        <p:nvSpPr>
          <p:cNvPr id="7" name="TextBox 6">
            <a:extLst>
              <a:ext uri="{FF2B5EF4-FFF2-40B4-BE49-F238E27FC236}">
                <a16:creationId xmlns:a16="http://schemas.microsoft.com/office/drawing/2014/main" id="{B844C8A3-2772-9847-691F-7B6C42B5AA46}"/>
              </a:ext>
            </a:extLst>
          </p:cNvPr>
          <p:cNvSpPr txBox="1"/>
          <p:nvPr/>
        </p:nvSpPr>
        <p:spPr>
          <a:xfrm>
            <a:off x="191588" y="982643"/>
            <a:ext cx="8760823" cy="2677656"/>
          </a:xfrm>
          <a:prstGeom prst="rect">
            <a:avLst/>
          </a:prstGeom>
          <a:noFill/>
        </p:spPr>
        <p:txBody>
          <a:bodyPr wrap="square">
            <a:spAutoFit/>
          </a:bodyPr>
          <a:lstStyle/>
          <a:p>
            <a:r>
              <a:rPr lang="en-US" dirty="0"/>
              <a:t>The Venture Capital Process</a:t>
            </a:r>
          </a:p>
          <a:p>
            <a:endParaRPr lang="en-US" dirty="0"/>
          </a:p>
          <a:p>
            <a:r>
              <a:rPr lang="en-US" dirty="0"/>
              <a:t>The first step for any business looking for venture capital is to submit a business plan, either to a venture capital firm or to an angel investor. If interested in the proposal, the firm or the investor must then perform </a:t>
            </a:r>
            <a:r>
              <a:rPr lang="en-US" u="sng" dirty="0">
                <a:hlinkClick r:id="rId3"/>
              </a:rPr>
              <a:t>due diligence</a:t>
            </a:r>
            <a:r>
              <a:rPr lang="en-US" dirty="0"/>
              <a:t>, which includes a thorough investigation of the company's </a:t>
            </a:r>
            <a:r>
              <a:rPr lang="en-US" u="sng" dirty="0">
                <a:hlinkClick r:id="rId4"/>
              </a:rPr>
              <a:t>business model</a:t>
            </a:r>
            <a:r>
              <a:rPr lang="en-US" dirty="0"/>
              <a:t>, products, management, and operating history, among other things.</a:t>
            </a:r>
          </a:p>
          <a:p>
            <a:endParaRPr lang="en-US" dirty="0"/>
          </a:p>
          <a:p>
            <a:r>
              <a:rPr lang="en-US" dirty="0"/>
              <a:t>Since venture capital tends to invest larger dollar amounts in fewer companies, this background research is very important. Many venture capital professionals have had prior investment experience, often as equity </a:t>
            </a:r>
            <a:r>
              <a:rPr lang="en-US" u="sng" dirty="0">
                <a:hlinkClick r:id="rId5"/>
              </a:rPr>
              <a:t>research analysts</a:t>
            </a:r>
            <a:r>
              <a:rPr lang="en-US" dirty="0"/>
              <a:t>; others have a </a:t>
            </a:r>
            <a:r>
              <a:rPr lang="en-US" u="sng" dirty="0">
                <a:hlinkClick r:id="rId6"/>
              </a:rPr>
              <a:t>Master in Business Administration</a:t>
            </a:r>
            <a:r>
              <a:rPr lang="en-US" dirty="0"/>
              <a:t> (MBA) degree. Venture capital professionals also tend to concentrate on a particular industry. A venture capitalist that specializes in healthcare, for example, may have had prior experience as a healthcare industry analyst.</a:t>
            </a:r>
          </a:p>
        </p:txBody>
      </p:sp>
    </p:spTree>
    <p:extLst>
      <p:ext uri="{BB962C8B-B14F-4D97-AF65-F5344CB8AC3E}">
        <p14:creationId xmlns:p14="http://schemas.microsoft.com/office/powerpoint/2010/main" val="2809560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5" name="TextBox 4">
            <a:extLst>
              <a:ext uri="{FF2B5EF4-FFF2-40B4-BE49-F238E27FC236}">
                <a16:creationId xmlns:a16="http://schemas.microsoft.com/office/drawing/2014/main" id="{4CA8EF53-9FC2-9A06-AFF9-45AFECB7E967}"/>
              </a:ext>
            </a:extLst>
          </p:cNvPr>
          <p:cNvSpPr txBox="1"/>
          <p:nvPr/>
        </p:nvSpPr>
        <p:spPr>
          <a:xfrm>
            <a:off x="204651" y="303312"/>
            <a:ext cx="4572000" cy="400110"/>
          </a:xfrm>
          <a:prstGeom prst="rect">
            <a:avLst/>
          </a:prstGeom>
          <a:noFill/>
        </p:spPr>
        <p:txBody>
          <a:bodyPr wrap="square">
            <a:spAutoFit/>
          </a:bodyPr>
          <a:lstStyle/>
          <a:p>
            <a:r>
              <a:rPr lang="en-US" sz="2000" dirty="0"/>
              <a:t>Concept of Venture capital</a:t>
            </a:r>
            <a:endParaRPr lang="en-NP" sz="2000" dirty="0"/>
          </a:p>
        </p:txBody>
      </p:sp>
      <p:sp>
        <p:nvSpPr>
          <p:cNvPr id="7" name="TextBox 6">
            <a:extLst>
              <a:ext uri="{FF2B5EF4-FFF2-40B4-BE49-F238E27FC236}">
                <a16:creationId xmlns:a16="http://schemas.microsoft.com/office/drawing/2014/main" id="{B844C8A3-2772-9847-691F-7B6C42B5AA46}"/>
              </a:ext>
            </a:extLst>
          </p:cNvPr>
          <p:cNvSpPr txBox="1"/>
          <p:nvPr/>
        </p:nvSpPr>
        <p:spPr>
          <a:xfrm>
            <a:off x="191588" y="982643"/>
            <a:ext cx="8760823" cy="1600438"/>
          </a:xfrm>
          <a:prstGeom prst="rect">
            <a:avLst/>
          </a:prstGeom>
          <a:noFill/>
        </p:spPr>
        <p:txBody>
          <a:bodyPr wrap="square">
            <a:spAutoFit/>
          </a:bodyPr>
          <a:lstStyle/>
          <a:p>
            <a:r>
              <a:rPr lang="en-US" dirty="0"/>
              <a:t>Why Is Venture Capital Important?</a:t>
            </a:r>
          </a:p>
          <a:p>
            <a:endParaRPr lang="en-US" dirty="0"/>
          </a:p>
          <a:p>
            <a:r>
              <a:rPr lang="en-US" dirty="0"/>
              <a:t>Innovation and entrepreneurship are the kernels of a capitalist economy. New businesses, however, are often highly-risky and cost-intensive ventures. As a result, external capital is often sought to spread the risk of failure. In return for taking on this risk through investment, investors in new companies are able to obtain equity and voting rights for cents on the potential dollar. Venture capital, therefore, allows startups to get off the ground and founders to fulfill their vision.</a:t>
            </a:r>
          </a:p>
        </p:txBody>
      </p:sp>
    </p:spTree>
    <p:extLst>
      <p:ext uri="{BB962C8B-B14F-4D97-AF65-F5344CB8AC3E}">
        <p14:creationId xmlns:p14="http://schemas.microsoft.com/office/powerpoint/2010/main" val="1664661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AFC959FF-C2BC-6690-B5DC-5790F37DAE2D}"/>
              </a:ext>
            </a:extLst>
          </p:cNvPr>
          <p:cNvSpPr txBox="1"/>
          <p:nvPr/>
        </p:nvSpPr>
        <p:spPr>
          <a:xfrm>
            <a:off x="483325" y="674561"/>
            <a:ext cx="8408126" cy="1600438"/>
          </a:xfrm>
          <a:prstGeom prst="rect">
            <a:avLst/>
          </a:prstGeom>
          <a:noFill/>
        </p:spPr>
        <p:txBody>
          <a:bodyPr wrap="square">
            <a:spAutoFit/>
          </a:bodyPr>
          <a:lstStyle/>
          <a:p>
            <a:r>
              <a:rPr lang="en-NP" dirty="0">
                <a:hlinkClick r:id="rId3"/>
              </a:rPr>
              <a:t>https://www.sciencedirect.com/science/article/abs/pii/S0019850117306545?via%3Dihub</a:t>
            </a:r>
            <a:endParaRPr lang="en-NP" dirty="0"/>
          </a:p>
          <a:p>
            <a:endParaRPr lang="en-NP" dirty="0"/>
          </a:p>
          <a:p>
            <a:r>
              <a:rPr lang="en-US" dirty="0">
                <a:hlinkClick r:id="rId4"/>
              </a:rPr>
              <a:t>https://www.researchgate.net/publication/228132260_Value_Creation_by_Knowledge-Based_Ecosystems_Evidence_from_a_Field_Study</a:t>
            </a:r>
            <a:endParaRPr lang="en-US" dirty="0"/>
          </a:p>
          <a:p>
            <a:endParaRPr lang="en-US" dirty="0"/>
          </a:p>
          <a:p>
            <a:r>
              <a:rPr lang="en-US" dirty="0"/>
              <a:t>https://</a:t>
            </a:r>
            <a:r>
              <a:rPr lang="en-US" dirty="0" err="1"/>
              <a:t>www.investopedia.com</a:t>
            </a:r>
            <a:r>
              <a:rPr lang="en-US" dirty="0"/>
              <a:t>/terms/v/</a:t>
            </a:r>
            <a:r>
              <a:rPr lang="en-US" dirty="0" err="1"/>
              <a:t>venturecapital.asp</a:t>
            </a:r>
            <a:r>
              <a:rPr lang="en-US" dirty="0"/>
              <a:t>#:~:text=Venture%20capital%20(VC)%20is%20a,and%20any%20other%20financial%20institutions.</a:t>
            </a:r>
            <a:endParaRPr lang="en-NP" dirty="0"/>
          </a:p>
        </p:txBody>
      </p:sp>
    </p:spTree>
    <p:extLst>
      <p:ext uri="{BB962C8B-B14F-4D97-AF65-F5344CB8AC3E}">
        <p14:creationId xmlns:p14="http://schemas.microsoft.com/office/powerpoint/2010/main" val="1805925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6" name="TextBox 5">
            <a:extLst>
              <a:ext uri="{FF2B5EF4-FFF2-40B4-BE49-F238E27FC236}">
                <a16:creationId xmlns:a16="http://schemas.microsoft.com/office/drawing/2014/main" id="{58BDFA09-D05D-E415-4CE4-F1F1D4064344}"/>
              </a:ext>
            </a:extLst>
          </p:cNvPr>
          <p:cNvSpPr txBox="1"/>
          <p:nvPr/>
        </p:nvSpPr>
        <p:spPr>
          <a:xfrm>
            <a:off x="317863" y="389821"/>
            <a:ext cx="8508274" cy="4524315"/>
          </a:xfrm>
          <a:prstGeom prst="rect">
            <a:avLst/>
          </a:prstGeom>
          <a:noFill/>
        </p:spPr>
        <p:txBody>
          <a:bodyPr wrap="square">
            <a:spAutoFit/>
          </a:bodyPr>
          <a:lstStyle/>
          <a:p>
            <a:r>
              <a:rPr lang="en-US" sz="1600" b="1" dirty="0">
                <a:solidFill>
                  <a:srgbClr val="444444"/>
                </a:solidFill>
                <a:latin typeface="proximanova"/>
              </a:rPr>
              <a:t>finance, the process of raising funds or capital for any kind of expenditure. Consumers, business firms, and governments often do not have the funds available to make expenditures, pay their debts, or complete other transactions and must borrow or sell equity to obtain the money they need to conduct their operations. Savers and investors, on the other hand, accumulate funds which could earn interest or dividends if put to productive use. These savings may accumulate in the form of savings deposits, savings and loan shares, or pension and insurance claims; when loaned out at interest or invested in equity shares, they provide a source of investment funds. Finance is the process of channeling these funds in the form of credit, loans, or invested capital to those economic entities that most need them or can put them to the most productive use. The institutions that channel funds from savers to users are called financial intermediaries. They include commercial banks, savings banks, savings and loan associations, and such nonbank institutions as credit unions, insurance companies, pension funds, investment companies, and finance companies.</a:t>
            </a:r>
          </a:p>
          <a:p>
            <a:endParaRPr lang="en-US" sz="1600" b="1" dirty="0">
              <a:solidFill>
                <a:srgbClr val="444444"/>
              </a:solidFill>
              <a:latin typeface="proximanova"/>
            </a:endParaRPr>
          </a:p>
          <a:p>
            <a:r>
              <a:rPr lang="en-US" sz="1600" b="1" dirty="0">
                <a:solidFill>
                  <a:srgbClr val="444444"/>
                </a:solidFill>
                <a:latin typeface="proximanova"/>
              </a:rPr>
              <a:t>Three broad areas in finance have developed specialized institutions, procedures, standards, and goals: business finance, personal finance, and public finance. In developed nations, an elaborate structure of financial markets and institutions exists to serve the needs of these areas jointly and separately.</a:t>
            </a:r>
            <a:endParaRPr lang="en-NP" sz="1600" b="1" dirty="0"/>
          </a:p>
        </p:txBody>
      </p:sp>
    </p:spTree>
    <p:extLst>
      <p:ext uri="{BB962C8B-B14F-4D97-AF65-F5344CB8AC3E}">
        <p14:creationId xmlns:p14="http://schemas.microsoft.com/office/powerpoint/2010/main" val="4251137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5" name="TextBox 4">
            <a:extLst>
              <a:ext uri="{FF2B5EF4-FFF2-40B4-BE49-F238E27FC236}">
                <a16:creationId xmlns:a16="http://schemas.microsoft.com/office/drawing/2014/main" id="{4CA8EF53-9FC2-9A06-AFF9-45AFECB7E967}"/>
              </a:ext>
            </a:extLst>
          </p:cNvPr>
          <p:cNvSpPr txBox="1"/>
          <p:nvPr/>
        </p:nvSpPr>
        <p:spPr>
          <a:xfrm>
            <a:off x="204651" y="303312"/>
            <a:ext cx="4572000" cy="307777"/>
          </a:xfrm>
          <a:prstGeom prst="rect">
            <a:avLst/>
          </a:prstGeom>
          <a:noFill/>
        </p:spPr>
        <p:txBody>
          <a:bodyPr wrap="square">
            <a:spAutoFit/>
          </a:bodyPr>
          <a:lstStyle/>
          <a:p>
            <a:r>
              <a:rPr lang="en-NP" dirty="0"/>
              <a:t>Elements of knowledge industry growth ecosystem</a:t>
            </a:r>
          </a:p>
        </p:txBody>
      </p:sp>
      <p:sp>
        <p:nvSpPr>
          <p:cNvPr id="7" name="TextBox 6">
            <a:extLst>
              <a:ext uri="{FF2B5EF4-FFF2-40B4-BE49-F238E27FC236}">
                <a16:creationId xmlns:a16="http://schemas.microsoft.com/office/drawing/2014/main" id="{E741AF2C-D7A4-A22E-CC88-F0B9F4B21E9E}"/>
              </a:ext>
            </a:extLst>
          </p:cNvPr>
          <p:cNvSpPr txBox="1"/>
          <p:nvPr/>
        </p:nvSpPr>
        <p:spPr>
          <a:xfrm>
            <a:off x="557349" y="1449999"/>
            <a:ext cx="7863840" cy="1384995"/>
          </a:xfrm>
          <a:prstGeom prst="rect">
            <a:avLst/>
          </a:prstGeom>
          <a:noFill/>
        </p:spPr>
        <p:txBody>
          <a:bodyPr wrap="square">
            <a:spAutoFit/>
          </a:bodyPr>
          <a:lstStyle/>
          <a:p>
            <a:r>
              <a:rPr lang="en-US" b="1" i="0" dirty="0">
                <a:solidFill>
                  <a:srgbClr val="333333"/>
                </a:solidFill>
                <a:effectLst/>
                <a:latin typeface="Helvetica Neue" panose="02000503000000020004" pitchFamily="2" charset="0"/>
              </a:rPr>
              <a:t>The growing awareness that knowledge-based capital (KBC) is driving economic growth is prevalent in today’s global marketplace. KBC includes a broad range of intangible assets, like research, data, software and design skills, which capture or express human ingenuity. The creation and application of knowledge is especially critical to the ability of firms and organizations to develop in a competitive global economy and to create high-wage employment.</a:t>
            </a:r>
            <a:endParaRPr lang="en-NP" dirty="0"/>
          </a:p>
        </p:txBody>
      </p:sp>
    </p:spTree>
    <p:extLst>
      <p:ext uri="{BB962C8B-B14F-4D97-AF65-F5344CB8AC3E}">
        <p14:creationId xmlns:p14="http://schemas.microsoft.com/office/powerpoint/2010/main" val="926561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5" name="TextBox 4">
            <a:extLst>
              <a:ext uri="{FF2B5EF4-FFF2-40B4-BE49-F238E27FC236}">
                <a16:creationId xmlns:a16="http://schemas.microsoft.com/office/drawing/2014/main" id="{4CA8EF53-9FC2-9A06-AFF9-45AFECB7E967}"/>
              </a:ext>
            </a:extLst>
          </p:cNvPr>
          <p:cNvSpPr txBox="1"/>
          <p:nvPr/>
        </p:nvSpPr>
        <p:spPr>
          <a:xfrm>
            <a:off x="204651" y="303312"/>
            <a:ext cx="4572000" cy="307777"/>
          </a:xfrm>
          <a:prstGeom prst="rect">
            <a:avLst/>
          </a:prstGeom>
          <a:noFill/>
        </p:spPr>
        <p:txBody>
          <a:bodyPr wrap="square">
            <a:spAutoFit/>
          </a:bodyPr>
          <a:lstStyle/>
          <a:p>
            <a:r>
              <a:rPr lang="en-NP" dirty="0"/>
              <a:t>Elements of knowledge industry growth ecosystem</a:t>
            </a:r>
          </a:p>
        </p:txBody>
      </p:sp>
      <p:sp>
        <p:nvSpPr>
          <p:cNvPr id="6" name="TextBox 5">
            <a:extLst>
              <a:ext uri="{FF2B5EF4-FFF2-40B4-BE49-F238E27FC236}">
                <a16:creationId xmlns:a16="http://schemas.microsoft.com/office/drawing/2014/main" id="{4E943638-0E6F-8752-7C1E-1EF2F0ADBC13}"/>
              </a:ext>
            </a:extLst>
          </p:cNvPr>
          <p:cNvSpPr txBox="1"/>
          <p:nvPr/>
        </p:nvSpPr>
        <p:spPr>
          <a:xfrm>
            <a:off x="204651" y="1026124"/>
            <a:ext cx="4572000" cy="307777"/>
          </a:xfrm>
          <a:prstGeom prst="rect">
            <a:avLst/>
          </a:prstGeom>
          <a:noFill/>
        </p:spPr>
        <p:txBody>
          <a:bodyPr wrap="square">
            <a:spAutoFit/>
          </a:bodyPr>
          <a:lstStyle/>
          <a:p>
            <a:pPr algn="l"/>
            <a:r>
              <a:rPr lang="en-US" b="1" i="0" dirty="0">
                <a:solidFill>
                  <a:srgbClr val="132E57"/>
                </a:solidFill>
                <a:effectLst/>
                <a:latin typeface="Open Sans" panose="020F0502020204030204" pitchFamily="34" charset="0"/>
              </a:rPr>
              <a:t>The Growth of STEM Jobs</a:t>
            </a:r>
          </a:p>
        </p:txBody>
      </p:sp>
      <p:sp>
        <p:nvSpPr>
          <p:cNvPr id="8" name="TextBox 7">
            <a:extLst>
              <a:ext uri="{FF2B5EF4-FFF2-40B4-BE49-F238E27FC236}">
                <a16:creationId xmlns:a16="http://schemas.microsoft.com/office/drawing/2014/main" id="{3A6E63D6-083B-9F8B-752A-2F09EB18DB2C}"/>
              </a:ext>
            </a:extLst>
          </p:cNvPr>
          <p:cNvSpPr txBox="1"/>
          <p:nvPr/>
        </p:nvSpPr>
        <p:spPr>
          <a:xfrm>
            <a:off x="883920" y="1551657"/>
            <a:ext cx="6653349" cy="3108543"/>
          </a:xfrm>
          <a:prstGeom prst="rect">
            <a:avLst/>
          </a:prstGeom>
          <a:noFill/>
        </p:spPr>
        <p:txBody>
          <a:bodyPr wrap="square">
            <a:spAutoFit/>
          </a:bodyPr>
          <a:lstStyle/>
          <a:p>
            <a:pPr algn="l"/>
            <a:r>
              <a:rPr lang="en-US" b="0" i="0" dirty="0">
                <a:solidFill>
                  <a:srgbClr val="57595D"/>
                </a:solidFill>
                <a:effectLst/>
                <a:latin typeface="Open Sans" panose="020B0606030504020204" pitchFamily="34" charset="0"/>
              </a:rPr>
              <a:t>The knowledge economy is considered the primary driver of the massive expansion of what is known as STEM jobs. </a:t>
            </a:r>
            <a:r>
              <a:rPr lang="en-US" b="1" i="0" dirty="0">
                <a:solidFill>
                  <a:srgbClr val="57595D"/>
                </a:solidFill>
                <a:effectLst/>
                <a:latin typeface="Open Sans" panose="020B0606030504020204" pitchFamily="34" charset="0"/>
              </a:rPr>
              <a:t>STEM</a:t>
            </a:r>
            <a:r>
              <a:rPr lang="en-US" b="0" i="0" dirty="0">
                <a:solidFill>
                  <a:srgbClr val="57595D"/>
                </a:solidFill>
                <a:effectLst/>
                <a:latin typeface="Open Sans" panose="020B0606030504020204" pitchFamily="34" charset="0"/>
              </a:rPr>
              <a:t> is short for “</a:t>
            </a:r>
            <a:r>
              <a:rPr lang="en-US" b="1" i="0" dirty="0">
                <a:solidFill>
                  <a:srgbClr val="57595D"/>
                </a:solidFill>
                <a:effectLst/>
                <a:latin typeface="Open Sans" panose="020B0606030504020204" pitchFamily="34" charset="0"/>
              </a:rPr>
              <a:t>science, technology, engineering, and mathematics</a:t>
            </a:r>
            <a:r>
              <a:rPr lang="en-US" b="0" i="0" dirty="0">
                <a:solidFill>
                  <a:srgbClr val="57595D"/>
                </a:solidFill>
                <a:effectLst/>
                <a:latin typeface="Open Sans" panose="020B0606030504020204" pitchFamily="34" charset="0"/>
              </a:rPr>
              <a:t>.” Careers within the STEM fields – which includes occupational paths such as computer science, engineering, chemistry, and biology – are where many of the greatest opportunities for career advancement, higher compensation, and top-level executive positions can be found.</a:t>
            </a:r>
          </a:p>
          <a:p>
            <a:pPr algn="l"/>
            <a:endParaRPr lang="en-US" b="0" i="0" dirty="0">
              <a:solidFill>
                <a:srgbClr val="57595D"/>
              </a:solidFill>
              <a:effectLst/>
              <a:latin typeface="Open Sans" panose="020B0606030504020204" pitchFamily="34" charset="0"/>
            </a:endParaRPr>
          </a:p>
          <a:p>
            <a:pPr algn="l"/>
            <a:r>
              <a:rPr lang="en-US" b="0" i="0" dirty="0">
                <a:solidFill>
                  <a:srgbClr val="57595D"/>
                </a:solidFill>
                <a:effectLst/>
                <a:latin typeface="Open Sans" panose="020B0606030504020204" pitchFamily="34" charset="0"/>
              </a:rPr>
              <a:t>The bottom line is that knowledge provides the foundation for the necessary technical expertise, data collection and analysis skills, and innovative management practices that enable companies and businesses to compete in the modern, global economy. Specialized knowledge and skills may serve as either productive assets for a business to employ, or as products for a business to market and sell.</a:t>
            </a:r>
          </a:p>
        </p:txBody>
      </p:sp>
    </p:spTree>
    <p:extLst>
      <p:ext uri="{BB962C8B-B14F-4D97-AF65-F5344CB8AC3E}">
        <p14:creationId xmlns:p14="http://schemas.microsoft.com/office/powerpoint/2010/main" val="337660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5" name="TextBox 4">
            <a:extLst>
              <a:ext uri="{FF2B5EF4-FFF2-40B4-BE49-F238E27FC236}">
                <a16:creationId xmlns:a16="http://schemas.microsoft.com/office/drawing/2014/main" id="{4CA8EF53-9FC2-9A06-AFF9-45AFECB7E967}"/>
              </a:ext>
            </a:extLst>
          </p:cNvPr>
          <p:cNvSpPr txBox="1"/>
          <p:nvPr/>
        </p:nvSpPr>
        <p:spPr>
          <a:xfrm>
            <a:off x="204651" y="303312"/>
            <a:ext cx="4572000" cy="307777"/>
          </a:xfrm>
          <a:prstGeom prst="rect">
            <a:avLst/>
          </a:prstGeom>
          <a:noFill/>
        </p:spPr>
        <p:txBody>
          <a:bodyPr wrap="square">
            <a:spAutoFit/>
          </a:bodyPr>
          <a:lstStyle/>
          <a:p>
            <a:r>
              <a:rPr lang="en-NP" dirty="0"/>
              <a:t>Elements of knowledge industry growth ecosystem</a:t>
            </a:r>
          </a:p>
        </p:txBody>
      </p:sp>
      <p:pic>
        <p:nvPicPr>
          <p:cNvPr id="3" name="Picture 2" descr="Diagram&#10;&#10;Description automatically generated">
            <a:extLst>
              <a:ext uri="{FF2B5EF4-FFF2-40B4-BE49-F238E27FC236}">
                <a16:creationId xmlns:a16="http://schemas.microsoft.com/office/drawing/2014/main" id="{1D616114-5614-0F93-4341-83D165486A1B}"/>
              </a:ext>
            </a:extLst>
          </p:cNvPr>
          <p:cNvPicPr>
            <a:picLocks noChangeAspect="1"/>
          </p:cNvPicPr>
          <p:nvPr/>
        </p:nvPicPr>
        <p:blipFill>
          <a:blip r:embed="rId3"/>
          <a:stretch>
            <a:fillRect/>
          </a:stretch>
        </p:blipFill>
        <p:spPr>
          <a:xfrm>
            <a:off x="875211" y="832377"/>
            <a:ext cx="7802880" cy="4007811"/>
          </a:xfrm>
          <a:prstGeom prst="rect">
            <a:avLst/>
          </a:prstGeom>
        </p:spPr>
      </p:pic>
    </p:spTree>
    <p:extLst>
      <p:ext uri="{BB962C8B-B14F-4D97-AF65-F5344CB8AC3E}">
        <p14:creationId xmlns:p14="http://schemas.microsoft.com/office/powerpoint/2010/main" val="609471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5" name="TextBox 4">
            <a:extLst>
              <a:ext uri="{FF2B5EF4-FFF2-40B4-BE49-F238E27FC236}">
                <a16:creationId xmlns:a16="http://schemas.microsoft.com/office/drawing/2014/main" id="{4CA8EF53-9FC2-9A06-AFF9-45AFECB7E967}"/>
              </a:ext>
            </a:extLst>
          </p:cNvPr>
          <p:cNvSpPr txBox="1"/>
          <p:nvPr/>
        </p:nvSpPr>
        <p:spPr>
          <a:xfrm>
            <a:off x="204651" y="303312"/>
            <a:ext cx="4572000" cy="307777"/>
          </a:xfrm>
          <a:prstGeom prst="rect">
            <a:avLst/>
          </a:prstGeom>
          <a:noFill/>
        </p:spPr>
        <p:txBody>
          <a:bodyPr wrap="square">
            <a:spAutoFit/>
          </a:bodyPr>
          <a:lstStyle/>
          <a:p>
            <a:r>
              <a:rPr lang="en-NP" dirty="0"/>
              <a:t>Elements of knowledge industry growth ecosystem</a:t>
            </a:r>
          </a:p>
        </p:txBody>
      </p:sp>
      <p:sp>
        <p:nvSpPr>
          <p:cNvPr id="6" name="TextBox 5">
            <a:extLst>
              <a:ext uri="{FF2B5EF4-FFF2-40B4-BE49-F238E27FC236}">
                <a16:creationId xmlns:a16="http://schemas.microsoft.com/office/drawing/2014/main" id="{E61AF98C-8968-AB42-357F-E33424A40DB2}"/>
              </a:ext>
            </a:extLst>
          </p:cNvPr>
          <p:cNvSpPr txBox="1"/>
          <p:nvPr/>
        </p:nvSpPr>
        <p:spPr>
          <a:xfrm>
            <a:off x="461554" y="1342277"/>
            <a:ext cx="6396446" cy="2031325"/>
          </a:xfrm>
          <a:prstGeom prst="rect">
            <a:avLst/>
          </a:prstGeom>
          <a:noFill/>
        </p:spPr>
        <p:txBody>
          <a:bodyPr wrap="square">
            <a:spAutoFit/>
          </a:bodyPr>
          <a:lstStyle/>
          <a:p>
            <a:pPr marL="285750" indent="-285750">
              <a:buFont typeface="Arial" panose="020B0604020202020204" pitchFamily="34" charset="0"/>
              <a:buChar char="•"/>
            </a:pPr>
            <a:r>
              <a:rPr lang="en-US" dirty="0">
                <a:effectLst/>
              </a:rPr>
              <a:t>B2B and business network scholars have increasingly begun applying the “ecosystem” concept.</a:t>
            </a:r>
          </a:p>
          <a:p>
            <a:pPr marL="285750" indent="-285750">
              <a:buFont typeface="Arial" panose="020B0604020202020204" pitchFamily="34" charset="0"/>
              <a:buChar char="•"/>
            </a:pPr>
            <a:r>
              <a:rPr lang="en-US" dirty="0">
                <a:effectLst/>
              </a:rPr>
              <a:t>The study provides a systematic review on the use of ecosystem conceptualization in B2B studies.</a:t>
            </a:r>
          </a:p>
          <a:p>
            <a:pPr marL="285750" indent="-285750">
              <a:buFont typeface="Arial" panose="020B0604020202020204" pitchFamily="34" charset="0"/>
              <a:buChar char="•"/>
            </a:pPr>
            <a:r>
              <a:rPr lang="en-US" dirty="0">
                <a:effectLst/>
              </a:rPr>
              <a:t>Four categories for the application of the concept in B2B and business network research are identified.</a:t>
            </a:r>
          </a:p>
          <a:p>
            <a:pPr marL="285750" indent="-285750">
              <a:buFont typeface="Arial" panose="020B0604020202020204" pitchFamily="34" charset="0"/>
              <a:buChar char="•"/>
            </a:pPr>
            <a:r>
              <a:rPr lang="en-US" dirty="0">
                <a:effectLst/>
              </a:rPr>
              <a:t>The paper recognizes four shifts of management in the ecosystem era.</a:t>
            </a:r>
          </a:p>
          <a:p>
            <a:pPr marL="285750" indent="-285750">
              <a:buFont typeface="Arial" panose="020B0604020202020204" pitchFamily="34" charset="0"/>
              <a:buChar char="•"/>
            </a:pPr>
            <a:r>
              <a:rPr lang="en-US" dirty="0">
                <a:effectLst/>
              </a:rPr>
              <a:t>We suggest a revised network management framework, where the ecosystem can be considered as a layer or perspective.</a:t>
            </a:r>
          </a:p>
        </p:txBody>
      </p:sp>
    </p:spTree>
    <p:extLst>
      <p:ext uri="{BB962C8B-B14F-4D97-AF65-F5344CB8AC3E}">
        <p14:creationId xmlns:p14="http://schemas.microsoft.com/office/powerpoint/2010/main" val="3443570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5" name="TextBox 4">
            <a:extLst>
              <a:ext uri="{FF2B5EF4-FFF2-40B4-BE49-F238E27FC236}">
                <a16:creationId xmlns:a16="http://schemas.microsoft.com/office/drawing/2014/main" id="{4CA8EF53-9FC2-9A06-AFF9-45AFECB7E967}"/>
              </a:ext>
            </a:extLst>
          </p:cNvPr>
          <p:cNvSpPr txBox="1"/>
          <p:nvPr/>
        </p:nvSpPr>
        <p:spPr>
          <a:xfrm>
            <a:off x="204651" y="303312"/>
            <a:ext cx="4572000" cy="400110"/>
          </a:xfrm>
          <a:prstGeom prst="rect">
            <a:avLst/>
          </a:prstGeom>
          <a:noFill/>
        </p:spPr>
        <p:txBody>
          <a:bodyPr wrap="square">
            <a:spAutoFit/>
          </a:bodyPr>
          <a:lstStyle/>
          <a:p>
            <a:r>
              <a:rPr lang="en-US" sz="2000" dirty="0"/>
              <a:t>Concept of Venture capital</a:t>
            </a:r>
            <a:endParaRPr lang="en-NP" sz="2000" dirty="0"/>
          </a:p>
        </p:txBody>
      </p:sp>
      <p:sp>
        <p:nvSpPr>
          <p:cNvPr id="7" name="TextBox 6">
            <a:extLst>
              <a:ext uri="{FF2B5EF4-FFF2-40B4-BE49-F238E27FC236}">
                <a16:creationId xmlns:a16="http://schemas.microsoft.com/office/drawing/2014/main" id="{B844C8A3-2772-9847-691F-7B6C42B5AA46}"/>
              </a:ext>
            </a:extLst>
          </p:cNvPr>
          <p:cNvSpPr txBox="1"/>
          <p:nvPr/>
        </p:nvSpPr>
        <p:spPr>
          <a:xfrm>
            <a:off x="178526" y="1017478"/>
            <a:ext cx="8760823" cy="3108543"/>
          </a:xfrm>
          <a:prstGeom prst="rect">
            <a:avLst/>
          </a:prstGeom>
          <a:noFill/>
        </p:spPr>
        <p:txBody>
          <a:bodyPr wrap="square">
            <a:spAutoFit/>
          </a:bodyPr>
          <a:lstStyle/>
          <a:p>
            <a:r>
              <a:rPr lang="en-NP" dirty="0"/>
              <a:t>What Is Venture Capital (VC)?</a:t>
            </a:r>
          </a:p>
          <a:p>
            <a:endParaRPr lang="en-NP" dirty="0"/>
          </a:p>
          <a:p>
            <a:r>
              <a:rPr lang="en-NP" dirty="0"/>
              <a:t>Venture capital (VC) is a form of private equity and a type of financing that investors provide to startup companies and small businesses that are believed to have long-term growth potential. Venture capital generally comes from well-off investors, investment banks, and any other financial institutions. However, it does not always take a monetary form; it can also be provided in the form of technical or managerial expertise. Venture capital is typically allocated to small companies with exceptional growth potential, or to companies that have grown quickly and appear poised to continue to expand.</a:t>
            </a:r>
          </a:p>
          <a:p>
            <a:endParaRPr lang="en-NP" dirty="0"/>
          </a:p>
          <a:p>
            <a:r>
              <a:rPr lang="en-NP" dirty="0"/>
              <a:t>Though it can be risky for investors who put up funds, the potential for above-average returns is an attractive payoff. For new companies or ventures that have a limited operating history (under two years), venture capital is increasingly becoming a popular—even essential—source for raising money, especially if they lack access to capital markets, bank loans, or other debt instruments. The main downside is that the investors usually get equity in the company, and, thus, a say in company decisions.</a:t>
            </a:r>
          </a:p>
        </p:txBody>
      </p:sp>
    </p:spTree>
    <p:extLst>
      <p:ext uri="{BB962C8B-B14F-4D97-AF65-F5344CB8AC3E}">
        <p14:creationId xmlns:p14="http://schemas.microsoft.com/office/powerpoint/2010/main" val="2088954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5" name="TextBox 4">
            <a:extLst>
              <a:ext uri="{FF2B5EF4-FFF2-40B4-BE49-F238E27FC236}">
                <a16:creationId xmlns:a16="http://schemas.microsoft.com/office/drawing/2014/main" id="{4CA8EF53-9FC2-9A06-AFF9-45AFECB7E967}"/>
              </a:ext>
            </a:extLst>
          </p:cNvPr>
          <p:cNvSpPr txBox="1"/>
          <p:nvPr/>
        </p:nvSpPr>
        <p:spPr>
          <a:xfrm>
            <a:off x="204651" y="303312"/>
            <a:ext cx="4572000" cy="400110"/>
          </a:xfrm>
          <a:prstGeom prst="rect">
            <a:avLst/>
          </a:prstGeom>
          <a:noFill/>
        </p:spPr>
        <p:txBody>
          <a:bodyPr wrap="square">
            <a:spAutoFit/>
          </a:bodyPr>
          <a:lstStyle/>
          <a:p>
            <a:r>
              <a:rPr lang="en-US" sz="2000" dirty="0"/>
              <a:t>Concept of Venture capital</a:t>
            </a:r>
            <a:endParaRPr lang="en-NP" sz="2000" dirty="0"/>
          </a:p>
        </p:txBody>
      </p:sp>
      <p:sp>
        <p:nvSpPr>
          <p:cNvPr id="7" name="TextBox 6">
            <a:extLst>
              <a:ext uri="{FF2B5EF4-FFF2-40B4-BE49-F238E27FC236}">
                <a16:creationId xmlns:a16="http://schemas.microsoft.com/office/drawing/2014/main" id="{B844C8A3-2772-9847-691F-7B6C42B5AA46}"/>
              </a:ext>
            </a:extLst>
          </p:cNvPr>
          <p:cNvSpPr txBox="1"/>
          <p:nvPr/>
        </p:nvSpPr>
        <p:spPr>
          <a:xfrm>
            <a:off x="191588" y="1304861"/>
            <a:ext cx="8760823" cy="1815882"/>
          </a:xfrm>
          <a:prstGeom prst="rect">
            <a:avLst/>
          </a:prstGeom>
          <a:noFill/>
        </p:spPr>
        <p:txBody>
          <a:bodyPr wrap="square">
            <a:spAutoFit/>
          </a:bodyPr>
          <a:lstStyle/>
          <a:p>
            <a:pPr marL="285750" indent="-285750">
              <a:buFont typeface="Arial" panose="020B0604020202020204" pitchFamily="34" charset="0"/>
              <a:buChar char="•"/>
            </a:pPr>
            <a:r>
              <a:rPr lang="en-US" dirty="0"/>
              <a:t>Venture capital financing is funding provided to companies and entrepreneurs. It can be provided at different stages of their evolution, although it often involves early and seed round funding.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Venture capital funds manage pooled investments in high-growth opportunities in startups and other early-stage firms and are typically only open to accredited investors.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Venture capital has evolved from a niche activity at the end of the Second World War into a sophisticated industry with multiple players that play an important role in spurring innovation.</a:t>
            </a:r>
            <a:endParaRPr lang="en-NP" dirty="0"/>
          </a:p>
        </p:txBody>
      </p:sp>
    </p:spTree>
    <p:extLst>
      <p:ext uri="{BB962C8B-B14F-4D97-AF65-F5344CB8AC3E}">
        <p14:creationId xmlns:p14="http://schemas.microsoft.com/office/powerpoint/2010/main" val="2215458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5" name="TextBox 4">
            <a:extLst>
              <a:ext uri="{FF2B5EF4-FFF2-40B4-BE49-F238E27FC236}">
                <a16:creationId xmlns:a16="http://schemas.microsoft.com/office/drawing/2014/main" id="{4CA8EF53-9FC2-9A06-AFF9-45AFECB7E967}"/>
              </a:ext>
            </a:extLst>
          </p:cNvPr>
          <p:cNvSpPr txBox="1"/>
          <p:nvPr/>
        </p:nvSpPr>
        <p:spPr>
          <a:xfrm>
            <a:off x="204651" y="303312"/>
            <a:ext cx="4572000" cy="400110"/>
          </a:xfrm>
          <a:prstGeom prst="rect">
            <a:avLst/>
          </a:prstGeom>
          <a:noFill/>
        </p:spPr>
        <p:txBody>
          <a:bodyPr wrap="square">
            <a:spAutoFit/>
          </a:bodyPr>
          <a:lstStyle/>
          <a:p>
            <a:r>
              <a:rPr lang="en-US" sz="2000" dirty="0"/>
              <a:t>Concept of Venture capital</a:t>
            </a:r>
            <a:endParaRPr lang="en-NP" sz="2000" dirty="0"/>
          </a:p>
        </p:txBody>
      </p:sp>
      <p:sp>
        <p:nvSpPr>
          <p:cNvPr id="7" name="TextBox 6">
            <a:extLst>
              <a:ext uri="{FF2B5EF4-FFF2-40B4-BE49-F238E27FC236}">
                <a16:creationId xmlns:a16="http://schemas.microsoft.com/office/drawing/2014/main" id="{B844C8A3-2772-9847-691F-7B6C42B5AA46}"/>
              </a:ext>
            </a:extLst>
          </p:cNvPr>
          <p:cNvSpPr txBox="1"/>
          <p:nvPr/>
        </p:nvSpPr>
        <p:spPr>
          <a:xfrm>
            <a:off x="191588" y="1304861"/>
            <a:ext cx="8760823" cy="2246769"/>
          </a:xfrm>
          <a:prstGeom prst="rect">
            <a:avLst/>
          </a:prstGeom>
          <a:noFill/>
        </p:spPr>
        <p:txBody>
          <a:bodyPr wrap="square">
            <a:spAutoFit/>
          </a:bodyPr>
          <a:lstStyle/>
          <a:p>
            <a:r>
              <a:rPr lang="en-US" b="1" dirty="0"/>
              <a:t>Understanding Venture Capital</a:t>
            </a:r>
          </a:p>
          <a:p>
            <a:endParaRPr lang="en-US" dirty="0"/>
          </a:p>
          <a:p>
            <a:r>
              <a:rPr lang="en-US" dirty="0"/>
              <a:t>In a venture capital deal, large ownership chunks of a company are created and sold to a few investors through independent </a:t>
            </a:r>
            <a:r>
              <a:rPr lang="en-US" u="sng" dirty="0">
                <a:hlinkClick r:id="rId3"/>
              </a:rPr>
              <a:t>limited partnerships</a:t>
            </a:r>
            <a:r>
              <a:rPr lang="en-US" dirty="0"/>
              <a:t> that are established by venture capital firms. Sometimes these partnerships consist of a pool of several similar enterprises.</a:t>
            </a:r>
          </a:p>
          <a:p>
            <a:endParaRPr lang="en-US" dirty="0"/>
          </a:p>
          <a:p>
            <a:r>
              <a:rPr lang="en-US" dirty="0"/>
              <a:t>One important difference between venture capital and other private equity deals, however, is that venture capital tends to focus on emerging companies seeking substantial funds for the first time, while </a:t>
            </a:r>
            <a:r>
              <a:rPr lang="en-US" u="sng" dirty="0">
                <a:hlinkClick r:id="rId4"/>
              </a:rPr>
              <a:t>private equity</a:t>
            </a:r>
            <a:r>
              <a:rPr lang="en-US" dirty="0"/>
              <a:t> tends to fund larger, more established companies that are seeking an equity infusion or a chance for company founders to transfer some of their ownership stakes.</a:t>
            </a:r>
          </a:p>
        </p:txBody>
      </p:sp>
    </p:spTree>
    <p:extLst>
      <p:ext uri="{BB962C8B-B14F-4D97-AF65-F5344CB8AC3E}">
        <p14:creationId xmlns:p14="http://schemas.microsoft.com/office/powerpoint/2010/main" val="2656022468"/>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829</TotalTime>
  <Words>1571</Words>
  <Application>Microsoft Macintosh PowerPoint</Application>
  <PresentationFormat>On-screen Show (16:9)</PresentationFormat>
  <Paragraphs>59</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Source Code Pro</vt:lpstr>
      <vt:lpstr>Arial</vt:lpstr>
      <vt:lpstr>Amatic SC</vt:lpstr>
      <vt:lpstr>Open Sans</vt:lpstr>
      <vt:lpstr>Helvetica Neue</vt:lpstr>
      <vt:lpstr>proximanova</vt:lpstr>
      <vt:lpstr>Beach Day</vt:lpstr>
      <vt:lpstr>Financing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Economy</dc:title>
  <cp:lastModifiedBy>Krishna Raj Dahal</cp:lastModifiedBy>
  <cp:revision>13</cp:revision>
  <dcterms:modified xsi:type="dcterms:W3CDTF">2022-06-09T10:27:10Z</dcterms:modified>
</cp:coreProperties>
</file>