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8" r:id="rId2"/>
    <p:sldId id="263" r:id="rId3"/>
    <p:sldId id="265" r:id="rId4"/>
    <p:sldId id="270" r:id="rId5"/>
    <p:sldId id="266" r:id="rId6"/>
    <p:sldId id="267" r:id="rId7"/>
    <p:sldId id="269" r:id="rId8"/>
    <p:sldId id="268" r:id="rId9"/>
    <p:sldId id="271" r:id="rId10"/>
    <p:sldId id="272" r:id="rId11"/>
    <p:sldId id="273" r:id="rId12"/>
    <p:sldId id="274" r:id="rId13"/>
    <p:sldId id="275" r:id="rId14"/>
  </p:sldIdLst>
  <p:sldSz cx="9144000" cy="5143500" type="screen16x9"/>
  <p:notesSz cx="6858000" cy="9144000"/>
  <p:embeddedFontLst>
    <p:embeddedFont>
      <p:font typeface="Amatic SC" pitchFamily="2" charset="-79"/>
      <p:regular r:id="rId16"/>
      <p:bold r:id="rId17"/>
    </p:embeddedFont>
    <p:embeddedFont>
      <p:font typeface="Raleway" pitchFamily="2" charset="77"/>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86359"/>
  </p:normalViewPr>
  <p:slideViewPr>
    <p:cSldViewPr snapToGrid="0">
      <p:cViewPr varScale="1">
        <p:scale>
          <a:sx n="183" d="100"/>
          <a:sy n="183" d="100"/>
        </p:scale>
        <p:origin x="1568"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02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7879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4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498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9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63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558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75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82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163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32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276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oracle.com/application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ICTs and Enterprise Level Value creation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F4E2DC7-6DDC-9AE1-FE62-7785E2773400}"/>
              </a:ext>
            </a:extLst>
          </p:cNvPr>
          <p:cNvSpPr txBox="1"/>
          <p:nvPr/>
        </p:nvSpPr>
        <p:spPr>
          <a:xfrm>
            <a:off x="513042" y="289352"/>
            <a:ext cx="6334488" cy="400110"/>
          </a:xfrm>
          <a:prstGeom prst="rect">
            <a:avLst/>
          </a:prstGeom>
          <a:noFill/>
        </p:spPr>
        <p:txBody>
          <a:bodyPr wrap="square">
            <a:spAutoFit/>
          </a:bodyPr>
          <a:lstStyle/>
          <a:p>
            <a:r>
              <a:rPr lang="en-US" sz="2000" b="1" dirty="0"/>
              <a:t>Components of CRM</a:t>
            </a:r>
          </a:p>
        </p:txBody>
      </p:sp>
      <p:sp>
        <p:nvSpPr>
          <p:cNvPr id="7" name="TextBox 6">
            <a:extLst>
              <a:ext uri="{FF2B5EF4-FFF2-40B4-BE49-F238E27FC236}">
                <a16:creationId xmlns:a16="http://schemas.microsoft.com/office/drawing/2014/main" id="{32847E6E-1AA1-F2EC-0541-86C849D8E973}"/>
              </a:ext>
            </a:extLst>
          </p:cNvPr>
          <p:cNvSpPr txBox="1"/>
          <p:nvPr/>
        </p:nvSpPr>
        <p:spPr>
          <a:xfrm>
            <a:off x="513042" y="1073011"/>
            <a:ext cx="7838711" cy="3139321"/>
          </a:xfrm>
          <a:prstGeom prst="rect">
            <a:avLst/>
          </a:prstGeom>
          <a:noFill/>
        </p:spPr>
        <p:txBody>
          <a:bodyPr wrap="square">
            <a:spAutoFit/>
          </a:bodyPr>
          <a:lstStyle/>
          <a:p>
            <a:pPr marL="285750" indent="-285750">
              <a:buFont typeface="Arial" panose="020B0604020202020204" pitchFamily="34" charset="0"/>
              <a:buChar char="•"/>
            </a:pPr>
            <a:r>
              <a:rPr lang="en-US" sz="1800" dirty="0"/>
              <a:t>Marketing automation</a:t>
            </a:r>
          </a:p>
          <a:p>
            <a:pPr marL="285750" indent="-285750">
              <a:buFont typeface="Arial" panose="020B0604020202020204" pitchFamily="34" charset="0"/>
              <a:buChar char="•"/>
            </a:pPr>
            <a:r>
              <a:rPr lang="en-US" sz="1800" dirty="0"/>
              <a:t>Sales force automation</a:t>
            </a:r>
          </a:p>
          <a:p>
            <a:pPr marL="285750" indent="-285750">
              <a:buFont typeface="Arial" panose="020B0604020202020204" pitchFamily="34" charset="0"/>
              <a:buChar char="•"/>
            </a:pPr>
            <a:r>
              <a:rPr lang="en-US" sz="1800" dirty="0"/>
              <a:t>Contact center automation</a:t>
            </a:r>
          </a:p>
          <a:p>
            <a:pPr marL="285750" indent="-285750">
              <a:buFont typeface="Arial" panose="020B0604020202020204" pitchFamily="34" charset="0"/>
              <a:buChar char="•"/>
            </a:pPr>
            <a:r>
              <a:rPr lang="en-US" sz="1800" dirty="0"/>
              <a:t>Geolocation technology, or location-based services</a:t>
            </a:r>
          </a:p>
          <a:p>
            <a:pPr marL="285750" indent="-285750">
              <a:buFont typeface="Arial" panose="020B0604020202020204" pitchFamily="34" charset="0"/>
              <a:buChar char="•"/>
            </a:pPr>
            <a:r>
              <a:rPr lang="en-US" sz="1800" dirty="0"/>
              <a:t>Workflow automation</a:t>
            </a:r>
          </a:p>
          <a:p>
            <a:pPr marL="285750" indent="-285750">
              <a:buFont typeface="Arial" panose="020B0604020202020204" pitchFamily="34" charset="0"/>
              <a:buChar char="•"/>
            </a:pPr>
            <a:r>
              <a:rPr lang="en-US" sz="1800" dirty="0"/>
              <a:t>Lead management</a:t>
            </a:r>
          </a:p>
          <a:p>
            <a:pPr marL="285750" indent="-285750">
              <a:buFont typeface="Arial" panose="020B0604020202020204" pitchFamily="34" charset="0"/>
              <a:buChar char="•"/>
            </a:pPr>
            <a:r>
              <a:rPr lang="en-US" sz="1800" dirty="0"/>
              <a:t>Human resource management</a:t>
            </a:r>
          </a:p>
          <a:p>
            <a:pPr marL="285750" indent="-285750">
              <a:buFont typeface="Arial" panose="020B0604020202020204" pitchFamily="34" charset="0"/>
              <a:buChar char="•"/>
            </a:pPr>
            <a:r>
              <a:rPr lang="en-US" sz="1800" dirty="0"/>
              <a:t>Analytics</a:t>
            </a:r>
          </a:p>
          <a:p>
            <a:pPr marL="285750" indent="-285750">
              <a:buFont typeface="Arial" panose="020B0604020202020204" pitchFamily="34" charset="0"/>
              <a:buChar char="•"/>
            </a:pPr>
            <a:r>
              <a:rPr lang="en-US" sz="1800" dirty="0"/>
              <a:t>Artificial intelligence</a:t>
            </a:r>
          </a:p>
          <a:p>
            <a:pPr marL="285750" indent="-285750">
              <a:buFont typeface="Arial" panose="020B0604020202020204" pitchFamily="34" charset="0"/>
              <a:buChar char="•"/>
            </a:pPr>
            <a:r>
              <a:rPr lang="en-US" sz="1800" dirty="0"/>
              <a:t>Project management</a:t>
            </a:r>
          </a:p>
          <a:p>
            <a:pPr marL="285750" indent="-285750">
              <a:buFont typeface="Arial" panose="020B0604020202020204" pitchFamily="34" charset="0"/>
              <a:buChar char="•"/>
            </a:pPr>
            <a:r>
              <a:rPr lang="en-US" sz="1800" dirty="0"/>
              <a:t>Integration with other software</a:t>
            </a:r>
            <a:endParaRPr lang="en-NP" sz="1800" dirty="0"/>
          </a:p>
        </p:txBody>
      </p:sp>
    </p:spTree>
    <p:extLst>
      <p:ext uri="{BB962C8B-B14F-4D97-AF65-F5344CB8AC3E}">
        <p14:creationId xmlns:p14="http://schemas.microsoft.com/office/powerpoint/2010/main" val="59676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55B0A66-A5C6-0917-ED8C-6B50C5759EF7}"/>
              </a:ext>
            </a:extLst>
          </p:cNvPr>
          <p:cNvSpPr txBox="1"/>
          <p:nvPr/>
        </p:nvSpPr>
        <p:spPr>
          <a:xfrm>
            <a:off x="687545" y="447621"/>
            <a:ext cx="4572000" cy="400110"/>
          </a:xfrm>
          <a:prstGeom prst="rect">
            <a:avLst/>
          </a:prstGeom>
          <a:noFill/>
        </p:spPr>
        <p:txBody>
          <a:bodyPr wrap="square">
            <a:spAutoFit/>
          </a:bodyPr>
          <a:lstStyle/>
          <a:p>
            <a:r>
              <a:rPr lang="en-NP" sz="2000" b="1" dirty="0"/>
              <a:t>Need of CRM</a:t>
            </a:r>
          </a:p>
        </p:txBody>
      </p:sp>
      <p:pic>
        <p:nvPicPr>
          <p:cNvPr id="5" name="Picture 4" descr="A picture containing text&#10;&#10;Description automatically generated">
            <a:extLst>
              <a:ext uri="{FF2B5EF4-FFF2-40B4-BE49-F238E27FC236}">
                <a16:creationId xmlns:a16="http://schemas.microsoft.com/office/drawing/2014/main" id="{028E3E7C-2199-6FAD-4D6D-52C30F55319B}"/>
              </a:ext>
            </a:extLst>
          </p:cNvPr>
          <p:cNvPicPr>
            <a:picLocks noChangeAspect="1"/>
          </p:cNvPicPr>
          <p:nvPr/>
        </p:nvPicPr>
        <p:blipFill>
          <a:blip r:embed="rId3"/>
          <a:stretch>
            <a:fillRect/>
          </a:stretch>
        </p:blipFill>
        <p:spPr>
          <a:xfrm>
            <a:off x="781210" y="780016"/>
            <a:ext cx="7155224" cy="4112198"/>
          </a:xfrm>
          <a:prstGeom prst="rect">
            <a:avLst/>
          </a:prstGeom>
        </p:spPr>
      </p:pic>
    </p:spTree>
    <p:extLst>
      <p:ext uri="{BB962C8B-B14F-4D97-AF65-F5344CB8AC3E}">
        <p14:creationId xmlns:p14="http://schemas.microsoft.com/office/powerpoint/2010/main" val="104217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A523E6B-2471-950C-62D4-F78B7295AF34}"/>
              </a:ext>
            </a:extLst>
          </p:cNvPr>
          <p:cNvSpPr txBox="1"/>
          <p:nvPr/>
        </p:nvSpPr>
        <p:spPr>
          <a:xfrm>
            <a:off x="425789" y="1047023"/>
            <a:ext cx="8110937" cy="3754874"/>
          </a:xfrm>
          <a:prstGeom prst="rect">
            <a:avLst/>
          </a:prstGeom>
          <a:noFill/>
        </p:spPr>
        <p:txBody>
          <a:bodyPr wrap="square">
            <a:spAutoFit/>
          </a:bodyPr>
          <a:lstStyle/>
          <a:p>
            <a:pPr algn="l">
              <a:buFont typeface="+mj-lt"/>
              <a:buAutoNum type="arabicPeriod"/>
            </a:pPr>
            <a:r>
              <a:rPr lang="en-US" b="1" i="0" dirty="0">
                <a:solidFill>
                  <a:srgbClr val="202020"/>
                </a:solidFill>
                <a:effectLst/>
                <a:latin typeface="Raleway" panose="020F0502020204030204" pitchFamily="34" charset="0"/>
              </a:rPr>
              <a:t> </a:t>
            </a:r>
            <a:r>
              <a:rPr lang="en-US" b="1" i="0" dirty="0" err="1">
                <a:solidFill>
                  <a:srgbClr val="202020"/>
                </a:solidFill>
                <a:effectLst/>
                <a:latin typeface="Raleway" panose="020F0502020204030204" pitchFamily="34" charset="0"/>
              </a:rPr>
              <a:t>Centralised</a:t>
            </a:r>
            <a:r>
              <a:rPr lang="en-US" b="1" i="0" dirty="0">
                <a:solidFill>
                  <a:srgbClr val="202020"/>
                </a:solidFill>
                <a:effectLst/>
                <a:latin typeface="Raleway" panose="020F0502020204030204" pitchFamily="34" charset="0"/>
              </a:rPr>
              <a:t> Information</a:t>
            </a:r>
            <a:r>
              <a:rPr lang="en-US" b="0" i="0" dirty="0">
                <a:solidFill>
                  <a:srgbClr val="202020"/>
                </a:solidFill>
                <a:effectLst/>
                <a:latin typeface="Raleway" panose="020F0502020204030204" pitchFamily="34" charset="0"/>
              </a:rPr>
              <a:t> – How many new client prospect telephone calls do your lawyers make each day?  Does everyone who communicates with a client know what other practice groups said to them or did for them? Is all client information kept in one area or program for easy client service reference? Do you have several databases of information that you need access for a 360 degree client view?</a:t>
            </a:r>
          </a:p>
          <a:p>
            <a:pPr algn="l">
              <a:buFont typeface="+mj-lt"/>
              <a:buAutoNum type="arabicPeriod"/>
            </a:pPr>
            <a:endParaRPr lang="en-US" b="0" i="0" dirty="0">
              <a:solidFill>
                <a:srgbClr val="202020"/>
              </a:solidFill>
              <a:effectLst/>
              <a:latin typeface="Raleway" panose="020F0502020204030204" pitchFamily="34" charset="0"/>
            </a:endParaRPr>
          </a:p>
          <a:p>
            <a:pPr algn="l">
              <a:buFont typeface="+mj-lt"/>
              <a:buAutoNum type="arabicPeriod"/>
            </a:pPr>
            <a:r>
              <a:rPr lang="en-US" b="1" i="0" dirty="0">
                <a:solidFill>
                  <a:srgbClr val="202020"/>
                </a:solidFill>
                <a:effectLst/>
                <a:latin typeface="Raleway" panose="020F0502020204030204" pitchFamily="34" charset="0"/>
              </a:rPr>
              <a:t>Quality Data</a:t>
            </a:r>
            <a:r>
              <a:rPr lang="en-US" b="0" i="0" dirty="0">
                <a:solidFill>
                  <a:srgbClr val="202020"/>
                </a:solidFill>
                <a:effectLst/>
                <a:latin typeface="Raleway" panose="020F0502020204030204" pitchFamily="34" charset="0"/>
              </a:rPr>
              <a:t> – Are you able to identify (let alone manage) the top 10% of clients that give you 90% of your revenue? Do you know what is happening with each of these clients “real-time” – for example, leadership changes, new acquisitions, new product or service offerings?</a:t>
            </a:r>
          </a:p>
          <a:p>
            <a:pPr algn="l">
              <a:buFont typeface="+mj-lt"/>
              <a:buAutoNum type="arabicPeriod"/>
            </a:pPr>
            <a:endParaRPr lang="en-US" b="0" i="0" dirty="0">
              <a:solidFill>
                <a:srgbClr val="202020"/>
              </a:solidFill>
              <a:effectLst/>
              <a:latin typeface="Raleway" panose="020F0502020204030204" pitchFamily="34" charset="0"/>
            </a:endParaRPr>
          </a:p>
          <a:p>
            <a:pPr algn="l">
              <a:buFont typeface="+mj-lt"/>
              <a:buAutoNum type="arabicPeriod"/>
            </a:pPr>
            <a:r>
              <a:rPr lang="en-US" b="1" i="0" dirty="0">
                <a:solidFill>
                  <a:srgbClr val="202020"/>
                </a:solidFill>
                <a:effectLst/>
                <a:latin typeface="Raleway" panose="020F0502020204030204" pitchFamily="34" charset="0"/>
              </a:rPr>
              <a:t>One View Of The Client</a:t>
            </a:r>
            <a:r>
              <a:rPr lang="en-US" b="0" i="0" dirty="0">
                <a:solidFill>
                  <a:srgbClr val="202020"/>
                </a:solidFill>
                <a:effectLst/>
                <a:latin typeface="Raleway" panose="020F0502020204030204" pitchFamily="34" charset="0"/>
              </a:rPr>
              <a:t> – Are you able to access all the information you need from one screen? What is your revenue per lawyer, per BDM, per marketer? What are your win, loss and no-decision rates? What’s your matter turnaround time? How many business development calls are completed per lawyer? What’s the average amount of time required to complete each step in developing a new major client? Do you know how many client service issues each client has had and why? Do you know which clients consume most of your lawyers (billable vs unbillable) time?</a:t>
            </a:r>
          </a:p>
        </p:txBody>
      </p:sp>
      <p:sp>
        <p:nvSpPr>
          <p:cNvPr id="5" name="TextBox 4">
            <a:extLst>
              <a:ext uri="{FF2B5EF4-FFF2-40B4-BE49-F238E27FC236}">
                <a16:creationId xmlns:a16="http://schemas.microsoft.com/office/drawing/2014/main" id="{F4BF4EC7-AD30-9359-AACE-C2A62B82A256}"/>
              </a:ext>
            </a:extLst>
          </p:cNvPr>
          <p:cNvSpPr txBox="1"/>
          <p:nvPr/>
        </p:nvSpPr>
        <p:spPr>
          <a:xfrm>
            <a:off x="478141" y="519697"/>
            <a:ext cx="4572000" cy="400110"/>
          </a:xfrm>
          <a:prstGeom prst="rect">
            <a:avLst/>
          </a:prstGeom>
          <a:noFill/>
        </p:spPr>
        <p:txBody>
          <a:bodyPr wrap="square">
            <a:spAutoFit/>
          </a:bodyPr>
          <a:lstStyle/>
          <a:p>
            <a:pPr marR="0" algn="l" rtl="0">
              <a:spcBef>
                <a:spcPts val="0"/>
              </a:spcBef>
              <a:spcAft>
                <a:spcPts val="0"/>
              </a:spcAft>
            </a:pPr>
            <a:r>
              <a:rPr lang="en-NP" sz="2000" b="1" i="0" dirty="0">
                <a:solidFill>
                  <a:srgbClr val="000000"/>
                </a:solidFill>
                <a:effectLst/>
                <a:latin typeface="Arial" panose="020B0604020202020204" pitchFamily="34" charset="0"/>
                <a:ea typeface="Arial" panose="020B0604020202020204" pitchFamily="34" charset="0"/>
                <a:cs typeface="Arial" panose="020B0604020202020204" pitchFamily="34" charset="0"/>
              </a:rPr>
              <a:t>Need of CRM</a:t>
            </a:r>
            <a:endParaRPr lang="en-NP" sz="2000" dirty="0">
              <a:effectLst/>
            </a:endParaRPr>
          </a:p>
        </p:txBody>
      </p:sp>
    </p:spTree>
    <p:extLst>
      <p:ext uri="{BB962C8B-B14F-4D97-AF65-F5344CB8AC3E}">
        <p14:creationId xmlns:p14="http://schemas.microsoft.com/office/powerpoint/2010/main" val="30194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0258FB27-6144-E3A8-579F-C4484C4055EC}"/>
              </a:ext>
            </a:extLst>
          </p:cNvPr>
          <p:cNvSpPr txBox="1"/>
          <p:nvPr/>
        </p:nvSpPr>
        <p:spPr>
          <a:xfrm>
            <a:off x="453710" y="303311"/>
            <a:ext cx="6777728" cy="400110"/>
          </a:xfrm>
          <a:prstGeom prst="rect">
            <a:avLst/>
          </a:prstGeom>
          <a:noFill/>
        </p:spPr>
        <p:txBody>
          <a:bodyPr wrap="square">
            <a:spAutoFit/>
          </a:bodyPr>
          <a:lstStyle/>
          <a:p>
            <a:r>
              <a:rPr lang="en-NP" sz="2000" b="1" dirty="0"/>
              <a:t>Need of CRM</a:t>
            </a:r>
            <a:endParaRPr lang="en-NP" sz="2000" dirty="0"/>
          </a:p>
        </p:txBody>
      </p:sp>
      <p:sp>
        <p:nvSpPr>
          <p:cNvPr id="5" name="TextBox 4">
            <a:extLst>
              <a:ext uri="{FF2B5EF4-FFF2-40B4-BE49-F238E27FC236}">
                <a16:creationId xmlns:a16="http://schemas.microsoft.com/office/drawing/2014/main" id="{523634FC-98FA-3464-851A-BB0329FDB610}"/>
              </a:ext>
            </a:extLst>
          </p:cNvPr>
          <p:cNvSpPr txBox="1"/>
          <p:nvPr/>
        </p:nvSpPr>
        <p:spPr>
          <a:xfrm>
            <a:off x="642174" y="1158705"/>
            <a:ext cx="7454803" cy="2893100"/>
          </a:xfrm>
          <a:prstGeom prst="rect">
            <a:avLst/>
          </a:prstGeom>
          <a:noFill/>
        </p:spPr>
        <p:txBody>
          <a:bodyPr wrap="square">
            <a:spAutoFit/>
          </a:bodyPr>
          <a:lstStyle/>
          <a:p>
            <a:r>
              <a:rPr lang="en-US" b="1" dirty="0"/>
              <a:t>4. Ongoing Client Care</a:t>
            </a:r>
            <a:r>
              <a:rPr lang="en-US" dirty="0"/>
              <a:t> – What is the workload by practice group or by lawyer?  What are the numbers of existing client contacts and repeat business? What’s the average matter size, billing and payment frequency? How do you rate your marketing or lead generation program / marketing event effectiveness?  What are the win-rate comparisons for different client types?</a:t>
            </a:r>
          </a:p>
          <a:p>
            <a:endParaRPr lang="en-NP" dirty="0"/>
          </a:p>
          <a:p>
            <a:r>
              <a:rPr lang="en-US" b="1" dirty="0"/>
              <a:t>5. Cloning Our Best Rain Makers</a:t>
            </a:r>
            <a:r>
              <a:rPr lang="en-US" dirty="0"/>
              <a:t> – What are the success rates and profitability comparisons for individual partners and lawyers? Can you communicate quickly with message broadcasts to your client base?</a:t>
            </a:r>
          </a:p>
          <a:p>
            <a:endParaRPr lang="en-NP" dirty="0"/>
          </a:p>
          <a:p>
            <a:r>
              <a:rPr lang="en-US" b="1" dirty="0"/>
              <a:t>6. Risk Management (High Availability/Disaster Recovery)</a:t>
            </a:r>
            <a:r>
              <a:rPr lang="en-US" dirty="0"/>
              <a:t> – what happens when a key rain maker leaves the firm?  Do you have critical client data on PC’s that could be lost or taken and should be on one database?</a:t>
            </a:r>
            <a:endParaRPr lang="en-NP" dirty="0">
              <a:effectLst/>
            </a:endParaRPr>
          </a:p>
        </p:txBody>
      </p:sp>
    </p:spTree>
    <p:extLst>
      <p:ext uri="{BB962C8B-B14F-4D97-AF65-F5344CB8AC3E}">
        <p14:creationId xmlns:p14="http://schemas.microsoft.com/office/powerpoint/2010/main" val="2130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373316" y="507486"/>
            <a:ext cx="7335079" cy="400110"/>
          </a:xfrm>
          <a:prstGeom prst="rect">
            <a:avLst/>
          </a:prstGeom>
          <a:noFill/>
        </p:spPr>
        <p:txBody>
          <a:bodyPr wrap="square">
            <a:spAutoFit/>
          </a:bodyPr>
          <a:lstStyle/>
          <a:p>
            <a:pPr algn="ctr"/>
            <a:r>
              <a:rPr lang="en-US" sz="2000" b="1" dirty="0"/>
              <a:t>Enterprise Resource Planning (ERP) System</a:t>
            </a:r>
            <a:endParaRPr lang="en-NP" sz="2000" b="1" dirty="0"/>
          </a:p>
        </p:txBody>
      </p:sp>
      <p:sp>
        <p:nvSpPr>
          <p:cNvPr id="5" name="TextBox 4">
            <a:extLst>
              <a:ext uri="{FF2B5EF4-FFF2-40B4-BE49-F238E27FC236}">
                <a16:creationId xmlns:a16="http://schemas.microsoft.com/office/drawing/2014/main" id="{90622BB9-C040-97C5-079A-A5E2A3F1D3E1}"/>
              </a:ext>
            </a:extLst>
          </p:cNvPr>
          <p:cNvSpPr txBox="1"/>
          <p:nvPr/>
        </p:nvSpPr>
        <p:spPr>
          <a:xfrm>
            <a:off x="514786" y="1280533"/>
            <a:ext cx="4756974" cy="307777"/>
          </a:xfrm>
          <a:prstGeom prst="rect">
            <a:avLst/>
          </a:prstGeom>
          <a:noFill/>
        </p:spPr>
        <p:txBody>
          <a:bodyPr wrap="square">
            <a:spAutoFit/>
          </a:bodyPr>
          <a:lstStyle/>
          <a:p>
            <a:pPr algn="l"/>
            <a:r>
              <a:rPr lang="en-US" b="0" i="0" dirty="0">
                <a:solidFill>
                  <a:srgbClr val="111111"/>
                </a:solidFill>
                <a:effectLst/>
                <a:latin typeface="Cabin-semi-bold"/>
              </a:rPr>
              <a:t>What Is Enterprise Resource Planning (ERP)?</a:t>
            </a:r>
          </a:p>
        </p:txBody>
      </p:sp>
      <p:sp>
        <p:nvSpPr>
          <p:cNvPr id="7" name="TextBox 6">
            <a:extLst>
              <a:ext uri="{FF2B5EF4-FFF2-40B4-BE49-F238E27FC236}">
                <a16:creationId xmlns:a16="http://schemas.microsoft.com/office/drawing/2014/main" id="{EFC41D1F-9811-0DB0-89B8-79B730A17861}"/>
              </a:ext>
            </a:extLst>
          </p:cNvPr>
          <p:cNvSpPr txBox="1"/>
          <p:nvPr/>
        </p:nvSpPr>
        <p:spPr>
          <a:xfrm>
            <a:off x="514786" y="2090034"/>
            <a:ext cx="8091742" cy="1169551"/>
          </a:xfrm>
          <a:prstGeom prst="rect">
            <a:avLst/>
          </a:prstGeom>
          <a:noFill/>
        </p:spPr>
        <p:txBody>
          <a:bodyPr wrap="square">
            <a:spAutoFit/>
          </a:bodyPr>
          <a:lstStyle/>
          <a:p>
            <a:r>
              <a:rPr lang="en-US" b="0" i="0" dirty="0">
                <a:solidFill>
                  <a:srgbClr val="111111"/>
                </a:solidFill>
                <a:effectLst/>
                <a:latin typeface="SourceSansPro"/>
              </a:rPr>
              <a:t>Enterprise resource planning (ERP) is a process used by companies to manage and integrate the important parts of their businesses. Many ERP software applications are important to companies because they help them implement resource planning by integrating all of the processes needed to run their companies with a single system. An ERP software system can also integrate planning, purchasing inventory, sales, marketing, finance, human resources, and more.</a:t>
            </a:r>
            <a:endParaRPr lang="en-NP" dirty="0"/>
          </a:p>
        </p:txBody>
      </p:sp>
      <p:sp>
        <p:nvSpPr>
          <p:cNvPr id="9" name="TextBox 8">
            <a:extLst>
              <a:ext uri="{FF2B5EF4-FFF2-40B4-BE49-F238E27FC236}">
                <a16:creationId xmlns:a16="http://schemas.microsoft.com/office/drawing/2014/main" id="{6AB84953-B2C9-4885-9CA8-0DC63715EC9B}"/>
              </a:ext>
            </a:extLst>
          </p:cNvPr>
          <p:cNvSpPr txBox="1"/>
          <p:nvPr/>
        </p:nvSpPr>
        <p:spPr>
          <a:xfrm>
            <a:off x="514786" y="3493635"/>
            <a:ext cx="7903278" cy="738664"/>
          </a:xfrm>
          <a:prstGeom prst="rect">
            <a:avLst/>
          </a:prstGeom>
          <a:noFill/>
        </p:spPr>
        <p:txBody>
          <a:bodyPr wrap="square">
            <a:spAutoFit/>
          </a:bodyPr>
          <a:lstStyle/>
          <a:p>
            <a:r>
              <a:rPr lang="en-US" b="0" i="0" dirty="0">
                <a:solidFill>
                  <a:srgbClr val="111111"/>
                </a:solidFill>
                <a:effectLst/>
                <a:latin typeface="SourceSansPro"/>
              </a:rPr>
              <a:t>ERP applications also allow the different departments to communicate and share information more easily with the rest of the company. It collects information about the activity and state of different divisions, making this information available to other parts, where it can be used productively.</a:t>
            </a:r>
            <a:endParaRPr lang="en-NP" dirty="0"/>
          </a:p>
        </p:txBody>
      </p:sp>
    </p:spTree>
    <p:extLst>
      <p:ext uri="{BB962C8B-B14F-4D97-AF65-F5344CB8AC3E}">
        <p14:creationId xmlns:p14="http://schemas.microsoft.com/office/powerpoint/2010/main" val="4251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965329" y="180237"/>
            <a:ext cx="7335079" cy="307777"/>
          </a:xfrm>
          <a:prstGeom prst="rect">
            <a:avLst/>
          </a:prstGeom>
          <a:noFill/>
        </p:spPr>
        <p:txBody>
          <a:bodyPr wrap="square">
            <a:spAutoFit/>
          </a:bodyPr>
          <a:lstStyle/>
          <a:p>
            <a:pPr algn="ctr"/>
            <a:r>
              <a:rPr lang="en-US" b="1" dirty="0"/>
              <a:t>Enterprise Resource Planning (ERP) System</a:t>
            </a:r>
            <a:endParaRPr lang="en-NP" sz="2000" dirty="0">
              <a:effectLst/>
            </a:endParaRPr>
          </a:p>
        </p:txBody>
      </p:sp>
      <p:sp>
        <p:nvSpPr>
          <p:cNvPr id="6" name="TextBox 5">
            <a:extLst>
              <a:ext uri="{FF2B5EF4-FFF2-40B4-BE49-F238E27FC236}">
                <a16:creationId xmlns:a16="http://schemas.microsoft.com/office/drawing/2014/main" id="{E97F5C95-5852-E02F-5C7F-42ACB39CE226}"/>
              </a:ext>
            </a:extLst>
          </p:cNvPr>
          <p:cNvSpPr txBox="1"/>
          <p:nvPr/>
        </p:nvSpPr>
        <p:spPr>
          <a:xfrm>
            <a:off x="733977" y="785687"/>
            <a:ext cx="7559505" cy="1384995"/>
          </a:xfrm>
          <a:prstGeom prst="rect">
            <a:avLst/>
          </a:prstGeom>
          <a:noFill/>
        </p:spPr>
        <p:txBody>
          <a:bodyPr wrap="square">
            <a:spAutoFit/>
          </a:bodyPr>
          <a:lstStyle/>
          <a:p>
            <a:pPr marL="285750" indent="-285750">
              <a:buFont typeface="Arial" panose="020B0604020202020204" pitchFamily="34" charset="0"/>
              <a:buChar char="•"/>
            </a:pPr>
            <a:r>
              <a:rPr lang="en-NP" dirty="0"/>
              <a:t>ERP software can integrate all of the processes needed to run a company.</a:t>
            </a:r>
          </a:p>
          <a:p>
            <a:pPr marL="285750" indent="-285750">
              <a:buFont typeface="Arial" panose="020B0604020202020204" pitchFamily="34" charset="0"/>
              <a:buChar char="•"/>
            </a:pPr>
            <a:r>
              <a:rPr lang="en-NP" dirty="0"/>
              <a:t>ERP solutions have evolved over the years, and many are now typically web-based applications that users can access remotely.</a:t>
            </a:r>
          </a:p>
          <a:p>
            <a:pPr marL="285750" indent="-285750">
              <a:buFont typeface="Arial" panose="020B0604020202020204" pitchFamily="34" charset="0"/>
              <a:buChar char="•"/>
            </a:pPr>
            <a:r>
              <a:rPr lang="en-NP" dirty="0"/>
              <a:t>Some benefits of ERP include the free flow of communication between business areas, a single source of information, and accurate, real-time data reporting.</a:t>
            </a:r>
          </a:p>
          <a:p>
            <a:pPr marL="285750" indent="-285750">
              <a:buFont typeface="Arial" panose="020B0604020202020204" pitchFamily="34" charset="0"/>
              <a:buChar char="•"/>
            </a:pPr>
            <a:r>
              <a:rPr lang="en-NP" dirty="0"/>
              <a:t>An ERP system can be ineffective if a company doesn't implement it carefully.</a:t>
            </a:r>
          </a:p>
        </p:txBody>
      </p:sp>
      <p:pic>
        <p:nvPicPr>
          <p:cNvPr id="7" name="Picture 6" descr="Diagram&#10;&#10;Description automatically generated">
            <a:extLst>
              <a:ext uri="{FF2B5EF4-FFF2-40B4-BE49-F238E27FC236}">
                <a16:creationId xmlns:a16="http://schemas.microsoft.com/office/drawing/2014/main" id="{6E49FB21-F5EF-C0BE-9C7F-7BC7D304C399}"/>
              </a:ext>
            </a:extLst>
          </p:cNvPr>
          <p:cNvPicPr>
            <a:picLocks noChangeAspect="1"/>
          </p:cNvPicPr>
          <p:nvPr/>
        </p:nvPicPr>
        <p:blipFill>
          <a:blip r:embed="rId3"/>
          <a:stretch>
            <a:fillRect/>
          </a:stretch>
        </p:blipFill>
        <p:spPr>
          <a:xfrm>
            <a:off x="2294625" y="2170682"/>
            <a:ext cx="3847909" cy="3137699"/>
          </a:xfrm>
          <a:prstGeom prst="rect">
            <a:avLst/>
          </a:prstGeom>
        </p:spPr>
      </p:pic>
    </p:spTree>
    <p:extLst>
      <p:ext uri="{BB962C8B-B14F-4D97-AF65-F5344CB8AC3E}">
        <p14:creationId xmlns:p14="http://schemas.microsoft.com/office/powerpoint/2010/main" val="345858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EFEF5168-EB23-5B5F-A9A0-5C304BACA312}"/>
              </a:ext>
            </a:extLst>
          </p:cNvPr>
          <p:cNvSpPr txBox="1"/>
          <p:nvPr/>
        </p:nvSpPr>
        <p:spPr>
          <a:xfrm>
            <a:off x="520021" y="247471"/>
            <a:ext cx="6809139" cy="307777"/>
          </a:xfrm>
          <a:prstGeom prst="rect">
            <a:avLst/>
          </a:prstGeom>
          <a:noFill/>
        </p:spPr>
        <p:txBody>
          <a:bodyPr wrap="square">
            <a:spAutoFit/>
          </a:bodyPr>
          <a:lstStyle/>
          <a:p>
            <a:r>
              <a:rPr lang="en-US" cap="all" dirty="0"/>
              <a:t>5 Benefits of an Enterprise Resource Planning (ERP) System</a:t>
            </a:r>
          </a:p>
        </p:txBody>
      </p:sp>
      <p:pic>
        <p:nvPicPr>
          <p:cNvPr id="4" name="Picture 3" descr="A picture containing icon&#10;&#10;Description automatically generated">
            <a:extLst>
              <a:ext uri="{FF2B5EF4-FFF2-40B4-BE49-F238E27FC236}">
                <a16:creationId xmlns:a16="http://schemas.microsoft.com/office/drawing/2014/main" id="{66528CFB-800F-B616-E45B-4065E6811407}"/>
              </a:ext>
            </a:extLst>
          </p:cNvPr>
          <p:cNvPicPr>
            <a:picLocks noChangeAspect="1"/>
          </p:cNvPicPr>
          <p:nvPr/>
        </p:nvPicPr>
        <p:blipFill>
          <a:blip r:embed="rId3"/>
          <a:stretch>
            <a:fillRect/>
          </a:stretch>
        </p:blipFill>
        <p:spPr>
          <a:xfrm>
            <a:off x="1076107" y="754875"/>
            <a:ext cx="6567160" cy="3995022"/>
          </a:xfrm>
          <a:prstGeom prst="rect">
            <a:avLst/>
          </a:prstGeom>
        </p:spPr>
      </p:pic>
    </p:spTree>
    <p:extLst>
      <p:ext uri="{BB962C8B-B14F-4D97-AF65-F5344CB8AC3E}">
        <p14:creationId xmlns:p14="http://schemas.microsoft.com/office/powerpoint/2010/main" val="191892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400110"/>
          </a:xfrm>
          <a:prstGeom prst="rect">
            <a:avLst/>
          </a:prstGeom>
          <a:noFill/>
        </p:spPr>
        <p:txBody>
          <a:bodyPr wrap="square">
            <a:spAutoFit/>
          </a:bodyPr>
          <a:lstStyle/>
          <a:p>
            <a:r>
              <a:rPr lang="en-US" sz="2000" b="1" dirty="0"/>
              <a:t>The business value of ERP</a:t>
            </a:r>
          </a:p>
        </p:txBody>
      </p:sp>
      <p:sp>
        <p:nvSpPr>
          <p:cNvPr id="5" name="TextBox 4">
            <a:extLst>
              <a:ext uri="{FF2B5EF4-FFF2-40B4-BE49-F238E27FC236}">
                <a16:creationId xmlns:a16="http://schemas.microsoft.com/office/drawing/2014/main" id="{92C656EE-69F3-02CB-FEE3-0E83FEF82464}"/>
              </a:ext>
            </a:extLst>
          </p:cNvPr>
          <p:cNvSpPr txBox="1"/>
          <p:nvPr/>
        </p:nvSpPr>
        <p:spPr>
          <a:xfrm>
            <a:off x="640861" y="1190390"/>
            <a:ext cx="7580495" cy="3293209"/>
          </a:xfrm>
          <a:prstGeom prst="rect">
            <a:avLst/>
          </a:prstGeom>
          <a:noFill/>
        </p:spPr>
        <p:txBody>
          <a:bodyPr wrap="square">
            <a:spAutoFit/>
          </a:bodyPr>
          <a:lstStyle/>
          <a:p>
            <a:pPr marL="285750" indent="-285750">
              <a:buFont typeface="Arial" panose="020B0604020202020204" pitchFamily="34" charset="0"/>
              <a:buChar char="•"/>
            </a:pPr>
            <a:r>
              <a:rPr lang="en-US" sz="1600" b="1" dirty="0"/>
              <a:t>Improved business insight</a:t>
            </a:r>
            <a:r>
              <a:rPr lang="en-US" sz="1600" dirty="0"/>
              <a:t> from real-time information generated by reports</a:t>
            </a:r>
          </a:p>
          <a:p>
            <a:pPr marL="285750" indent="-285750">
              <a:buFont typeface="Arial" panose="020B0604020202020204" pitchFamily="34" charset="0"/>
              <a:buChar char="•"/>
            </a:pPr>
            <a:r>
              <a:rPr lang="en-US" sz="1600" b="1" dirty="0"/>
              <a:t>Lower operational costs</a:t>
            </a:r>
            <a:r>
              <a:rPr lang="en-US" sz="1600" dirty="0"/>
              <a:t> through streamlined business processes and best practices</a:t>
            </a:r>
          </a:p>
          <a:p>
            <a:pPr marL="285750" indent="-285750">
              <a:buFont typeface="Arial" panose="020B0604020202020204" pitchFamily="34" charset="0"/>
              <a:buChar char="•"/>
            </a:pPr>
            <a:r>
              <a:rPr lang="en-US" sz="1600" b="1" dirty="0"/>
              <a:t>Enhanced collaboration</a:t>
            </a:r>
            <a:r>
              <a:rPr lang="en-US" sz="1600" dirty="0"/>
              <a:t> from users sharing data in contracts, requisitions, and purchase orders</a:t>
            </a:r>
          </a:p>
          <a:p>
            <a:pPr marL="285750" indent="-285750">
              <a:buFont typeface="Arial" panose="020B0604020202020204" pitchFamily="34" charset="0"/>
              <a:buChar char="•"/>
            </a:pPr>
            <a:r>
              <a:rPr lang="en-US" sz="1600" b="1" dirty="0"/>
              <a:t>Improved efficiency</a:t>
            </a:r>
            <a:r>
              <a:rPr lang="en-US" sz="1600" dirty="0"/>
              <a:t> through a common user experience across many business functions and well-defined business processes</a:t>
            </a:r>
          </a:p>
          <a:p>
            <a:pPr marL="285750" indent="-285750">
              <a:buFont typeface="Arial" panose="020B0604020202020204" pitchFamily="34" charset="0"/>
              <a:buChar char="•"/>
            </a:pPr>
            <a:r>
              <a:rPr lang="en-US" sz="1600" b="1" dirty="0"/>
              <a:t>Consistent infrastructure</a:t>
            </a:r>
            <a:r>
              <a:rPr lang="en-US" sz="1600" dirty="0"/>
              <a:t> from the back office to the front office, with all business activities having the same look and feel</a:t>
            </a:r>
          </a:p>
          <a:p>
            <a:pPr marL="285750" indent="-285750">
              <a:buFont typeface="Arial" panose="020B0604020202020204" pitchFamily="34" charset="0"/>
              <a:buChar char="•"/>
            </a:pPr>
            <a:r>
              <a:rPr lang="en-US" sz="1600" b="1" dirty="0"/>
              <a:t>Higher user-adoption rates</a:t>
            </a:r>
            <a:r>
              <a:rPr lang="en-US" sz="1600" dirty="0"/>
              <a:t> from a common user experience and design</a:t>
            </a:r>
          </a:p>
          <a:p>
            <a:pPr marL="285750" indent="-285750">
              <a:buFont typeface="Arial" panose="020B0604020202020204" pitchFamily="34" charset="0"/>
              <a:buChar char="•"/>
            </a:pPr>
            <a:r>
              <a:rPr lang="en-US" sz="1600" b="1" dirty="0"/>
              <a:t>Reduced risk</a:t>
            </a:r>
            <a:r>
              <a:rPr lang="en-US" sz="1600" dirty="0"/>
              <a:t> through improved data integrity and financial controls</a:t>
            </a:r>
          </a:p>
          <a:p>
            <a:pPr marL="285750" indent="-285750">
              <a:buFont typeface="Arial" panose="020B0604020202020204" pitchFamily="34" charset="0"/>
              <a:buChar char="•"/>
            </a:pPr>
            <a:r>
              <a:rPr lang="en-US" sz="1600" b="1" dirty="0"/>
              <a:t>Lower management and operational costs</a:t>
            </a:r>
            <a:r>
              <a:rPr lang="en-US" sz="1600" dirty="0"/>
              <a:t> through uniform and integrated systems</a:t>
            </a:r>
          </a:p>
        </p:txBody>
      </p:sp>
    </p:spTree>
    <p:extLst>
      <p:ext uri="{BB962C8B-B14F-4D97-AF65-F5344CB8AC3E}">
        <p14:creationId xmlns:p14="http://schemas.microsoft.com/office/powerpoint/2010/main" val="129726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81D5A544-0D27-DB54-8CA8-0D05FE2C4CCD}"/>
              </a:ext>
            </a:extLst>
          </p:cNvPr>
          <p:cNvSpPr txBox="1"/>
          <p:nvPr/>
        </p:nvSpPr>
        <p:spPr>
          <a:xfrm>
            <a:off x="945810" y="331232"/>
            <a:ext cx="5434050" cy="400110"/>
          </a:xfrm>
          <a:prstGeom prst="rect">
            <a:avLst/>
          </a:prstGeom>
          <a:noFill/>
        </p:spPr>
        <p:txBody>
          <a:bodyPr wrap="square">
            <a:spAutoFit/>
          </a:bodyPr>
          <a:lstStyle/>
          <a:p>
            <a:r>
              <a:rPr lang="en-US" sz="2000" b="1" dirty="0"/>
              <a:t>Cloud ERP—A new ERP delivery model</a:t>
            </a:r>
          </a:p>
        </p:txBody>
      </p:sp>
      <p:sp>
        <p:nvSpPr>
          <p:cNvPr id="7" name="TextBox 6">
            <a:extLst>
              <a:ext uri="{FF2B5EF4-FFF2-40B4-BE49-F238E27FC236}">
                <a16:creationId xmlns:a16="http://schemas.microsoft.com/office/drawing/2014/main" id="{E11E6C7D-2609-4F52-1A1E-4EF49F387EC6}"/>
              </a:ext>
            </a:extLst>
          </p:cNvPr>
          <p:cNvSpPr txBox="1"/>
          <p:nvPr/>
        </p:nvSpPr>
        <p:spPr>
          <a:xfrm>
            <a:off x="945809" y="1242220"/>
            <a:ext cx="6620675" cy="2462213"/>
          </a:xfrm>
          <a:prstGeom prst="rect">
            <a:avLst/>
          </a:prstGeom>
          <a:noFill/>
        </p:spPr>
        <p:txBody>
          <a:bodyPr wrap="square">
            <a:spAutoFit/>
          </a:bodyPr>
          <a:lstStyle/>
          <a:p>
            <a:r>
              <a:rPr lang="en-US" b="1" i="0" dirty="0">
                <a:solidFill>
                  <a:srgbClr val="161513"/>
                </a:solidFill>
                <a:effectLst/>
                <a:latin typeface="OracleSansVF"/>
              </a:rPr>
              <a:t>Software-as-a-service (SaaS)</a:t>
            </a:r>
            <a:br>
              <a:rPr lang="en-US" dirty="0"/>
            </a:br>
            <a:r>
              <a:rPr lang="en-US" b="0" i="0" dirty="0">
                <a:solidFill>
                  <a:srgbClr val="161513"/>
                </a:solidFill>
                <a:effectLst/>
                <a:latin typeface="OracleSansVF"/>
              </a:rPr>
              <a:t>Enter the cloud—specifically, the </a:t>
            </a:r>
            <a:r>
              <a:rPr lang="en-US" b="0" i="0" u="none" strike="noStrike" dirty="0">
                <a:solidFill>
                  <a:srgbClr val="006B8F"/>
                </a:solidFill>
                <a:effectLst/>
                <a:latin typeface="OracleSansVF"/>
                <a:hlinkClick r:id="rId3"/>
              </a:rPr>
              <a:t>software-as-a-service (SaaS)</a:t>
            </a:r>
            <a:r>
              <a:rPr lang="en-US" b="0" i="0" dirty="0">
                <a:solidFill>
                  <a:srgbClr val="161513"/>
                </a:solidFill>
                <a:effectLst/>
                <a:latin typeface="OracleSansVF"/>
              </a:rPr>
              <a:t> delivery model for ERP. When ERP software is delivered as a service in the cloud, it runs on a network of remote servers instead of inside a company’s server room. The cloud provider patches, manages, and updates the software several times a year—rather than an expensive upgrade every 5 to 10 years with an on-premises system. The cloud can reduce both operational expenses (</a:t>
            </a:r>
            <a:r>
              <a:rPr lang="en-US" b="0" i="0" dirty="0" err="1">
                <a:solidFill>
                  <a:srgbClr val="161513"/>
                </a:solidFill>
                <a:effectLst/>
                <a:latin typeface="OracleSansVF"/>
              </a:rPr>
              <a:t>OpEx</a:t>
            </a:r>
            <a:r>
              <a:rPr lang="en-US" b="0" i="0" dirty="0">
                <a:solidFill>
                  <a:srgbClr val="161513"/>
                </a:solidFill>
                <a:effectLst/>
                <a:latin typeface="OracleSansVF"/>
              </a:rPr>
              <a:t>) and capital expenses (</a:t>
            </a:r>
            <a:r>
              <a:rPr lang="en-US" b="0" i="0" dirty="0" err="1">
                <a:solidFill>
                  <a:srgbClr val="161513"/>
                </a:solidFill>
                <a:effectLst/>
                <a:latin typeface="OracleSansVF"/>
              </a:rPr>
              <a:t>CapEx</a:t>
            </a:r>
            <a:r>
              <a:rPr lang="en-US" b="0" i="0" dirty="0">
                <a:solidFill>
                  <a:srgbClr val="161513"/>
                </a:solidFill>
                <a:effectLst/>
                <a:latin typeface="OracleSansVF"/>
              </a:rPr>
              <a:t>) because it eliminates the need for companies to purchase software and hardware, or hire additional IT staff. These resources can instead be invested in new business opportunities, and the organization is always up-to-date on the most recent ERP software. Employees can shift their focus from managing IT to more value-added tasks such as innovation and growth.</a:t>
            </a:r>
            <a:endParaRPr lang="en-NP" dirty="0"/>
          </a:p>
        </p:txBody>
      </p:sp>
    </p:spTree>
    <p:extLst>
      <p:ext uri="{BB962C8B-B14F-4D97-AF65-F5344CB8AC3E}">
        <p14:creationId xmlns:p14="http://schemas.microsoft.com/office/powerpoint/2010/main" val="299281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982E1E90-3F7E-F97B-F973-80CDDE479D05}"/>
              </a:ext>
            </a:extLst>
          </p:cNvPr>
          <p:cNvSpPr txBox="1"/>
          <p:nvPr/>
        </p:nvSpPr>
        <p:spPr>
          <a:xfrm>
            <a:off x="708485" y="211251"/>
            <a:ext cx="6090183" cy="400110"/>
          </a:xfrm>
          <a:prstGeom prst="rect">
            <a:avLst/>
          </a:prstGeom>
          <a:noFill/>
        </p:spPr>
        <p:txBody>
          <a:bodyPr wrap="square">
            <a:spAutoFit/>
          </a:bodyPr>
          <a:lstStyle/>
          <a:p>
            <a:r>
              <a:rPr lang="en-US" sz="2000" dirty="0"/>
              <a:t>ERP : Benefits and Economic Effectiveness </a:t>
            </a:r>
            <a:endParaRPr lang="en-NP" sz="2000" b="1" dirty="0"/>
          </a:p>
        </p:txBody>
      </p:sp>
      <p:pic>
        <p:nvPicPr>
          <p:cNvPr id="5" name="Picture 4" descr="Diagram&#10;&#10;Description automatically generated">
            <a:extLst>
              <a:ext uri="{FF2B5EF4-FFF2-40B4-BE49-F238E27FC236}">
                <a16:creationId xmlns:a16="http://schemas.microsoft.com/office/drawing/2014/main" id="{B82058A1-0557-DAC7-BC45-F3D849C12885}"/>
              </a:ext>
            </a:extLst>
          </p:cNvPr>
          <p:cNvPicPr>
            <a:picLocks noChangeAspect="1"/>
          </p:cNvPicPr>
          <p:nvPr/>
        </p:nvPicPr>
        <p:blipFill>
          <a:blip r:embed="rId3"/>
          <a:stretch>
            <a:fillRect/>
          </a:stretch>
        </p:blipFill>
        <p:spPr>
          <a:xfrm>
            <a:off x="390889" y="1059277"/>
            <a:ext cx="7838711" cy="3227301"/>
          </a:xfrm>
          <a:prstGeom prst="rect">
            <a:avLst/>
          </a:prstGeom>
        </p:spPr>
      </p:pic>
    </p:spTree>
    <p:extLst>
      <p:ext uri="{BB962C8B-B14F-4D97-AF65-F5344CB8AC3E}">
        <p14:creationId xmlns:p14="http://schemas.microsoft.com/office/powerpoint/2010/main" val="37325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F4E2DC7-6DDC-9AE1-FE62-7785E2773400}"/>
              </a:ext>
            </a:extLst>
          </p:cNvPr>
          <p:cNvSpPr txBox="1"/>
          <p:nvPr/>
        </p:nvSpPr>
        <p:spPr>
          <a:xfrm>
            <a:off x="533982" y="268411"/>
            <a:ext cx="6334488" cy="400110"/>
          </a:xfrm>
          <a:prstGeom prst="rect">
            <a:avLst/>
          </a:prstGeom>
          <a:noFill/>
        </p:spPr>
        <p:txBody>
          <a:bodyPr wrap="square">
            <a:spAutoFit/>
          </a:bodyPr>
          <a:lstStyle/>
          <a:p>
            <a:r>
              <a:rPr lang="en-US" sz="2000" b="1" dirty="0"/>
              <a:t>Customer Relationship Management (CRP)</a:t>
            </a:r>
            <a:endParaRPr lang="en-NP" sz="2000" b="1" dirty="0"/>
          </a:p>
        </p:txBody>
      </p:sp>
      <p:sp>
        <p:nvSpPr>
          <p:cNvPr id="6" name="TextBox 5">
            <a:extLst>
              <a:ext uri="{FF2B5EF4-FFF2-40B4-BE49-F238E27FC236}">
                <a16:creationId xmlns:a16="http://schemas.microsoft.com/office/drawing/2014/main" id="{413721C6-E00E-B0C5-1C59-345E65469027}"/>
              </a:ext>
            </a:extLst>
          </p:cNvPr>
          <p:cNvSpPr txBox="1"/>
          <p:nvPr/>
        </p:nvSpPr>
        <p:spPr>
          <a:xfrm>
            <a:off x="1249447" y="1879689"/>
            <a:ext cx="5608553" cy="1815882"/>
          </a:xfrm>
          <a:prstGeom prst="rect">
            <a:avLst/>
          </a:prstGeom>
          <a:noFill/>
        </p:spPr>
        <p:txBody>
          <a:bodyPr wrap="square">
            <a:spAutoFit/>
          </a:bodyPr>
          <a:lstStyle/>
          <a:p>
            <a:r>
              <a:rPr lang="en-US" sz="1600" b="0" i="0" dirty="0">
                <a:solidFill>
                  <a:schemeClr val="accent1"/>
                </a:solidFill>
                <a:effectLst/>
                <a:latin typeface="arial" panose="020B0604020202020204" pitchFamily="34" charset="0"/>
              </a:rPr>
              <a:t>What does a CRM system do? </a:t>
            </a:r>
          </a:p>
          <a:p>
            <a:endParaRPr lang="en-US" sz="1600" dirty="0">
              <a:solidFill>
                <a:schemeClr val="accent1"/>
              </a:solidFill>
              <a:latin typeface="arial" panose="020B0604020202020204" pitchFamily="34" charset="0"/>
            </a:endParaRPr>
          </a:p>
          <a:p>
            <a:r>
              <a:rPr lang="en-US" sz="1600" b="0" i="0" dirty="0">
                <a:solidFill>
                  <a:schemeClr val="accent1"/>
                </a:solidFill>
                <a:effectLst/>
                <a:latin typeface="arial" panose="020B0604020202020204" pitchFamily="34" charset="0"/>
              </a:rPr>
              <a:t>A customer relationship management (CRM) solution helps you find new customers, win their business, and keep them happy by organizing customer and prospect information in a way that helps you build stronger relationships with them and grow your business faster.</a:t>
            </a:r>
            <a:endParaRPr lang="en-NP" sz="1600" dirty="0">
              <a:solidFill>
                <a:schemeClr val="accent1"/>
              </a:solidFill>
            </a:endParaRPr>
          </a:p>
        </p:txBody>
      </p:sp>
    </p:spTree>
    <p:extLst>
      <p:ext uri="{BB962C8B-B14F-4D97-AF65-F5344CB8AC3E}">
        <p14:creationId xmlns:p14="http://schemas.microsoft.com/office/powerpoint/2010/main" val="12665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F4E2DC7-6DDC-9AE1-FE62-7785E2773400}"/>
              </a:ext>
            </a:extLst>
          </p:cNvPr>
          <p:cNvSpPr txBox="1"/>
          <p:nvPr/>
        </p:nvSpPr>
        <p:spPr>
          <a:xfrm>
            <a:off x="429280" y="321691"/>
            <a:ext cx="6334488" cy="369332"/>
          </a:xfrm>
          <a:prstGeom prst="rect">
            <a:avLst/>
          </a:prstGeom>
          <a:noFill/>
        </p:spPr>
        <p:txBody>
          <a:bodyPr wrap="square">
            <a:spAutoFit/>
          </a:bodyPr>
          <a:lstStyle/>
          <a:p>
            <a:r>
              <a:rPr lang="en-US" sz="1800" b="1" dirty="0"/>
              <a:t>Why CRM Benefits Businesses</a:t>
            </a:r>
          </a:p>
        </p:txBody>
      </p:sp>
      <p:sp>
        <p:nvSpPr>
          <p:cNvPr id="6" name="TextBox 5">
            <a:extLst>
              <a:ext uri="{FF2B5EF4-FFF2-40B4-BE49-F238E27FC236}">
                <a16:creationId xmlns:a16="http://schemas.microsoft.com/office/drawing/2014/main" id="{0C4BE90B-0C12-564D-A433-9519864027A8}"/>
              </a:ext>
            </a:extLst>
          </p:cNvPr>
          <p:cNvSpPr txBox="1"/>
          <p:nvPr/>
        </p:nvSpPr>
        <p:spPr>
          <a:xfrm>
            <a:off x="802718" y="1556524"/>
            <a:ext cx="6055282" cy="181588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accent1"/>
                </a:solidFill>
                <a:effectLst/>
                <a:latin typeface="Arial" panose="020B0604020202020204" pitchFamily="34" charset="0"/>
              </a:rPr>
              <a:t>Having customer information such as past purchases and interaction history easily accessible can help customer support representatives provide better and faster customer service.</a:t>
            </a:r>
          </a:p>
          <a:p>
            <a:pPr marL="285750" indent="-285750" algn="l">
              <a:buFont typeface="Arial" panose="020B0604020202020204" pitchFamily="34" charset="0"/>
              <a:buChar char="•"/>
            </a:pPr>
            <a:r>
              <a:rPr lang="en-US" b="0" i="0" dirty="0">
                <a:solidFill>
                  <a:schemeClr val="accent1"/>
                </a:solidFill>
                <a:effectLst/>
                <a:latin typeface="Arial" panose="020B0604020202020204" pitchFamily="34" charset="0"/>
              </a:rPr>
              <a:t>Collection of and access to customer data can help businesses identify trends and insights about their customers through reporting and visualization features.</a:t>
            </a:r>
          </a:p>
          <a:p>
            <a:pPr marL="285750" indent="-285750" algn="l">
              <a:buFont typeface="Arial" panose="020B0604020202020204" pitchFamily="34" charset="0"/>
              <a:buChar char="•"/>
            </a:pPr>
            <a:r>
              <a:rPr lang="en-US" b="0" i="0" dirty="0">
                <a:solidFill>
                  <a:schemeClr val="accent1"/>
                </a:solidFill>
                <a:effectLst/>
                <a:latin typeface="Arial" panose="020B0604020202020204" pitchFamily="34" charset="0"/>
              </a:rPr>
              <a:t>Automation of menial, but necessary, sales funnel and customer support tasks.</a:t>
            </a:r>
          </a:p>
        </p:txBody>
      </p:sp>
    </p:spTree>
    <p:extLst>
      <p:ext uri="{BB962C8B-B14F-4D97-AF65-F5344CB8AC3E}">
        <p14:creationId xmlns:p14="http://schemas.microsoft.com/office/powerpoint/2010/main" val="57102050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1062</Words>
  <Application>Microsoft Macintosh PowerPoint</Application>
  <PresentationFormat>On-screen Show (16:9)</PresentationFormat>
  <Paragraphs>56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Amatic SC</vt:lpstr>
      <vt:lpstr>Arial</vt:lpstr>
      <vt:lpstr>SourceSansPro</vt:lpstr>
      <vt:lpstr>Cabin-semi-bold</vt:lpstr>
      <vt:lpstr>OracleSansVF</vt:lpstr>
      <vt:lpstr>Raleway</vt:lpstr>
      <vt:lpstr>Source Code Pro</vt:lpstr>
      <vt:lpstr>Beach Day</vt:lpstr>
      <vt:lpstr>ICTs and Enterprise Level Value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7</cp:revision>
  <dcterms:modified xsi:type="dcterms:W3CDTF">2022-05-03T13:30:39Z</dcterms:modified>
</cp:coreProperties>
</file>