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8" r:id="rId2"/>
    <p:sldId id="263" r:id="rId3"/>
    <p:sldId id="265" r:id="rId4"/>
    <p:sldId id="267" r:id="rId5"/>
    <p:sldId id="277" r:id="rId6"/>
    <p:sldId id="298" r:id="rId7"/>
    <p:sldId id="266"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7" r:id="rId26"/>
    <p:sldId id="318" r:id="rId27"/>
    <p:sldId id="319" r:id="rId28"/>
    <p:sldId id="320" r:id="rId29"/>
    <p:sldId id="321" r:id="rId30"/>
    <p:sldId id="316" r:id="rId31"/>
  </p:sldIdLst>
  <p:sldSz cx="9144000" cy="5143500" type="screen16x9"/>
  <p:notesSz cx="6858000" cy="9144000"/>
  <p:embeddedFontLst>
    <p:embeddedFont>
      <p:font typeface="Amatic SC" pitchFamily="2" charset="-79"/>
      <p:regular r:id="rId33"/>
      <p:bold r:id="rId34"/>
    </p:embeddedFont>
    <p:embeddedFont>
      <p:font typeface="Heebo" pitchFamily="2" charset="-79"/>
      <p:regular r:id="rId35"/>
      <p:bold r:id="rId36"/>
    </p:embeddedFont>
    <p:embeddedFont>
      <p:font typeface="Source Code Pro" panose="020B0509030403020204"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614F8FD-BB3D-BB4F-A880-4C98CDF40972}">
          <p14:sldIdLst>
            <p14:sldId id="258"/>
            <p14:sldId id="263"/>
            <p14:sldId id="265"/>
            <p14:sldId id="267"/>
            <p14:sldId id="277"/>
            <p14:sldId id="298"/>
            <p14:sldId id="266"/>
            <p14:sldId id="299"/>
            <p14:sldId id="300"/>
            <p14:sldId id="301"/>
            <p14:sldId id="302"/>
            <p14:sldId id="303"/>
            <p14:sldId id="304"/>
            <p14:sldId id="305"/>
            <p14:sldId id="306"/>
            <p14:sldId id="307"/>
            <p14:sldId id="308"/>
            <p14:sldId id="309"/>
            <p14:sldId id="310"/>
            <p14:sldId id="311"/>
            <p14:sldId id="312"/>
            <p14:sldId id="313"/>
            <p14:sldId id="314"/>
            <p14:sldId id="315"/>
            <p14:sldId id="317"/>
            <p14:sldId id="318"/>
            <p14:sldId id="319"/>
            <p14:sldId id="320"/>
            <p14:sldId id="321"/>
            <p14:sldId id="316"/>
          </p14:sldIdLst>
        </p14:section>
        <p14:section name="Untitled Section" id="{03313DED-A5EF-D64D-81DB-ED23D15A783C}">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68"/>
    <p:restoredTop sz="86249"/>
  </p:normalViewPr>
  <p:slideViewPr>
    <p:cSldViewPr snapToGrid="0">
      <p:cViewPr varScale="1">
        <p:scale>
          <a:sx n="183" d="100"/>
          <a:sy n="183" d="100"/>
        </p:scale>
        <p:origin x="1752"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6f5903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6f590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66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3743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883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226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798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147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158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5857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2380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633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953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2391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8841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1951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5874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4806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7866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4472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6698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5637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1716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633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7760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182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386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630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75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083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590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590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759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berlo.com/statistics/global-ecommerce-sale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www.aramex.com/np/en" TargetMode="External"/><Relationship Id="rId13" Type="http://schemas.openxmlformats.org/officeDocument/2006/relationships/hyperlink" Target="http://foodmario.com/" TargetMode="External"/><Relationship Id="rId3" Type="http://schemas.openxmlformats.org/officeDocument/2006/relationships/hyperlink" Target="https://citycargo.upaya.com.np/" TargetMode="External"/><Relationship Id="rId7" Type="http://schemas.openxmlformats.org/officeDocument/2006/relationships/hyperlink" Target="https://thulo.com/" TargetMode="External"/><Relationship Id="rId12" Type="http://schemas.openxmlformats.org/officeDocument/2006/relationships/hyperlink" Target="https://pathao.com/np/" TargetMode="External"/><Relationship Id="rId17" Type="http://schemas.openxmlformats.org/officeDocument/2006/relationships/hyperlink" Target="https://puryau.com/" TargetMode="External"/><Relationship Id="rId2" Type="http://schemas.openxmlformats.org/officeDocument/2006/relationships/notesSlide" Target="../notesSlides/notesSlide29.xml"/><Relationship Id="rId16" Type="http://schemas.openxmlformats.org/officeDocument/2006/relationships/hyperlink" Target="https://zapp.today/" TargetMode="External"/><Relationship Id="rId1" Type="http://schemas.openxmlformats.org/officeDocument/2006/relationships/slideLayout" Target="../slideLayouts/slideLayout4.xml"/><Relationship Id="rId6" Type="http://schemas.openxmlformats.org/officeDocument/2006/relationships/hyperlink" Target="https://www.sastodeal.com/" TargetMode="External"/><Relationship Id="rId11" Type="http://schemas.openxmlformats.org/officeDocument/2006/relationships/hyperlink" Target="https://foodmandu.com/" TargetMode="External"/><Relationship Id="rId5" Type="http://schemas.openxmlformats.org/officeDocument/2006/relationships/hyperlink" Target="https://www.daraz.com.np/" TargetMode="External"/><Relationship Id="rId15" Type="http://schemas.openxmlformats.org/officeDocument/2006/relationships/hyperlink" Target="https://www.nepxpress.com/" TargetMode="External"/><Relationship Id="rId10" Type="http://schemas.openxmlformats.org/officeDocument/2006/relationships/hyperlink" Target="https://www.dhl.com/np-en/home.html" TargetMode="External"/><Relationship Id="rId4" Type="http://schemas.openxmlformats.org/officeDocument/2006/relationships/hyperlink" Target="https://play.google.com/store/apps/details?id=com.hulaki.app&amp;hl=en&amp;gl=US" TargetMode="External"/><Relationship Id="rId9" Type="http://schemas.openxmlformats.org/officeDocument/2006/relationships/hyperlink" Target="https://www.tnt.com/" TargetMode="External"/><Relationship Id="rId14" Type="http://schemas.openxmlformats.org/officeDocument/2006/relationships/hyperlink" Target="https://www.bhojdeal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bigcommerce.com/blog/ecommerce-fulfillment/#executive-summary"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oberlo.com/statistics/global-ecommerce-sales"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2057220" y="802500"/>
            <a:ext cx="5029559" cy="3538500"/>
          </a:xfrm>
          <a:prstGeom prst="rect">
            <a:avLst/>
          </a:prstGeom>
        </p:spPr>
        <p:txBody>
          <a:bodyPr spcFirstLastPara="1" wrap="square" lIns="91425" tIns="91425" rIns="91425" bIns="91425" anchor="ctr" anchorCtr="0">
            <a:noAutofit/>
          </a:bodyPr>
          <a:lstStyle/>
          <a:p>
            <a:pPr lvl="0"/>
            <a:r>
              <a:rPr lang="en-US" dirty="0"/>
              <a:t>E-commerce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prospects of e commerce in </a:t>
            </a:r>
            <a:r>
              <a:rPr lang="en-US" b="1" dirty="0" err="1"/>
              <a:t>nepal</a:t>
            </a:r>
            <a:endParaRPr lang="en-US" b="1" dirty="0"/>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3600986"/>
          </a:xfrm>
          <a:prstGeom prst="rect">
            <a:avLst/>
          </a:prstGeom>
          <a:noFill/>
        </p:spPr>
        <p:txBody>
          <a:bodyPr wrap="square">
            <a:spAutoFit/>
          </a:bodyPr>
          <a:lstStyle/>
          <a:p>
            <a:r>
              <a:rPr lang="en-US" sz="1200" dirty="0"/>
              <a:t>E commerce is a huge industry. It had a global estimated </a:t>
            </a:r>
            <a:r>
              <a:rPr lang="en-US" sz="1200" dirty="0">
                <a:hlinkClick r:id="rId3"/>
              </a:rPr>
              <a:t>sales of over 3.5 trillion</a:t>
            </a:r>
            <a:r>
              <a:rPr lang="en-US" sz="1200" dirty="0"/>
              <a:t> dollars last year alone. The staggering data indicates the inclination of worldwide commerce towards e-commerce. Considering the commercial growth and the consumer market, India and China are regarded as the forefront leaders of the e-commerce industry. Their economic growth and consumer market have enabled individual traders and commercial enterprises to trade through the digital medium. Meaning, the gap between consumers and businesses has narrowed down in India and China to a great extent. As for a smaller economy like Nepal, local businesses can benefit by tapping into a large number of the potential market, and business opportunities they create. Also, considering consumer and cultural similarities, Nepali companies can implement similar e-commerce strategies that best fit the company’s product and services.</a:t>
            </a:r>
          </a:p>
          <a:p>
            <a:endParaRPr lang="en-US" sz="1200" dirty="0"/>
          </a:p>
          <a:p>
            <a:r>
              <a:rPr lang="en-US" sz="1200" dirty="0"/>
              <a:t>This means, there are lots of e-commerce opportunities in the Nepali market. Companies like </a:t>
            </a:r>
            <a:r>
              <a:rPr lang="en-US" sz="1200" dirty="0" err="1"/>
              <a:t>Daraz</a:t>
            </a:r>
            <a:r>
              <a:rPr lang="en-US" sz="1200" dirty="0"/>
              <a:t> and other e-commerce sites have already started bridging trade gaps between the Nepali consumers and Chinese and Indian businesses. By introducing the Nepali consumers to a global market, it has opened doors for international trade. There are administrative complications, but overcoming them can help Nepali businesses compete on the global front.</a:t>
            </a:r>
          </a:p>
          <a:p>
            <a:br>
              <a:rPr lang="en-US" sz="1200" dirty="0"/>
            </a:br>
            <a:endParaRPr lang="en-US" sz="1200" dirty="0"/>
          </a:p>
          <a:p>
            <a:r>
              <a:rPr lang="en-US" sz="1200" dirty="0"/>
              <a:t>Implementing digital trade can enable businesses to practice trade on a common platform and change the future of business. </a:t>
            </a:r>
          </a:p>
        </p:txBody>
      </p:sp>
    </p:spTree>
    <p:extLst>
      <p:ext uri="{BB962C8B-B14F-4D97-AF65-F5344CB8AC3E}">
        <p14:creationId xmlns:p14="http://schemas.microsoft.com/office/powerpoint/2010/main" val="85164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prospects of e commerce in </a:t>
            </a:r>
            <a:r>
              <a:rPr lang="en-US" b="1" dirty="0" err="1"/>
              <a:t>nepal</a:t>
            </a:r>
            <a:endParaRPr lang="en-US" b="1" dirty="0"/>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1754326"/>
          </a:xfrm>
          <a:prstGeom prst="rect">
            <a:avLst/>
          </a:prstGeom>
          <a:noFill/>
        </p:spPr>
        <p:txBody>
          <a:bodyPr wrap="square">
            <a:spAutoFit/>
          </a:bodyPr>
          <a:lstStyle/>
          <a:p>
            <a:r>
              <a:rPr lang="en-US" sz="1200" b="1" dirty="0"/>
              <a:t>Personalized E commerce Experience</a:t>
            </a:r>
          </a:p>
          <a:p>
            <a:endParaRPr lang="en-US" sz="1200" dirty="0"/>
          </a:p>
          <a:p>
            <a:r>
              <a:rPr lang="en-US" sz="1200" dirty="0"/>
              <a:t>Businesses are trying their best to personalize the individual shopping experience. Taking trade online can help businesses achieve this particular goal by predicting consumer buying behavior and needs. Individual customers will get a peculiar experience based on their location, internet browsing history, past behavior, etc. For example, if you go to a retail shopping site and input “casual shirt”, the e-commerce platform in the site will list out recommendations based on your past internet browsing and online purchase pattern. Similarly, consumers also get brands with personalized brand value. Through relevant, and helpful content in e-commerce stores, customers are driven towards the right purchase.</a:t>
            </a:r>
          </a:p>
        </p:txBody>
      </p:sp>
    </p:spTree>
    <p:extLst>
      <p:ext uri="{BB962C8B-B14F-4D97-AF65-F5344CB8AC3E}">
        <p14:creationId xmlns:p14="http://schemas.microsoft.com/office/powerpoint/2010/main" val="291000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prospects of e commerce in </a:t>
            </a:r>
            <a:r>
              <a:rPr lang="en-US" b="1" dirty="0" err="1"/>
              <a:t>nepal</a:t>
            </a:r>
            <a:endParaRPr lang="en-US" b="1" dirty="0"/>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3724096"/>
          </a:xfrm>
          <a:prstGeom prst="rect">
            <a:avLst/>
          </a:prstGeom>
          <a:noFill/>
        </p:spPr>
        <p:txBody>
          <a:bodyPr wrap="square">
            <a:spAutoFit/>
          </a:bodyPr>
          <a:lstStyle/>
          <a:p>
            <a:r>
              <a:rPr lang="en-US" b="1" dirty="0"/>
              <a:t>Multichannel Trade</a:t>
            </a:r>
          </a:p>
          <a:p>
            <a:endParaRPr lang="en-US" sz="1200" b="1" dirty="0"/>
          </a:p>
          <a:p>
            <a:r>
              <a:rPr lang="en-US" dirty="0"/>
              <a:t>With the presence of both digital and physical mediums for trade, customers are bound to use multi-channels during their purchase process. E commerce stores need to analyze the following to understand the buying behavior of customers:</a:t>
            </a:r>
          </a:p>
          <a:p>
            <a:endParaRPr lang="en-US" dirty="0"/>
          </a:p>
          <a:p>
            <a:r>
              <a:rPr lang="en-US" dirty="0"/>
              <a:t>- Customer’s purchasing process</a:t>
            </a:r>
          </a:p>
          <a:p>
            <a:endParaRPr lang="en-US" dirty="0"/>
          </a:p>
          <a:p>
            <a:r>
              <a:rPr lang="en-US" dirty="0"/>
              <a:t>- Preferred marketing channel of customers</a:t>
            </a:r>
          </a:p>
          <a:p>
            <a:endParaRPr lang="en-US" dirty="0"/>
          </a:p>
          <a:p>
            <a:r>
              <a:rPr lang="en-US" dirty="0"/>
              <a:t>- Purchase intent</a:t>
            </a:r>
          </a:p>
          <a:p>
            <a:endParaRPr lang="en-US" dirty="0"/>
          </a:p>
          <a:p>
            <a:r>
              <a:rPr lang="en-US" dirty="0"/>
              <a:t>Businesses are trying to understand consumer behavior and integrate both offline and online features into a single multi-channel shopping. Create purchase touch points for customers who browse online and purchase offline. Businesses can also implement the product booking strategy which allows customers to book products and purchase and pay from the store. Businesses need to sync their online and offline data to make streamline multi-channel shopping.</a:t>
            </a:r>
          </a:p>
        </p:txBody>
      </p:sp>
    </p:spTree>
    <p:extLst>
      <p:ext uri="{BB962C8B-B14F-4D97-AF65-F5344CB8AC3E}">
        <p14:creationId xmlns:p14="http://schemas.microsoft.com/office/powerpoint/2010/main" val="44194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prospects of e commerce in </a:t>
            </a:r>
            <a:r>
              <a:rPr lang="en-US" b="1" dirty="0" err="1"/>
              <a:t>nepal</a:t>
            </a:r>
            <a:endParaRPr lang="en-US" b="1" dirty="0"/>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1815882"/>
          </a:xfrm>
          <a:prstGeom prst="rect">
            <a:avLst/>
          </a:prstGeom>
          <a:noFill/>
        </p:spPr>
        <p:txBody>
          <a:bodyPr wrap="square">
            <a:spAutoFit/>
          </a:bodyPr>
          <a:lstStyle/>
          <a:p>
            <a:r>
              <a:rPr lang="en-US" b="1" dirty="0"/>
              <a:t>B2B Trade</a:t>
            </a:r>
          </a:p>
          <a:p>
            <a:endParaRPr lang="en-US" b="1" dirty="0"/>
          </a:p>
          <a:p>
            <a:r>
              <a:rPr lang="en-US" dirty="0"/>
              <a:t>B2B e-commerce transaction is gradually rising. There is a growing trend of businesses buying software, products, and services for their own needs. SaaS and technology sectors are the two main industries that are encouraging B2B e-commerce. Similarly, food and garment producers are also opting for a digital medium to purchase raw materials to continue production. Therefore, B2B e-commerce stores need to ensure that they have features that facilitate large orders, billing and invoicing, volume-based discounts and reorder services.</a:t>
            </a:r>
          </a:p>
        </p:txBody>
      </p:sp>
    </p:spTree>
    <p:extLst>
      <p:ext uri="{BB962C8B-B14F-4D97-AF65-F5344CB8AC3E}">
        <p14:creationId xmlns:p14="http://schemas.microsoft.com/office/powerpoint/2010/main" val="97966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prospects of e commerce in </a:t>
            </a:r>
            <a:r>
              <a:rPr lang="en-US" b="1" dirty="0" err="1"/>
              <a:t>nepal</a:t>
            </a:r>
            <a:endParaRPr lang="en-US" b="1" dirty="0"/>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2246769"/>
          </a:xfrm>
          <a:prstGeom prst="rect">
            <a:avLst/>
          </a:prstGeom>
          <a:noFill/>
        </p:spPr>
        <p:txBody>
          <a:bodyPr wrap="square">
            <a:spAutoFit/>
          </a:bodyPr>
          <a:lstStyle/>
          <a:p>
            <a:r>
              <a:rPr lang="en-US" b="1" dirty="0"/>
              <a:t>Shopping on Social Media</a:t>
            </a:r>
          </a:p>
          <a:p>
            <a:endParaRPr lang="en-US" b="1" dirty="0"/>
          </a:p>
          <a:p>
            <a:r>
              <a:rPr lang="en-US" dirty="0"/>
              <a:t>Social media shopping is gaining popularity among online consumers. As social sites improve their selling functions, these platforms have been ideal mediums of advertising and selling. Instagram, Facebook, Twitter, YouTube are some of the platforms that have introduced the “buy” button to make selling digitally more significant. In Nepal, businesses have limited social media marketing to only advertising. It is high time they took advantage of this trend to start multiplying social media followers and improve the customer base. Businesses can also introduce discount coupons in exchange for social media following or referral to engage consumer activity in their social media pages.</a:t>
            </a:r>
          </a:p>
        </p:txBody>
      </p:sp>
    </p:spTree>
    <p:extLst>
      <p:ext uri="{BB962C8B-B14F-4D97-AF65-F5344CB8AC3E}">
        <p14:creationId xmlns:p14="http://schemas.microsoft.com/office/powerpoint/2010/main" val="248145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prospects of e commerce in </a:t>
            </a:r>
            <a:r>
              <a:rPr lang="en-US" b="1" dirty="0" err="1"/>
              <a:t>nepal</a:t>
            </a:r>
            <a:endParaRPr lang="en-US" b="1" dirty="0"/>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1600438"/>
          </a:xfrm>
          <a:prstGeom prst="rect">
            <a:avLst/>
          </a:prstGeom>
          <a:noFill/>
        </p:spPr>
        <p:txBody>
          <a:bodyPr wrap="square">
            <a:spAutoFit/>
          </a:bodyPr>
          <a:lstStyle/>
          <a:p>
            <a:r>
              <a:rPr lang="en-US" b="1" dirty="0"/>
              <a:t>AI Integration</a:t>
            </a:r>
          </a:p>
          <a:p>
            <a:endParaRPr lang="en-US" b="1" dirty="0"/>
          </a:p>
          <a:p>
            <a:r>
              <a:rPr lang="en-US" dirty="0"/>
              <a:t>Artificial Intelligence (AI) already plays an important role in e-commerce. AI chat bots and crawlers have been helping customers enhance their overall buying experience. Further, it helps businesses manage tasks that were typically assigned to humans. These AI assistants help enhance customer service by answering their queries, filing complaints, and displaying suitable product suggestions. These bots learn from customer conversation and behavior and evolve to better fit individual users.</a:t>
            </a:r>
          </a:p>
        </p:txBody>
      </p:sp>
    </p:spTree>
    <p:extLst>
      <p:ext uri="{BB962C8B-B14F-4D97-AF65-F5344CB8AC3E}">
        <p14:creationId xmlns:p14="http://schemas.microsoft.com/office/powerpoint/2010/main" val="369755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prospects of e commerce in </a:t>
            </a:r>
            <a:r>
              <a:rPr lang="en-US" b="1" dirty="0" err="1"/>
              <a:t>nepal</a:t>
            </a:r>
            <a:endParaRPr lang="en-US" b="1" dirty="0"/>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1600438"/>
          </a:xfrm>
          <a:prstGeom prst="rect">
            <a:avLst/>
          </a:prstGeom>
          <a:noFill/>
        </p:spPr>
        <p:txBody>
          <a:bodyPr wrap="square">
            <a:spAutoFit/>
          </a:bodyPr>
          <a:lstStyle/>
          <a:p>
            <a:r>
              <a:rPr lang="en-US" b="1" dirty="0"/>
              <a:t>AI Integration</a:t>
            </a:r>
          </a:p>
          <a:p>
            <a:endParaRPr lang="en-US" b="1" dirty="0"/>
          </a:p>
          <a:p>
            <a:r>
              <a:rPr lang="en-US" dirty="0"/>
              <a:t>Artificial Intelligence (AI) already plays an important role in e-commerce. AI chat bots and crawlers have been helping customers enhance their overall buying experience. Further, it helps businesses manage tasks that were typically assigned to humans. These AI assistants help enhance customer service by answering their queries, filing complaints, and displaying suitable product suggestions. These bots learn from customer conversation and behavior and evolve to better fit individual users.</a:t>
            </a:r>
          </a:p>
        </p:txBody>
      </p:sp>
    </p:spTree>
    <p:extLst>
      <p:ext uri="{BB962C8B-B14F-4D97-AF65-F5344CB8AC3E}">
        <p14:creationId xmlns:p14="http://schemas.microsoft.com/office/powerpoint/2010/main" val="19938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e commerce</a:t>
            </a:r>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1384995"/>
          </a:xfrm>
          <a:prstGeom prst="rect">
            <a:avLst/>
          </a:prstGeom>
          <a:noFill/>
        </p:spPr>
        <p:txBody>
          <a:bodyPr wrap="square">
            <a:spAutoFit/>
          </a:bodyPr>
          <a:lstStyle/>
          <a:p>
            <a:r>
              <a:rPr lang="en-US" b="1" dirty="0"/>
              <a:t>Issues and challenges</a:t>
            </a:r>
          </a:p>
          <a:p>
            <a:r>
              <a:rPr lang="en-US" b="1" dirty="0"/>
              <a:t>Payment mechanisms</a:t>
            </a:r>
          </a:p>
          <a:p>
            <a:r>
              <a:rPr lang="en-US" b="1" dirty="0"/>
              <a:t>Order fulfillment</a:t>
            </a:r>
          </a:p>
          <a:p>
            <a:r>
              <a:rPr lang="en-US" b="1" dirty="0"/>
              <a:t>Payment gateways</a:t>
            </a:r>
          </a:p>
          <a:p>
            <a:r>
              <a:rPr lang="en-US" b="1" dirty="0"/>
              <a:t>Nepal e-Commerce landscape</a:t>
            </a:r>
          </a:p>
          <a:p>
            <a:r>
              <a:rPr lang="en-US" b="1" dirty="0"/>
              <a:t>issues and challenges</a:t>
            </a:r>
            <a:endParaRPr lang="en-US" dirty="0"/>
          </a:p>
        </p:txBody>
      </p:sp>
    </p:spTree>
    <p:extLst>
      <p:ext uri="{BB962C8B-B14F-4D97-AF65-F5344CB8AC3E}">
        <p14:creationId xmlns:p14="http://schemas.microsoft.com/office/powerpoint/2010/main" val="1213149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69332"/>
          </a:xfrm>
          <a:prstGeom prst="rect">
            <a:avLst/>
          </a:prstGeom>
          <a:noFill/>
        </p:spPr>
        <p:txBody>
          <a:bodyPr wrap="square">
            <a:spAutoFit/>
          </a:bodyPr>
          <a:lstStyle/>
          <a:p>
            <a:r>
              <a:rPr lang="en-US" sz="1800" b="1" dirty="0"/>
              <a:t>Issues and challenges</a:t>
            </a:r>
            <a:endParaRPr lang="en-NP" sz="1800" dirty="0">
              <a:effectLst/>
            </a:endParaRPr>
          </a:p>
        </p:txBody>
      </p:sp>
      <p:sp>
        <p:nvSpPr>
          <p:cNvPr id="5" name="TextBox 4">
            <a:extLst>
              <a:ext uri="{FF2B5EF4-FFF2-40B4-BE49-F238E27FC236}">
                <a16:creationId xmlns:a16="http://schemas.microsoft.com/office/drawing/2014/main" id="{A50C92AD-2CE3-24A2-5394-6295C61BA1D1}"/>
              </a:ext>
            </a:extLst>
          </p:cNvPr>
          <p:cNvSpPr txBox="1"/>
          <p:nvPr/>
        </p:nvSpPr>
        <p:spPr>
          <a:xfrm>
            <a:off x="589823" y="1023100"/>
            <a:ext cx="8145838" cy="2677656"/>
          </a:xfrm>
          <a:prstGeom prst="rect">
            <a:avLst/>
          </a:prstGeom>
          <a:noFill/>
        </p:spPr>
        <p:txBody>
          <a:bodyPr wrap="square">
            <a:spAutoFit/>
          </a:bodyPr>
          <a:lstStyle/>
          <a:p>
            <a:r>
              <a:rPr lang="en-NP" dirty="0"/>
              <a:t>As the e-commerce industry grows, retailers are grappling with new technology and overcoming hurdles.</a:t>
            </a:r>
          </a:p>
          <a:p>
            <a:pPr marL="285750" indent="-285750">
              <a:buFont typeface="Arial" panose="020B0604020202020204" pitchFamily="34" charset="0"/>
              <a:buChar char="•"/>
            </a:pPr>
            <a:r>
              <a:rPr lang="en-NP" dirty="0"/>
              <a:t>New technologies, like augmented reality and IoT (Internet of Things) commerce, have created even more challenges and considerations for e-commerce businesses.</a:t>
            </a:r>
          </a:p>
          <a:p>
            <a:pPr marL="285750" indent="-285750">
              <a:buFont typeface="Arial" panose="020B0604020202020204" pitchFamily="34" charset="0"/>
              <a:buChar char="•"/>
            </a:pPr>
            <a:r>
              <a:rPr lang="en-NP" dirty="0"/>
              <a:t>E-commerce conversion margins are slim, so driving relevant traffic to your site is crucial. </a:t>
            </a:r>
          </a:p>
          <a:p>
            <a:pPr marL="285750" indent="-285750">
              <a:buFont typeface="Arial" panose="020B0604020202020204" pitchFamily="34" charset="0"/>
              <a:buChar char="•"/>
            </a:pPr>
            <a:r>
              <a:rPr lang="en-NP" dirty="0"/>
              <a:t>The e-commerce explosion means competition is fierce, fulfilling orders can be overwhelming, and your return policy is critical.</a:t>
            </a:r>
          </a:p>
          <a:p>
            <a:pPr marL="285750" indent="-285750">
              <a:buFont typeface="Arial" panose="020B0604020202020204" pitchFamily="34" charset="0"/>
              <a:buChar char="•"/>
            </a:pPr>
            <a:endParaRPr lang="en-NP" dirty="0"/>
          </a:p>
          <a:p>
            <a:r>
              <a:rPr lang="en-NP" dirty="0"/>
              <a:t>The e-commerce industry has grown exponentially, with total e-commerce sales expected to reach $1.065 trillion by 2023. As an e-commerce business owner, you have unique challenges compared to brick-and-mortar shop owners. E-commerce businesses have unique rules and regulations to follow, and cybersecurity is a top priority to ensure all data stored online is protected.</a:t>
            </a:r>
          </a:p>
        </p:txBody>
      </p:sp>
    </p:spTree>
    <p:extLst>
      <p:ext uri="{BB962C8B-B14F-4D97-AF65-F5344CB8AC3E}">
        <p14:creationId xmlns:p14="http://schemas.microsoft.com/office/powerpoint/2010/main" val="276949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69332"/>
          </a:xfrm>
          <a:prstGeom prst="rect">
            <a:avLst/>
          </a:prstGeom>
          <a:noFill/>
        </p:spPr>
        <p:txBody>
          <a:bodyPr wrap="square">
            <a:spAutoFit/>
          </a:bodyPr>
          <a:lstStyle/>
          <a:p>
            <a:r>
              <a:rPr lang="en-US" sz="1800" b="1" dirty="0"/>
              <a:t>Issues and challenges</a:t>
            </a:r>
            <a:endParaRPr lang="en-NP" sz="1800" dirty="0">
              <a:effectLst/>
            </a:endParaRPr>
          </a:p>
        </p:txBody>
      </p:sp>
      <p:sp>
        <p:nvSpPr>
          <p:cNvPr id="5" name="TextBox 4">
            <a:extLst>
              <a:ext uri="{FF2B5EF4-FFF2-40B4-BE49-F238E27FC236}">
                <a16:creationId xmlns:a16="http://schemas.microsoft.com/office/drawing/2014/main" id="{A50C92AD-2CE3-24A2-5394-6295C61BA1D1}"/>
              </a:ext>
            </a:extLst>
          </p:cNvPr>
          <p:cNvSpPr txBox="1"/>
          <p:nvPr/>
        </p:nvSpPr>
        <p:spPr>
          <a:xfrm>
            <a:off x="589823" y="1023100"/>
            <a:ext cx="8145838" cy="2677656"/>
          </a:xfrm>
          <a:prstGeom prst="rect">
            <a:avLst/>
          </a:prstGeom>
          <a:noFill/>
        </p:spPr>
        <p:txBody>
          <a:bodyPr wrap="square">
            <a:spAutoFit/>
          </a:bodyPr>
          <a:lstStyle/>
          <a:p>
            <a:pPr marL="342900" indent="-342900">
              <a:buFont typeface="+mj-lt"/>
              <a:buAutoNum type="arabicPeriod"/>
            </a:pPr>
            <a:r>
              <a:rPr lang="en-US" dirty="0"/>
              <a:t>Cybersecurity</a:t>
            </a:r>
          </a:p>
          <a:p>
            <a:pPr marL="342900" indent="-342900">
              <a:buFont typeface="+mj-lt"/>
              <a:buAutoNum type="arabicPeriod"/>
            </a:pPr>
            <a:r>
              <a:rPr lang="en-US" dirty="0"/>
              <a:t>Competition</a:t>
            </a:r>
          </a:p>
          <a:p>
            <a:pPr marL="342900" indent="-342900">
              <a:buFont typeface="+mj-lt"/>
              <a:buAutoNum type="arabicPeriod"/>
            </a:pPr>
            <a:r>
              <a:rPr lang="en-US" dirty="0"/>
              <a:t>Order fulfillment</a:t>
            </a:r>
          </a:p>
          <a:p>
            <a:pPr marL="342900" indent="-342900">
              <a:buFont typeface="+mj-lt"/>
              <a:buAutoNum type="arabicPeriod"/>
            </a:pPr>
            <a:r>
              <a:rPr lang="en-US" dirty="0"/>
              <a:t>Customer experience</a:t>
            </a:r>
          </a:p>
          <a:p>
            <a:pPr marL="342900" indent="-342900">
              <a:buFont typeface="+mj-lt"/>
              <a:buAutoNum type="arabicPeriod"/>
            </a:pPr>
            <a:r>
              <a:rPr lang="en-US" dirty="0"/>
              <a:t>Quality website traffic and visitor conversion</a:t>
            </a:r>
          </a:p>
          <a:p>
            <a:pPr marL="342900" indent="-342900">
              <a:buFont typeface="+mj-lt"/>
              <a:buAutoNum type="arabicPeriod"/>
            </a:pPr>
            <a:r>
              <a:rPr lang="en-US" dirty="0"/>
              <a:t>Visibility</a:t>
            </a:r>
          </a:p>
          <a:p>
            <a:pPr marL="342900" indent="-342900">
              <a:buFont typeface="+mj-lt"/>
              <a:buAutoNum type="arabicPeriod"/>
            </a:pPr>
            <a:r>
              <a:rPr lang="en-US" dirty="0"/>
              <a:t>Return and refund policies</a:t>
            </a:r>
          </a:p>
          <a:p>
            <a:pPr marL="342900" indent="-342900">
              <a:buFont typeface="+mj-lt"/>
              <a:buAutoNum type="arabicPeriod"/>
            </a:pPr>
            <a:r>
              <a:rPr lang="en-US" dirty="0"/>
              <a:t>Finding the right market</a:t>
            </a:r>
          </a:p>
          <a:p>
            <a:pPr marL="342900" indent="-342900">
              <a:buFont typeface="+mj-lt"/>
              <a:buAutoNum type="arabicPeriod"/>
            </a:pPr>
            <a:r>
              <a:rPr lang="en-US" dirty="0"/>
              <a:t>Making and increasing sales</a:t>
            </a:r>
          </a:p>
          <a:p>
            <a:pPr marL="342900" indent="-342900">
              <a:buFont typeface="+mj-lt"/>
              <a:buAutoNum type="arabicPeriod"/>
            </a:pPr>
            <a:r>
              <a:rPr lang="en-US" dirty="0"/>
              <a:t>Borderless e-commerce</a:t>
            </a:r>
          </a:p>
          <a:p>
            <a:pPr marL="342900" indent="-342900">
              <a:buFont typeface="+mj-lt"/>
              <a:buAutoNum type="arabicPeriod"/>
            </a:pPr>
            <a:r>
              <a:rPr lang="en-US" dirty="0"/>
              <a:t>Augmented reality</a:t>
            </a:r>
          </a:p>
          <a:p>
            <a:pPr marL="342900" indent="-342900">
              <a:buFont typeface="+mj-lt"/>
              <a:buAutoNum type="arabicPeriod"/>
            </a:pPr>
            <a:r>
              <a:rPr lang="en-US" dirty="0"/>
              <a:t>IoT commerce</a:t>
            </a:r>
          </a:p>
        </p:txBody>
      </p:sp>
    </p:spTree>
    <p:extLst>
      <p:ext uri="{BB962C8B-B14F-4D97-AF65-F5344CB8AC3E}">
        <p14:creationId xmlns:p14="http://schemas.microsoft.com/office/powerpoint/2010/main" val="221826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373316" y="507486"/>
            <a:ext cx="3633047" cy="307777"/>
          </a:xfrm>
          <a:prstGeom prst="rect">
            <a:avLst/>
          </a:prstGeom>
          <a:noFill/>
        </p:spPr>
        <p:txBody>
          <a:bodyPr wrap="square">
            <a:spAutoFit/>
          </a:bodyPr>
          <a:lstStyle/>
          <a:p>
            <a:pPr algn="ctr"/>
            <a:r>
              <a:rPr lang="en-US" b="1" dirty="0"/>
              <a:t>Electronic Commerce</a:t>
            </a:r>
            <a:endParaRPr lang="en-NP" sz="2000" dirty="0"/>
          </a:p>
        </p:txBody>
      </p:sp>
      <p:sp>
        <p:nvSpPr>
          <p:cNvPr id="8" name="TextBox 7">
            <a:extLst>
              <a:ext uri="{FF2B5EF4-FFF2-40B4-BE49-F238E27FC236}">
                <a16:creationId xmlns:a16="http://schemas.microsoft.com/office/drawing/2014/main" id="{28687DCC-8412-F4F5-A77C-E8804A65447D}"/>
              </a:ext>
            </a:extLst>
          </p:cNvPr>
          <p:cNvSpPr txBox="1"/>
          <p:nvPr/>
        </p:nvSpPr>
        <p:spPr>
          <a:xfrm>
            <a:off x="279206" y="1019052"/>
            <a:ext cx="8055096" cy="954107"/>
          </a:xfrm>
          <a:prstGeom prst="rect">
            <a:avLst/>
          </a:prstGeom>
          <a:noFill/>
        </p:spPr>
        <p:txBody>
          <a:bodyPr wrap="square">
            <a:spAutoFit/>
          </a:bodyPr>
          <a:lstStyle/>
          <a:p>
            <a:r>
              <a:rPr lang="en-NP" dirty="0"/>
              <a:t>E-commerce (electronic commerce) is the buying and selling of goods and services, or the transmitting of funds or data, over an electronic network, primarily the internet. These business transactions occur either as business-to-business (B2B), business-to-consumer (B2C), consumer-to-consumer or consumer-to-business. </a:t>
            </a:r>
            <a:endParaRPr lang="en-NP" dirty="0">
              <a:effectLst/>
            </a:endParaRPr>
          </a:p>
        </p:txBody>
      </p:sp>
      <p:sp>
        <p:nvSpPr>
          <p:cNvPr id="10" name="TextBox 9">
            <a:extLst>
              <a:ext uri="{FF2B5EF4-FFF2-40B4-BE49-F238E27FC236}">
                <a16:creationId xmlns:a16="http://schemas.microsoft.com/office/drawing/2014/main" id="{6B60ACB6-5214-411A-5801-9654283D8440}"/>
              </a:ext>
            </a:extLst>
          </p:cNvPr>
          <p:cNvSpPr txBox="1"/>
          <p:nvPr/>
        </p:nvSpPr>
        <p:spPr>
          <a:xfrm>
            <a:off x="279206" y="2797144"/>
            <a:ext cx="7866633" cy="738664"/>
          </a:xfrm>
          <a:prstGeom prst="rect">
            <a:avLst/>
          </a:prstGeom>
          <a:noFill/>
        </p:spPr>
        <p:txBody>
          <a:bodyPr wrap="square">
            <a:spAutoFit/>
          </a:bodyPr>
          <a:lstStyle/>
          <a:p>
            <a:r>
              <a:rPr lang="en-NP" dirty="0"/>
              <a:t>Amazon market place</a:t>
            </a:r>
          </a:p>
          <a:p>
            <a:r>
              <a:rPr lang="en-NP" dirty="0"/>
              <a:t>Ebay</a:t>
            </a:r>
          </a:p>
          <a:p>
            <a:r>
              <a:rPr lang="en-NP" dirty="0"/>
              <a:t>Daraz</a:t>
            </a:r>
          </a:p>
        </p:txBody>
      </p:sp>
    </p:spTree>
    <p:extLst>
      <p:ext uri="{BB962C8B-B14F-4D97-AF65-F5344CB8AC3E}">
        <p14:creationId xmlns:p14="http://schemas.microsoft.com/office/powerpoint/2010/main" val="4251137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Payment mechanisms</a:t>
            </a:r>
            <a:endParaRPr lang="en-NP" sz="1800" dirty="0">
              <a:effectLst/>
            </a:endParaRPr>
          </a:p>
        </p:txBody>
      </p:sp>
      <p:sp>
        <p:nvSpPr>
          <p:cNvPr id="5" name="TextBox 4">
            <a:extLst>
              <a:ext uri="{FF2B5EF4-FFF2-40B4-BE49-F238E27FC236}">
                <a16:creationId xmlns:a16="http://schemas.microsoft.com/office/drawing/2014/main" id="{A50C92AD-2CE3-24A2-5394-6295C61BA1D1}"/>
              </a:ext>
            </a:extLst>
          </p:cNvPr>
          <p:cNvSpPr txBox="1"/>
          <p:nvPr/>
        </p:nvSpPr>
        <p:spPr>
          <a:xfrm>
            <a:off x="589823" y="1023100"/>
            <a:ext cx="8145838" cy="2462213"/>
          </a:xfrm>
          <a:prstGeom prst="rect">
            <a:avLst/>
          </a:prstGeom>
          <a:noFill/>
        </p:spPr>
        <p:txBody>
          <a:bodyPr wrap="square">
            <a:spAutoFit/>
          </a:bodyPr>
          <a:lstStyle/>
          <a:p>
            <a:r>
              <a:rPr lang="en-US" dirty="0"/>
              <a:t>E-commerce sites use electronic payment, where electronic payment refers to paperless monetary transactions. Electronic payment has revolutionized the business processing by reducing the paperwork, transaction costs, and labor cost. Being user friendly and less time-consuming than manual processing, it helps business organization to expand its market reach/expansion. Listed below are some of the modes of electronic payments −</a:t>
            </a:r>
          </a:p>
          <a:p>
            <a:endParaRPr lang="en-US" dirty="0"/>
          </a:p>
          <a:p>
            <a:pPr marL="285750" indent="-285750">
              <a:buFont typeface="Arial" panose="020B0604020202020204" pitchFamily="34" charset="0"/>
              <a:buChar char="•"/>
            </a:pPr>
            <a:r>
              <a:rPr lang="en-US" dirty="0"/>
              <a:t>Credit Card</a:t>
            </a:r>
          </a:p>
          <a:p>
            <a:pPr marL="285750" indent="-285750">
              <a:buFont typeface="Arial" panose="020B0604020202020204" pitchFamily="34" charset="0"/>
              <a:buChar char="•"/>
            </a:pPr>
            <a:r>
              <a:rPr lang="en-US" dirty="0"/>
              <a:t>Debit Card</a:t>
            </a:r>
          </a:p>
          <a:p>
            <a:pPr marL="285750" indent="-285750">
              <a:buFont typeface="Arial" panose="020B0604020202020204" pitchFamily="34" charset="0"/>
              <a:buChar char="•"/>
            </a:pPr>
            <a:r>
              <a:rPr lang="en-US" dirty="0"/>
              <a:t>Smart Card</a:t>
            </a:r>
          </a:p>
          <a:p>
            <a:pPr marL="285750" indent="-285750">
              <a:buFont typeface="Arial" panose="020B0604020202020204" pitchFamily="34" charset="0"/>
              <a:buChar char="•"/>
            </a:pPr>
            <a:r>
              <a:rPr lang="en-US" dirty="0"/>
              <a:t>E-Money</a:t>
            </a:r>
          </a:p>
          <a:p>
            <a:pPr marL="285750" indent="-285750">
              <a:buFont typeface="Arial" panose="020B0604020202020204" pitchFamily="34" charset="0"/>
              <a:buChar char="•"/>
            </a:pPr>
            <a:r>
              <a:rPr lang="en-US" dirty="0"/>
              <a:t>Electronic Fund Transfer (EFT)</a:t>
            </a:r>
          </a:p>
        </p:txBody>
      </p:sp>
    </p:spTree>
    <p:extLst>
      <p:ext uri="{BB962C8B-B14F-4D97-AF65-F5344CB8AC3E}">
        <p14:creationId xmlns:p14="http://schemas.microsoft.com/office/powerpoint/2010/main" val="135514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Payment mechanisms</a:t>
            </a:r>
            <a:endParaRPr lang="en-NP" sz="1800" dirty="0">
              <a:effectLst/>
            </a:endParaRPr>
          </a:p>
        </p:txBody>
      </p:sp>
      <p:sp>
        <p:nvSpPr>
          <p:cNvPr id="5" name="TextBox 4">
            <a:extLst>
              <a:ext uri="{FF2B5EF4-FFF2-40B4-BE49-F238E27FC236}">
                <a16:creationId xmlns:a16="http://schemas.microsoft.com/office/drawing/2014/main" id="{A50C92AD-2CE3-24A2-5394-6295C61BA1D1}"/>
              </a:ext>
            </a:extLst>
          </p:cNvPr>
          <p:cNvSpPr txBox="1"/>
          <p:nvPr/>
        </p:nvSpPr>
        <p:spPr>
          <a:xfrm>
            <a:off x="209406" y="1023100"/>
            <a:ext cx="8829892" cy="4185761"/>
          </a:xfrm>
          <a:prstGeom prst="rect">
            <a:avLst/>
          </a:prstGeom>
          <a:noFill/>
        </p:spPr>
        <p:txBody>
          <a:bodyPr wrap="square">
            <a:spAutoFit/>
          </a:bodyPr>
          <a:lstStyle/>
          <a:p>
            <a:r>
              <a:rPr lang="en-US" dirty="0"/>
              <a:t>Credit Card Payment Process</a:t>
            </a:r>
          </a:p>
          <a:p>
            <a:endParaRPr lang="en-US" dirty="0"/>
          </a:p>
          <a:p>
            <a:r>
              <a:rPr lang="en-US" dirty="0"/>
              <a:t>Step 1: Bank issues and activates a credit card to the customer on his/her request.</a:t>
            </a:r>
          </a:p>
          <a:p>
            <a:endParaRPr lang="en-US" dirty="0"/>
          </a:p>
          <a:p>
            <a:r>
              <a:rPr lang="en-US" dirty="0"/>
              <a:t>Step 2: The customer presents the credit card information to the merchant site or to the merchant from whom he/she wants to purchase a product/service.</a:t>
            </a:r>
          </a:p>
          <a:p>
            <a:endParaRPr lang="en-US" dirty="0"/>
          </a:p>
          <a:p>
            <a:r>
              <a:rPr lang="en-US" dirty="0"/>
              <a:t>Step 3: Merchant validates the customer's identity by asking for approval from the card brand company.</a:t>
            </a:r>
          </a:p>
          <a:p>
            <a:endParaRPr lang="en-US" dirty="0"/>
          </a:p>
          <a:p>
            <a:r>
              <a:rPr lang="en-US" dirty="0"/>
              <a:t>Step 4: Card brand company authenticates the credit card and pays the transaction by credit. Merchant keeps the sales slip.</a:t>
            </a:r>
          </a:p>
          <a:p>
            <a:endParaRPr lang="en-US" dirty="0"/>
          </a:p>
          <a:p>
            <a:r>
              <a:rPr lang="en-US" dirty="0"/>
              <a:t>Step 5: Merchant submits the sales slip to acquirer banks and gets the service charges paid to him/her.</a:t>
            </a:r>
          </a:p>
          <a:p>
            <a:endParaRPr lang="en-US" dirty="0"/>
          </a:p>
          <a:p>
            <a:r>
              <a:rPr lang="en-US" dirty="0"/>
              <a:t>Step 6: Acquirer bank requests the card brand company to clear the credit amount and gets the payment.</a:t>
            </a:r>
          </a:p>
          <a:p>
            <a:endParaRPr lang="en-US" dirty="0"/>
          </a:p>
          <a:p>
            <a:r>
              <a:rPr lang="en-US" dirty="0"/>
              <a:t>Step 7:Now the card brand company asks to clear the amount from the issuer bank and the amount gets transferred to the card brand company.</a:t>
            </a:r>
          </a:p>
          <a:p>
            <a:endParaRPr lang="en-US" dirty="0"/>
          </a:p>
        </p:txBody>
      </p:sp>
    </p:spTree>
    <p:extLst>
      <p:ext uri="{BB962C8B-B14F-4D97-AF65-F5344CB8AC3E}">
        <p14:creationId xmlns:p14="http://schemas.microsoft.com/office/powerpoint/2010/main" val="2995863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Order fulfillment</a:t>
            </a:r>
            <a:endParaRPr lang="en-NP" dirty="0">
              <a:effectLst/>
            </a:endParaRPr>
          </a:p>
        </p:txBody>
      </p:sp>
      <p:sp>
        <p:nvSpPr>
          <p:cNvPr id="5" name="TextBox 4">
            <a:extLst>
              <a:ext uri="{FF2B5EF4-FFF2-40B4-BE49-F238E27FC236}">
                <a16:creationId xmlns:a16="http://schemas.microsoft.com/office/drawing/2014/main" id="{A50C92AD-2CE3-24A2-5394-6295C61BA1D1}"/>
              </a:ext>
            </a:extLst>
          </p:cNvPr>
          <p:cNvSpPr txBox="1"/>
          <p:nvPr/>
        </p:nvSpPr>
        <p:spPr>
          <a:xfrm>
            <a:off x="209406" y="1023100"/>
            <a:ext cx="8829892" cy="3108543"/>
          </a:xfrm>
          <a:prstGeom prst="rect">
            <a:avLst/>
          </a:prstGeom>
          <a:noFill/>
        </p:spPr>
        <p:txBody>
          <a:bodyPr wrap="square">
            <a:spAutoFit/>
          </a:bodyPr>
          <a:lstStyle/>
          <a:p>
            <a:r>
              <a:rPr lang="en-US" dirty="0"/>
              <a:t>Order fulfillment is the process of storing inventory, picking and packing products, and shipping online orders to customers.</a:t>
            </a:r>
          </a:p>
          <a:p>
            <a:endParaRPr lang="en-US" dirty="0"/>
          </a:p>
          <a:p>
            <a:r>
              <a:rPr lang="en-US" dirty="0"/>
              <a:t>This process can be completed in-house by an ecommerce company or outsourced to a third-party logistics (3PL) provider.</a:t>
            </a:r>
          </a:p>
          <a:p>
            <a:endParaRPr lang="en-US" dirty="0"/>
          </a:p>
          <a:p>
            <a:r>
              <a:rPr lang="en-US" dirty="0"/>
              <a:t>Ecommerce order fulfillment applies to both business-to-business (B2B) orders — where large quantities of product are shipped to big-box retailers — as well as business-to-consumer (B2C) orders that are shipped directly to a single shopper’s home.</a:t>
            </a:r>
          </a:p>
          <a:p>
            <a:endParaRPr lang="en-US" dirty="0"/>
          </a:p>
          <a:p>
            <a:r>
              <a:rPr lang="en-US" dirty="0"/>
              <a:t>For B2C orders, the end consumer may place the order on the merchant’s website or through an online marketplace.</a:t>
            </a:r>
          </a:p>
          <a:p>
            <a:endParaRPr lang="en-US" dirty="0"/>
          </a:p>
          <a:p>
            <a:r>
              <a:rPr lang="en-US" dirty="0"/>
              <a:t>After the customer completes their purchase, the fulfillment process begins.</a:t>
            </a:r>
          </a:p>
        </p:txBody>
      </p:sp>
    </p:spTree>
    <p:extLst>
      <p:ext uri="{BB962C8B-B14F-4D97-AF65-F5344CB8AC3E}">
        <p14:creationId xmlns:p14="http://schemas.microsoft.com/office/powerpoint/2010/main" val="2007563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Order fulfillment</a:t>
            </a:r>
            <a:endParaRPr lang="en-NP" dirty="0">
              <a:effectLst/>
            </a:endParaRPr>
          </a:p>
        </p:txBody>
      </p:sp>
      <p:sp>
        <p:nvSpPr>
          <p:cNvPr id="5" name="TextBox 4">
            <a:extLst>
              <a:ext uri="{FF2B5EF4-FFF2-40B4-BE49-F238E27FC236}">
                <a16:creationId xmlns:a16="http://schemas.microsoft.com/office/drawing/2014/main" id="{A50C92AD-2CE3-24A2-5394-6295C61BA1D1}"/>
              </a:ext>
            </a:extLst>
          </p:cNvPr>
          <p:cNvSpPr txBox="1"/>
          <p:nvPr/>
        </p:nvSpPr>
        <p:spPr>
          <a:xfrm>
            <a:off x="209406" y="1023100"/>
            <a:ext cx="8829892" cy="2893100"/>
          </a:xfrm>
          <a:prstGeom prst="rect">
            <a:avLst/>
          </a:prstGeom>
          <a:noFill/>
        </p:spPr>
        <p:txBody>
          <a:bodyPr wrap="square">
            <a:spAutoFit/>
          </a:bodyPr>
          <a:lstStyle/>
          <a:p>
            <a:r>
              <a:rPr lang="en-US" dirty="0"/>
              <a:t>Understanding The Order Fulfillment Process</a:t>
            </a:r>
          </a:p>
          <a:p>
            <a:endParaRPr lang="en-US" dirty="0"/>
          </a:p>
          <a:p>
            <a:pPr marL="285750" lvl="4" indent="-285750">
              <a:buFont typeface="Arial" panose="020B0604020202020204" pitchFamily="34" charset="0"/>
              <a:buChar char="•"/>
            </a:pPr>
            <a:r>
              <a:rPr lang="en-US" dirty="0"/>
              <a:t>Receiving</a:t>
            </a:r>
          </a:p>
          <a:p>
            <a:pPr marL="285750" lvl="4" indent="-285750">
              <a:buFont typeface="Arial" panose="020B0604020202020204" pitchFamily="34" charset="0"/>
              <a:buChar char="•"/>
            </a:pPr>
            <a:r>
              <a:rPr lang="en-US" dirty="0"/>
              <a:t>Inventory storage</a:t>
            </a:r>
          </a:p>
          <a:p>
            <a:pPr marL="285750" lvl="4" indent="-285750">
              <a:buFont typeface="Arial" panose="020B0604020202020204" pitchFamily="34" charset="0"/>
              <a:buChar char="•"/>
            </a:pPr>
            <a:r>
              <a:rPr lang="en-US" dirty="0"/>
              <a:t>Order processing</a:t>
            </a:r>
          </a:p>
          <a:p>
            <a:pPr marL="285750" lvl="4" indent="-285750">
              <a:buFont typeface="Arial" panose="020B0604020202020204" pitchFamily="34" charset="0"/>
              <a:buChar char="•"/>
            </a:pPr>
            <a:r>
              <a:rPr lang="en-US" dirty="0"/>
              <a:t>Shipping</a:t>
            </a:r>
          </a:p>
          <a:p>
            <a:pPr marL="285750" lvl="4" indent="-285750">
              <a:buFont typeface="Arial" panose="020B0604020202020204" pitchFamily="34" charset="0"/>
              <a:buChar char="•"/>
            </a:pPr>
            <a:r>
              <a:rPr lang="en-US" dirty="0"/>
              <a:t>Returns processing</a:t>
            </a:r>
          </a:p>
          <a:p>
            <a:pPr marL="285750" lvl="4" indent="-285750">
              <a:buFont typeface="Arial" panose="020B0604020202020204" pitchFamily="34" charset="0"/>
              <a:buChar char="•"/>
            </a:pPr>
            <a:endParaRPr lang="en-US" dirty="0"/>
          </a:p>
          <a:p>
            <a:pPr lvl="4"/>
            <a:r>
              <a:rPr lang="en-US" dirty="0"/>
              <a:t>Order Fulfilment Strategy</a:t>
            </a:r>
          </a:p>
          <a:p>
            <a:pPr lvl="4"/>
            <a:endParaRPr lang="en-US" dirty="0"/>
          </a:p>
          <a:p>
            <a:pPr marL="285750" lvl="4" indent="-285750">
              <a:buFont typeface="Arial" panose="020B0604020202020204" pitchFamily="34" charset="0"/>
              <a:buChar char="•"/>
            </a:pPr>
            <a:r>
              <a:rPr lang="en-US" dirty="0"/>
              <a:t>Location is everything</a:t>
            </a:r>
          </a:p>
          <a:p>
            <a:pPr marL="285750" lvl="4" indent="-285750">
              <a:buFont typeface="Arial" panose="020B0604020202020204" pitchFamily="34" charset="0"/>
              <a:buChar char="•"/>
            </a:pPr>
            <a:r>
              <a:rPr lang="en-US" dirty="0"/>
              <a:t>Technology integrations</a:t>
            </a:r>
          </a:p>
          <a:p>
            <a:pPr marL="285750" lvl="4" indent="-285750">
              <a:buFont typeface="Arial" panose="020B0604020202020204" pitchFamily="34" charset="0"/>
              <a:buChar char="•"/>
            </a:pPr>
            <a:r>
              <a:rPr lang="en-US" dirty="0"/>
              <a:t>Free 2-day shipping</a:t>
            </a:r>
          </a:p>
        </p:txBody>
      </p:sp>
    </p:spTree>
    <p:extLst>
      <p:ext uri="{BB962C8B-B14F-4D97-AF65-F5344CB8AC3E}">
        <p14:creationId xmlns:p14="http://schemas.microsoft.com/office/powerpoint/2010/main" val="8600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3504196A-A764-0CBB-037B-5060DE193A51}"/>
              </a:ext>
            </a:extLst>
          </p:cNvPr>
          <p:cNvPicPr>
            <a:picLocks noChangeAspect="1"/>
          </p:cNvPicPr>
          <p:nvPr/>
        </p:nvPicPr>
        <p:blipFill>
          <a:blip r:embed="rId3"/>
          <a:stretch>
            <a:fillRect/>
          </a:stretch>
        </p:blipFill>
        <p:spPr>
          <a:xfrm>
            <a:off x="1225550" y="285750"/>
            <a:ext cx="6692900" cy="4572000"/>
          </a:xfrm>
          <a:prstGeom prst="rect">
            <a:avLst/>
          </a:prstGeom>
        </p:spPr>
      </p:pic>
    </p:spTree>
    <p:extLst>
      <p:ext uri="{BB962C8B-B14F-4D97-AF65-F5344CB8AC3E}">
        <p14:creationId xmlns:p14="http://schemas.microsoft.com/office/powerpoint/2010/main" val="161842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FD29ACE-05B4-1907-B0CF-3C065AEF450B}"/>
              </a:ext>
            </a:extLst>
          </p:cNvPr>
          <p:cNvSpPr txBox="1"/>
          <p:nvPr/>
        </p:nvSpPr>
        <p:spPr>
          <a:xfrm>
            <a:off x="-80272" y="261431"/>
            <a:ext cx="4572000" cy="307777"/>
          </a:xfrm>
          <a:prstGeom prst="rect">
            <a:avLst/>
          </a:prstGeom>
          <a:noFill/>
        </p:spPr>
        <p:txBody>
          <a:bodyPr wrap="square">
            <a:spAutoFit/>
          </a:bodyPr>
          <a:lstStyle/>
          <a:p>
            <a:pPr algn="ctr"/>
            <a:r>
              <a:rPr lang="en-US" b="1" i="0" dirty="0">
                <a:solidFill>
                  <a:srgbClr val="303030"/>
                </a:solidFill>
                <a:effectLst/>
                <a:latin typeface="Heebo" pitchFamily="2" charset="-79"/>
                <a:cs typeface="Heebo" pitchFamily="2" charset="-79"/>
              </a:rPr>
              <a:t>E-Commerce Payment Gateway</a:t>
            </a:r>
          </a:p>
        </p:txBody>
      </p:sp>
      <p:sp>
        <p:nvSpPr>
          <p:cNvPr id="7" name="TextBox 6">
            <a:extLst>
              <a:ext uri="{FF2B5EF4-FFF2-40B4-BE49-F238E27FC236}">
                <a16:creationId xmlns:a16="http://schemas.microsoft.com/office/drawing/2014/main" id="{D982C15A-303F-631B-3AE5-35AAAE64E9E9}"/>
              </a:ext>
            </a:extLst>
          </p:cNvPr>
          <p:cNvSpPr txBox="1"/>
          <p:nvPr/>
        </p:nvSpPr>
        <p:spPr>
          <a:xfrm>
            <a:off x="460690" y="832469"/>
            <a:ext cx="8439005" cy="2031325"/>
          </a:xfrm>
          <a:prstGeom prst="rect">
            <a:avLst/>
          </a:prstGeom>
          <a:noFill/>
        </p:spPr>
        <p:txBody>
          <a:bodyPr wrap="square">
            <a:spAutoFit/>
          </a:bodyPr>
          <a:lstStyle/>
          <a:p>
            <a:r>
              <a:rPr lang="en-NP" dirty="0"/>
              <a:t>Payment Gateway is an online payment processing technology which helps businesses to accept credit cards and electronic checks. In other words, payment gateways are “Manin-the-middle” which are located between e-commerce platforms and clients.</a:t>
            </a:r>
          </a:p>
          <a:p>
            <a:endParaRPr lang="en-NP" dirty="0"/>
          </a:p>
          <a:p>
            <a:r>
              <a:rPr lang="en-NP" dirty="0"/>
              <a:t>A payment gateway allows you to −</a:t>
            </a:r>
          </a:p>
          <a:p>
            <a:endParaRPr lang="en-NP" dirty="0"/>
          </a:p>
          <a:p>
            <a:pPr marL="285750" indent="-285750">
              <a:buFont typeface="Arial" panose="020B0604020202020204" pitchFamily="34" charset="0"/>
              <a:buChar char="•"/>
            </a:pPr>
            <a:r>
              <a:rPr lang="en-NP" dirty="0"/>
              <a:t>Make and take payments quickly and easily.</a:t>
            </a:r>
          </a:p>
          <a:p>
            <a:pPr marL="285750" indent="-285750">
              <a:buFont typeface="Arial" panose="020B0604020202020204" pitchFamily="34" charset="0"/>
              <a:buChar char="•"/>
            </a:pPr>
            <a:r>
              <a:rPr lang="en-NP" dirty="0"/>
              <a:t>Keep your customer's data (information) and money secure.</a:t>
            </a:r>
          </a:p>
          <a:p>
            <a:pPr marL="285750" indent="-285750">
              <a:buFont typeface="Arial" panose="020B0604020202020204" pitchFamily="34" charset="0"/>
              <a:buChar char="•"/>
            </a:pPr>
            <a:r>
              <a:rPr lang="en-NP" dirty="0"/>
              <a:t>Gain trust of your customers, so they are willing to hand over their money.</a:t>
            </a:r>
          </a:p>
        </p:txBody>
      </p:sp>
      <p:sp>
        <p:nvSpPr>
          <p:cNvPr id="8" name="TextBox 7">
            <a:extLst>
              <a:ext uri="{FF2B5EF4-FFF2-40B4-BE49-F238E27FC236}">
                <a16:creationId xmlns:a16="http://schemas.microsoft.com/office/drawing/2014/main" id="{EDA361B3-448F-B36F-7E7F-71BCC07A8372}"/>
              </a:ext>
            </a:extLst>
          </p:cNvPr>
          <p:cNvSpPr txBox="1"/>
          <p:nvPr/>
        </p:nvSpPr>
        <p:spPr>
          <a:xfrm>
            <a:off x="303637" y="2863794"/>
            <a:ext cx="4613880" cy="307777"/>
          </a:xfrm>
          <a:prstGeom prst="rect">
            <a:avLst/>
          </a:prstGeom>
          <a:noFill/>
        </p:spPr>
        <p:txBody>
          <a:bodyPr wrap="square">
            <a:spAutoFit/>
          </a:bodyPr>
          <a:lstStyle/>
          <a:p>
            <a:r>
              <a:rPr lang="en-NP" dirty="0"/>
              <a:t>Most Popular Payment Gateway Providers</a:t>
            </a:r>
          </a:p>
        </p:txBody>
      </p:sp>
      <p:sp>
        <p:nvSpPr>
          <p:cNvPr id="10" name="TextBox 9">
            <a:extLst>
              <a:ext uri="{FF2B5EF4-FFF2-40B4-BE49-F238E27FC236}">
                <a16:creationId xmlns:a16="http://schemas.microsoft.com/office/drawing/2014/main" id="{98132CA0-DA88-F877-B137-039F62DE7E4C}"/>
              </a:ext>
            </a:extLst>
          </p:cNvPr>
          <p:cNvSpPr txBox="1"/>
          <p:nvPr/>
        </p:nvSpPr>
        <p:spPr>
          <a:xfrm>
            <a:off x="303637" y="3171571"/>
            <a:ext cx="4613880" cy="1754326"/>
          </a:xfrm>
          <a:prstGeom prst="rect">
            <a:avLst/>
          </a:prstGeom>
          <a:noFill/>
        </p:spPr>
        <p:txBody>
          <a:bodyPr wrap="square">
            <a:spAutoFit/>
          </a:bodyPr>
          <a:lstStyle/>
          <a:p>
            <a:pPr marL="171450" indent="-171450">
              <a:buFont typeface="Arial" panose="020B0604020202020204" pitchFamily="34" charset="0"/>
              <a:buChar char="•"/>
            </a:pPr>
            <a:r>
              <a:rPr lang="en-NP" sz="1200" dirty="0"/>
              <a:t>PAYPAL </a:t>
            </a:r>
          </a:p>
          <a:p>
            <a:pPr marL="171450" indent="-171450">
              <a:buFont typeface="Arial" panose="020B0604020202020204" pitchFamily="34" charset="0"/>
              <a:buChar char="•"/>
            </a:pPr>
            <a:r>
              <a:rPr lang="en-NP" sz="1200" dirty="0"/>
              <a:t>Amazon Payments </a:t>
            </a:r>
          </a:p>
          <a:p>
            <a:pPr marL="171450" indent="-171450">
              <a:buFont typeface="Arial" panose="020B0604020202020204" pitchFamily="34" charset="0"/>
              <a:buChar char="•"/>
            </a:pPr>
            <a:r>
              <a:rPr lang="en-NP" sz="1200" dirty="0"/>
              <a:t>Stripe </a:t>
            </a:r>
          </a:p>
          <a:p>
            <a:pPr marL="171450" indent="-171450">
              <a:buFont typeface="Arial" panose="020B0604020202020204" pitchFamily="34" charset="0"/>
              <a:buChar char="•"/>
            </a:pPr>
            <a:r>
              <a:rPr lang="en-NP" sz="1200" dirty="0"/>
              <a:t>Authorize Net </a:t>
            </a:r>
          </a:p>
          <a:p>
            <a:pPr marL="171450" indent="-171450">
              <a:buFont typeface="Arial" panose="020B0604020202020204" pitchFamily="34" charset="0"/>
              <a:buChar char="•"/>
            </a:pPr>
            <a:r>
              <a:rPr lang="en-NP" sz="1200" dirty="0"/>
              <a:t>2Checkout</a:t>
            </a:r>
          </a:p>
          <a:p>
            <a:pPr marL="171450" indent="-171450">
              <a:buFont typeface="Arial" panose="020B0604020202020204" pitchFamily="34" charset="0"/>
              <a:buChar char="•"/>
            </a:pPr>
            <a:endParaRPr lang="en-NP" sz="1200" dirty="0"/>
          </a:p>
          <a:p>
            <a:pPr marL="171450" indent="-171450">
              <a:buFont typeface="Arial" panose="020B0604020202020204" pitchFamily="34" charset="0"/>
              <a:buChar char="•"/>
            </a:pPr>
            <a:r>
              <a:rPr lang="en-NP" sz="1200" dirty="0"/>
              <a:t>Digital Wallet (ESEWA, KHALTI)</a:t>
            </a:r>
          </a:p>
          <a:p>
            <a:pPr marL="171450" indent="-171450">
              <a:buFont typeface="Arial" panose="020B0604020202020204" pitchFamily="34" charset="0"/>
              <a:buChar char="•"/>
            </a:pPr>
            <a:r>
              <a:rPr lang="en-NP" sz="1200" dirty="0"/>
              <a:t>ConnectIPS</a:t>
            </a:r>
          </a:p>
          <a:p>
            <a:pPr marL="171450" indent="-171450">
              <a:buFont typeface="Arial" panose="020B0604020202020204" pitchFamily="34" charset="0"/>
              <a:buChar char="•"/>
            </a:pPr>
            <a:r>
              <a:rPr lang="en-NP" sz="1200" dirty="0"/>
              <a:t>PhonePay</a:t>
            </a:r>
          </a:p>
        </p:txBody>
      </p:sp>
    </p:spTree>
    <p:extLst>
      <p:ext uri="{BB962C8B-B14F-4D97-AF65-F5344CB8AC3E}">
        <p14:creationId xmlns:p14="http://schemas.microsoft.com/office/powerpoint/2010/main" val="106427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FD29ACE-05B4-1907-B0CF-3C065AEF450B}"/>
              </a:ext>
            </a:extLst>
          </p:cNvPr>
          <p:cNvSpPr txBox="1"/>
          <p:nvPr/>
        </p:nvSpPr>
        <p:spPr>
          <a:xfrm>
            <a:off x="-80272" y="261431"/>
            <a:ext cx="4572000" cy="307777"/>
          </a:xfrm>
          <a:prstGeom prst="rect">
            <a:avLst/>
          </a:prstGeom>
          <a:noFill/>
        </p:spPr>
        <p:txBody>
          <a:bodyPr wrap="square">
            <a:spAutoFit/>
          </a:bodyPr>
          <a:lstStyle/>
          <a:p>
            <a:pPr algn="ctr"/>
            <a:r>
              <a:rPr lang="en-US" b="1" i="0" dirty="0">
                <a:solidFill>
                  <a:srgbClr val="303030"/>
                </a:solidFill>
                <a:effectLst/>
                <a:latin typeface="Heebo" pitchFamily="2" charset="-79"/>
                <a:cs typeface="Heebo" pitchFamily="2" charset="-79"/>
              </a:rPr>
              <a:t>E-Commerce Payment Gateway</a:t>
            </a:r>
          </a:p>
        </p:txBody>
      </p:sp>
      <p:pic>
        <p:nvPicPr>
          <p:cNvPr id="3" name="Picture 2" descr="Diagram&#10;&#10;Description automatically generated">
            <a:extLst>
              <a:ext uri="{FF2B5EF4-FFF2-40B4-BE49-F238E27FC236}">
                <a16:creationId xmlns:a16="http://schemas.microsoft.com/office/drawing/2014/main" id="{54DACB78-98AF-907A-A5C8-97C0A4893A68}"/>
              </a:ext>
            </a:extLst>
          </p:cNvPr>
          <p:cNvPicPr>
            <a:picLocks noChangeAspect="1"/>
          </p:cNvPicPr>
          <p:nvPr/>
        </p:nvPicPr>
        <p:blipFill>
          <a:blip r:embed="rId3"/>
          <a:stretch>
            <a:fillRect/>
          </a:stretch>
        </p:blipFill>
        <p:spPr>
          <a:xfrm>
            <a:off x="2063750" y="939800"/>
            <a:ext cx="5016500" cy="3263900"/>
          </a:xfrm>
          <a:prstGeom prst="rect">
            <a:avLst/>
          </a:prstGeom>
        </p:spPr>
      </p:pic>
    </p:spTree>
    <p:extLst>
      <p:ext uri="{BB962C8B-B14F-4D97-AF65-F5344CB8AC3E}">
        <p14:creationId xmlns:p14="http://schemas.microsoft.com/office/powerpoint/2010/main" val="203543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FD29ACE-05B4-1907-B0CF-3C065AEF450B}"/>
              </a:ext>
            </a:extLst>
          </p:cNvPr>
          <p:cNvSpPr txBox="1"/>
          <p:nvPr/>
        </p:nvSpPr>
        <p:spPr>
          <a:xfrm>
            <a:off x="-80272" y="261431"/>
            <a:ext cx="4572000" cy="369332"/>
          </a:xfrm>
          <a:prstGeom prst="rect">
            <a:avLst/>
          </a:prstGeom>
          <a:noFill/>
        </p:spPr>
        <p:txBody>
          <a:bodyPr wrap="square">
            <a:spAutoFit/>
          </a:bodyPr>
          <a:lstStyle/>
          <a:p>
            <a:pPr algn="ctr"/>
            <a:r>
              <a:rPr lang="en-US" sz="1800" b="1" dirty="0">
                <a:solidFill>
                  <a:srgbClr val="303030"/>
                </a:solidFill>
                <a:latin typeface="Heebo" pitchFamily="2" charset="-79"/>
                <a:cs typeface="Heebo" pitchFamily="2" charset="-79"/>
              </a:rPr>
              <a:t>Nepal e-Commerce landscape</a:t>
            </a:r>
            <a:endParaRPr lang="en-US" sz="1800" b="1" i="0" dirty="0">
              <a:solidFill>
                <a:srgbClr val="303030"/>
              </a:solidFill>
              <a:effectLst/>
              <a:latin typeface="Heebo" pitchFamily="2" charset="-79"/>
              <a:cs typeface="Heebo" pitchFamily="2" charset="-79"/>
            </a:endParaRPr>
          </a:p>
        </p:txBody>
      </p:sp>
      <p:sp>
        <p:nvSpPr>
          <p:cNvPr id="7" name="TextBox 6">
            <a:extLst>
              <a:ext uri="{FF2B5EF4-FFF2-40B4-BE49-F238E27FC236}">
                <a16:creationId xmlns:a16="http://schemas.microsoft.com/office/drawing/2014/main" id="{97814CF2-E577-357A-EC23-278CF5ABC09B}"/>
              </a:ext>
            </a:extLst>
          </p:cNvPr>
          <p:cNvSpPr txBox="1"/>
          <p:nvPr/>
        </p:nvSpPr>
        <p:spPr>
          <a:xfrm>
            <a:off x="537472" y="909756"/>
            <a:ext cx="8519275" cy="3323987"/>
          </a:xfrm>
          <a:prstGeom prst="rect">
            <a:avLst/>
          </a:prstGeom>
          <a:noFill/>
        </p:spPr>
        <p:txBody>
          <a:bodyPr wrap="square">
            <a:spAutoFit/>
          </a:bodyPr>
          <a:lstStyle/>
          <a:p>
            <a:r>
              <a:rPr lang="en-NP" dirty="0"/>
              <a:t>Currently organized for formal ecommerce has been observing significant improvement in the share of the market transactions in Nepal. Much of this has been attributed to the improvement in the digital literacy and comfort obtained by Nepalese during the COVID lockdown which has significantly propelled the progress of the ecommerce sector in Nepal.</a:t>
            </a:r>
          </a:p>
          <a:p>
            <a:endParaRPr lang="en-NP" dirty="0"/>
          </a:p>
          <a:p>
            <a:r>
              <a:rPr lang="en-NP" dirty="0"/>
              <a:t>Unorganized ecommerce has also been flourishing in Nepal especially due to the lack of methods to import consumer goods directly from foreign countries into Nepal. Informal/Social E-commerce through platforms such as Facebook and Instagram has led to the surge in the numbers of the informal ecommerce sector. This has been pointed out regularly as an important problem to be resolved by the proposed Ecommerce Bill in Nepal as this has been leading to negative externalities, loss of tax revenues and also unjust advantage of the informal sectors over the formal ones.</a:t>
            </a:r>
          </a:p>
          <a:p>
            <a:endParaRPr lang="en-NP" dirty="0"/>
          </a:p>
          <a:p>
            <a:r>
              <a:rPr lang="en-NP" dirty="0"/>
              <a:t>Some of the full fledged formal sectors of ecommerce sectors Nepal are listed below. The list also contains the major enterprises from the digital economy existing in Nepal as they also do function complementing and facilitating the ecommerce industry in Nepal.</a:t>
            </a:r>
          </a:p>
        </p:txBody>
      </p:sp>
    </p:spTree>
    <p:extLst>
      <p:ext uri="{BB962C8B-B14F-4D97-AF65-F5344CB8AC3E}">
        <p14:creationId xmlns:p14="http://schemas.microsoft.com/office/powerpoint/2010/main" val="783509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FD29ACE-05B4-1907-B0CF-3C065AEF450B}"/>
              </a:ext>
            </a:extLst>
          </p:cNvPr>
          <p:cNvSpPr txBox="1"/>
          <p:nvPr/>
        </p:nvSpPr>
        <p:spPr>
          <a:xfrm>
            <a:off x="-80272" y="261431"/>
            <a:ext cx="4572000" cy="369332"/>
          </a:xfrm>
          <a:prstGeom prst="rect">
            <a:avLst/>
          </a:prstGeom>
          <a:noFill/>
        </p:spPr>
        <p:txBody>
          <a:bodyPr wrap="square">
            <a:spAutoFit/>
          </a:bodyPr>
          <a:lstStyle/>
          <a:p>
            <a:pPr algn="ctr"/>
            <a:r>
              <a:rPr lang="en-US" sz="1800" b="1" dirty="0">
                <a:solidFill>
                  <a:srgbClr val="303030"/>
                </a:solidFill>
                <a:latin typeface="Heebo" pitchFamily="2" charset="-79"/>
                <a:cs typeface="Heebo" pitchFamily="2" charset="-79"/>
              </a:rPr>
              <a:t>Nepal e-Commerce landscape</a:t>
            </a:r>
            <a:endParaRPr lang="en-US" sz="1800" b="1" i="0" dirty="0">
              <a:solidFill>
                <a:srgbClr val="303030"/>
              </a:solidFill>
              <a:effectLst/>
              <a:latin typeface="Heebo" pitchFamily="2" charset="-79"/>
              <a:cs typeface="Heebo" pitchFamily="2" charset="-79"/>
            </a:endParaRPr>
          </a:p>
        </p:txBody>
      </p:sp>
      <p:sp>
        <p:nvSpPr>
          <p:cNvPr id="7" name="TextBox 6">
            <a:extLst>
              <a:ext uri="{FF2B5EF4-FFF2-40B4-BE49-F238E27FC236}">
                <a16:creationId xmlns:a16="http://schemas.microsoft.com/office/drawing/2014/main" id="{97814CF2-E577-357A-EC23-278CF5ABC09B}"/>
              </a:ext>
            </a:extLst>
          </p:cNvPr>
          <p:cNvSpPr txBox="1"/>
          <p:nvPr/>
        </p:nvSpPr>
        <p:spPr>
          <a:xfrm>
            <a:off x="537472" y="909756"/>
            <a:ext cx="8519275" cy="3754874"/>
          </a:xfrm>
          <a:prstGeom prst="rect">
            <a:avLst/>
          </a:prstGeom>
          <a:noFill/>
        </p:spPr>
        <p:txBody>
          <a:bodyPr wrap="square">
            <a:spAutoFit/>
          </a:bodyPr>
          <a:lstStyle/>
          <a:p>
            <a:r>
              <a:rPr lang="en-US" b="1" dirty="0"/>
              <a:t>Ecommerce</a:t>
            </a:r>
          </a:p>
          <a:p>
            <a:pPr marL="285750" indent="-285750">
              <a:buFont typeface="Arial" panose="020B0604020202020204" pitchFamily="34" charset="0"/>
              <a:buChar char="•"/>
            </a:pPr>
            <a:r>
              <a:rPr lang="en-US" dirty="0"/>
              <a:t>Business to Business: B2B eCommerce is in a nascent stage in Nepal.</a:t>
            </a:r>
          </a:p>
          <a:p>
            <a:pPr marL="285750" indent="-285750">
              <a:buFont typeface="Arial" panose="020B0604020202020204" pitchFamily="34" charset="0"/>
              <a:buChar char="•"/>
            </a:pPr>
            <a:r>
              <a:rPr lang="en-US" dirty="0"/>
              <a:t>Business to Customer: </a:t>
            </a:r>
            <a:r>
              <a:rPr lang="en-US" b="1" dirty="0" err="1">
                <a:solidFill>
                  <a:srgbClr val="FF0000"/>
                </a:solidFill>
              </a:rPr>
              <a:t>Daraz</a:t>
            </a:r>
            <a:r>
              <a:rPr lang="en-US" b="1" dirty="0">
                <a:solidFill>
                  <a:srgbClr val="FF0000"/>
                </a:solidFill>
              </a:rPr>
              <a:t>, </a:t>
            </a:r>
            <a:r>
              <a:rPr lang="en-US" b="1" dirty="0" err="1">
                <a:solidFill>
                  <a:srgbClr val="FF0000"/>
                </a:solidFill>
              </a:rPr>
              <a:t>Sastodeal</a:t>
            </a:r>
            <a:r>
              <a:rPr lang="en-US" b="1" dirty="0">
                <a:solidFill>
                  <a:srgbClr val="FF0000"/>
                </a:solidFill>
              </a:rPr>
              <a:t>, </a:t>
            </a:r>
            <a:r>
              <a:rPr lang="en-US" b="1" dirty="0" err="1">
                <a:solidFill>
                  <a:srgbClr val="FF0000"/>
                </a:solidFill>
              </a:rPr>
              <a:t>Foodmandu</a:t>
            </a:r>
            <a:endParaRPr lang="en-US" b="1" dirty="0">
              <a:solidFill>
                <a:srgbClr val="FF0000"/>
              </a:solidFill>
            </a:endParaRPr>
          </a:p>
          <a:p>
            <a:pPr marL="285750" indent="-285750">
              <a:buFont typeface="Arial" panose="020B0604020202020204" pitchFamily="34" charset="0"/>
              <a:buChar char="•"/>
            </a:pPr>
            <a:r>
              <a:rPr lang="en-US" dirty="0"/>
              <a:t>Consumer to Consumer: </a:t>
            </a:r>
            <a:r>
              <a:rPr lang="en-US" b="1" dirty="0" err="1">
                <a:solidFill>
                  <a:srgbClr val="FF0000"/>
                </a:solidFill>
              </a:rPr>
              <a:t>Hamrobazar</a:t>
            </a:r>
            <a:endParaRPr lang="en-US" b="1" dirty="0">
              <a:solidFill>
                <a:srgbClr val="FF0000"/>
              </a:solidFill>
            </a:endParaRPr>
          </a:p>
          <a:p>
            <a:pPr marL="285750" indent="-285750">
              <a:buFont typeface="Arial" panose="020B0604020202020204" pitchFamily="34" charset="0"/>
              <a:buChar char="•"/>
            </a:pPr>
            <a:r>
              <a:rPr lang="en-US" dirty="0"/>
              <a:t>Cross-border Ecommerce: Nepalis cannot yet order foreign ecommerce because foreign exchange is tightly regulated and only dollar cards can be used to make payment in foreign currency which is not widely accessible by all Nepalese. Some ecommerce like </a:t>
            </a:r>
            <a:r>
              <a:rPr lang="en-US" b="1" dirty="0" err="1">
                <a:solidFill>
                  <a:srgbClr val="FF0000"/>
                </a:solidFill>
              </a:rPr>
              <a:t>Sastodeal</a:t>
            </a:r>
            <a:r>
              <a:rPr lang="en-US" dirty="0"/>
              <a:t>, maintain and deliver merchandise ordered from Flipkart India but they do not appear to be widely used in Nepal.</a:t>
            </a:r>
          </a:p>
          <a:p>
            <a:r>
              <a:rPr lang="en-US" b="1" dirty="0"/>
              <a:t>Online Advertising: </a:t>
            </a:r>
            <a:r>
              <a:rPr lang="en-US" dirty="0"/>
              <a:t>Lone Tree Marketing, Marching Ants</a:t>
            </a:r>
          </a:p>
          <a:p>
            <a:r>
              <a:rPr lang="en-US" b="1" dirty="0"/>
              <a:t>Cloud Computing: </a:t>
            </a:r>
            <a:r>
              <a:rPr lang="en-US" b="1" dirty="0" err="1">
                <a:solidFill>
                  <a:srgbClr val="FF0000"/>
                </a:solidFill>
              </a:rPr>
              <a:t>Genese</a:t>
            </a:r>
            <a:r>
              <a:rPr lang="en-US" b="1" dirty="0">
                <a:solidFill>
                  <a:srgbClr val="FF0000"/>
                </a:solidFill>
              </a:rPr>
              <a:t> Solution</a:t>
            </a:r>
          </a:p>
          <a:p>
            <a:r>
              <a:rPr lang="en-US" b="1" dirty="0"/>
              <a:t>App Stores: </a:t>
            </a:r>
            <a:r>
              <a:rPr lang="en-US" dirty="0"/>
              <a:t>n/a</a:t>
            </a:r>
          </a:p>
          <a:p>
            <a:r>
              <a:rPr lang="en-US" b="1" dirty="0"/>
              <a:t>Payment Services</a:t>
            </a:r>
            <a:r>
              <a:rPr lang="en-US" dirty="0"/>
              <a:t>: </a:t>
            </a:r>
            <a:r>
              <a:rPr lang="en-US" b="1" dirty="0" err="1">
                <a:solidFill>
                  <a:srgbClr val="FF0000"/>
                </a:solidFill>
              </a:rPr>
              <a:t>Fonepay</a:t>
            </a:r>
            <a:r>
              <a:rPr lang="en-US" b="1" dirty="0">
                <a:solidFill>
                  <a:srgbClr val="FF0000"/>
                </a:solidFill>
              </a:rPr>
              <a:t>, Khalti, </a:t>
            </a:r>
            <a:r>
              <a:rPr lang="en-US" b="1" dirty="0" err="1">
                <a:solidFill>
                  <a:srgbClr val="FF0000"/>
                </a:solidFill>
              </a:rPr>
              <a:t>ConnectIPS</a:t>
            </a:r>
            <a:endParaRPr lang="en-US" b="1" dirty="0">
              <a:solidFill>
                <a:srgbClr val="FF0000"/>
              </a:solidFill>
            </a:endParaRPr>
          </a:p>
          <a:p>
            <a:r>
              <a:rPr lang="en-US" b="1" dirty="0"/>
              <a:t>High Frequency Trading: </a:t>
            </a:r>
            <a:r>
              <a:rPr lang="en-US" dirty="0"/>
              <a:t>n/a</a:t>
            </a:r>
          </a:p>
          <a:p>
            <a:r>
              <a:rPr lang="en-US" b="1" dirty="0"/>
              <a:t>Participative/Collaborative Networks: </a:t>
            </a:r>
            <a:r>
              <a:rPr lang="en-US" dirty="0"/>
              <a:t>Wikipedia</a:t>
            </a:r>
          </a:p>
          <a:p>
            <a:r>
              <a:rPr lang="en-US" b="1" dirty="0"/>
              <a:t>Sharing Platforms: </a:t>
            </a:r>
            <a:r>
              <a:rPr lang="en-US" dirty="0" err="1"/>
              <a:t>Innoventive</a:t>
            </a:r>
            <a:endParaRPr lang="en-US" dirty="0"/>
          </a:p>
          <a:p>
            <a:r>
              <a:rPr lang="en-US" b="1" dirty="0"/>
              <a:t>Content Networks: </a:t>
            </a:r>
            <a:r>
              <a:rPr lang="en-US" dirty="0"/>
              <a:t>YouTube</a:t>
            </a:r>
          </a:p>
          <a:p>
            <a:r>
              <a:rPr lang="en-US" b="1" dirty="0"/>
              <a:t>Virtual Currencies: </a:t>
            </a:r>
            <a:r>
              <a:rPr lang="en-US" dirty="0"/>
              <a:t>n/a</a:t>
            </a:r>
            <a:endParaRPr lang="en-NP" dirty="0"/>
          </a:p>
        </p:txBody>
      </p:sp>
    </p:spTree>
    <p:extLst>
      <p:ext uri="{BB962C8B-B14F-4D97-AF65-F5344CB8AC3E}">
        <p14:creationId xmlns:p14="http://schemas.microsoft.com/office/powerpoint/2010/main" val="1816277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FD29ACE-05B4-1907-B0CF-3C065AEF450B}"/>
              </a:ext>
            </a:extLst>
          </p:cNvPr>
          <p:cNvSpPr txBox="1"/>
          <p:nvPr/>
        </p:nvSpPr>
        <p:spPr>
          <a:xfrm>
            <a:off x="-80272" y="261431"/>
            <a:ext cx="4572000" cy="369332"/>
          </a:xfrm>
          <a:prstGeom prst="rect">
            <a:avLst/>
          </a:prstGeom>
          <a:noFill/>
        </p:spPr>
        <p:txBody>
          <a:bodyPr wrap="square">
            <a:spAutoFit/>
          </a:bodyPr>
          <a:lstStyle/>
          <a:p>
            <a:pPr algn="ctr"/>
            <a:r>
              <a:rPr lang="en-US" sz="1800" b="1" dirty="0">
                <a:solidFill>
                  <a:srgbClr val="303030"/>
                </a:solidFill>
                <a:latin typeface="Heebo" pitchFamily="2" charset="-79"/>
                <a:cs typeface="Heebo" pitchFamily="2" charset="-79"/>
              </a:rPr>
              <a:t>Nepal e-Commerce landscape</a:t>
            </a:r>
            <a:endParaRPr lang="en-US" sz="1800" b="1" i="0" dirty="0">
              <a:solidFill>
                <a:srgbClr val="303030"/>
              </a:solidFill>
              <a:effectLst/>
              <a:latin typeface="Heebo" pitchFamily="2" charset="-79"/>
              <a:cs typeface="Heebo" pitchFamily="2" charset="-79"/>
            </a:endParaRPr>
          </a:p>
        </p:txBody>
      </p:sp>
      <p:sp>
        <p:nvSpPr>
          <p:cNvPr id="7" name="TextBox 6">
            <a:extLst>
              <a:ext uri="{FF2B5EF4-FFF2-40B4-BE49-F238E27FC236}">
                <a16:creationId xmlns:a16="http://schemas.microsoft.com/office/drawing/2014/main" id="{97814CF2-E577-357A-EC23-278CF5ABC09B}"/>
              </a:ext>
            </a:extLst>
          </p:cNvPr>
          <p:cNvSpPr txBox="1"/>
          <p:nvPr/>
        </p:nvSpPr>
        <p:spPr>
          <a:xfrm>
            <a:off x="537472" y="909756"/>
            <a:ext cx="8519275" cy="3754874"/>
          </a:xfrm>
          <a:prstGeom prst="rect">
            <a:avLst/>
          </a:prstGeom>
          <a:noFill/>
        </p:spPr>
        <p:txBody>
          <a:bodyPr wrap="square">
            <a:spAutoFit/>
          </a:bodyPr>
          <a:lstStyle/>
          <a:p>
            <a:r>
              <a:rPr lang="en-US" b="1" dirty="0"/>
              <a:t>Logistics Service Providers (LSPs) in Nepal</a:t>
            </a:r>
          </a:p>
          <a:p>
            <a:endParaRPr lang="en-US" b="1" dirty="0"/>
          </a:p>
          <a:p>
            <a:r>
              <a:rPr lang="en-US" dirty="0"/>
              <a:t>Logistics is the cost incurred in the street. The World Bank, on average, estimates the logistics costs make up to 13% of GDP. The countries with least efficient infrastructures could see the cost as high as 25% of GDP. This estimate puts the cost of logistics in Nepal between USD 4 to 7.7 BN (14 -25% of GDP). Some tech enabled Delivery Service Providers (DSPs) in Nepal are:</a:t>
            </a:r>
          </a:p>
          <a:p>
            <a:endParaRPr lang="en-US" dirty="0"/>
          </a:p>
          <a:p>
            <a:r>
              <a:rPr lang="en-US" b="1" dirty="0"/>
              <a:t>Trucking</a:t>
            </a:r>
          </a:p>
          <a:p>
            <a:pPr marL="285750" lvl="1" indent="-285750">
              <a:buFont typeface="Arial" panose="020B0604020202020204" pitchFamily="34" charset="0"/>
              <a:buChar char="•"/>
            </a:pPr>
            <a:r>
              <a:rPr lang="en-US" dirty="0"/>
              <a:t>Short Haul: </a:t>
            </a:r>
            <a:r>
              <a:rPr lang="en-US" dirty="0">
                <a:hlinkClick r:id="rId3"/>
              </a:rPr>
              <a:t>Upaya City Cargo</a:t>
            </a:r>
            <a:r>
              <a:rPr lang="en-US" dirty="0"/>
              <a:t>, </a:t>
            </a:r>
            <a:r>
              <a:rPr lang="en-US" dirty="0">
                <a:hlinkClick r:id="rId4"/>
              </a:rPr>
              <a:t>Dropmandu</a:t>
            </a:r>
            <a:endParaRPr lang="en-US" dirty="0"/>
          </a:p>
          <a:p>
            <a:pPr marL="285750" lvl="1" indent="-285750">
              <a:buFont typeface="Arial" panose="020B0604020202020204" pitchFamily="34" charset="0"/>
              <a:buChar char="•"/>
            </a:pPr>
            <a:r>
              <a:rPr lang="en-US" dirty="0"/>
              <a:t>Long Haul: n/a</a:t>
            </a:r>
          </a:p>
          <a:p>
            <a:r>
              <a:rPr lang="en-US" b="1" dirty="0"/>
              <a:t>Fulfillment</a:t>
            </a:r>
          </a:p>
          <a:p>
            <a:pPr lvl="1"/>
            <a:r>
              <a:rPr lang="en-US" b="1" dirty="0"/>
              <a:t>In House: </a:t>
            </a:r>
            <a:r>
              <a:rPr lang="en-US" dirty="0">
                <a:hlinkClick r:id="rId5"/>
              </a:rPr>
              <a:t>Daraz</a:t>
            </a:r>
            <a:r>
              <a:rPr lang="en-US" dirty="0"/>
              <a:t>, </a:t>
            </a:r>
            <a:r>
              <a:rPr lang="en-US" dirty="0">
                <a:hlinkClick r:id="rId6"/>
              </a:rPr>
              <a:t>Sastodeal</a:t>
            </a:r>
            <a:r>
              <a:rPr lang="en-US" dirty="0"/>
              <a:t>, </a:t>
            </a:r>
            <a:r>
              <a:rPr lang="en-US" dirty="0">
                <a:hlinkClick r:id="rId7"/>
              </a:rPr>
              <a:t>Thulo Mall</a:t>
            </a:r>
            <a:endParaRPr lang="en-US" dirty="0"/>
          </a:p>
          <a:p>
            <a:pPr lvl="1"/>
            <a:r>
              <a:rPr lang="en-US" b="1" dirty="0"/>
              <a:t>Third Party: </a:t>
            </a:r>
            <a:r>
              <a:rPr lang="en-US" dirty="0">
                <a:hlinkClick r:id="rId8"/>
              </a:rPr>
              <a:t>Aramex</a:t>
            </a:r>
            <a:r>
              <a:rPr lang="en-US" dirty="0"/>
              <a:t>, </a:t>
            </a:r>
            <a:r>
              <a:rPr lang="en-US" dirty="0">
                <a:hlinkClick r:id="rId9"/>
              </a:rPr>
              <a:t>TNT</a:t>
            </a:r>
            <a:r>
              <a:rPr lang="en-US" dirty="0"/>
              <a:t>, </a:t>
            </a:r>
            <a:r>
              <a:rPr lang="en-US" dirty="0">
                <a:hlinkClick r:id="rId10"/>
              </a:rPr>
              <a:t>DHL</a:t>
            </a:r>
            <a:endParaRPr lang="en-US" dirty="0"/>
          </a:p>
          <a:p>
            <a:r>
              <a:rPr lang="en-US" dirty="0"/>
              <a:t>Hyperlocal</a:t>
            </a:r>
          </a:p>
          <a:p>
            <a:pPr marL="285750" lvl="1" indent="-285750">
              <a:buFont typeface="Arial" panose="020B0604020202020204" pitchFamily="34" charset="0"/>
              <a:buChar char="•"/>
            </a:pPr>
            <a:r>
              <a:rPr lang="en-US" dirty="0"/>
              <a:t>B2B: </a:t>
            </a:r>
            <a:r>
              <a:rPr lang="en-US" dirty="0">
                <a:hlinkClick r:id="rId3"/>
              </a:rPr>
              <a:t>Upaya City Cargo</a:t>
            </a:r>
            <a:endParaRPr lang="en-US" dirty="0"/>
          </a:p>
          <a:p>
            <a:pPr marL="285750" lvl="1" indent="-285750">
              <a:buFont typeface="Arial" panose="020B0604020202020204" pitchFamily="34" charset="0"/>
              <a:buChar char="•"/>
            </a:pPr>
            <a:r>
              <a:rPr lang="en-US" dirty="0"/>
              <a:t>B2C: </a:t>
            </a:r>
            <a:r>
              <a:rPr lang="en-US" dirty="0">
                <a:hlinkClick r:id="rId11"/>
              </a:rPr>
              <a:t>Foodmandu</a:t>
            </a:r>
            <a:r>
              <a:rPr lang="en-US" dirty="0"/>
              <a:t>, </a:t>
            </a:r>
            <a:r>
              <a:rPr lang="en-US" dirty="0">
                <a:hlinkClick r:id="rId12"/>
              </a:rPr>
              <a:t>Pathao</a:t>
            </a:r>
            <a:r>
              <a:rPr lang="en-US" dirty="0"/>
              <a:t>, </a:t>
            </a:r>
            <a:r>
              <a:rPr lang="en-US" dirty="0">
                <a:hlinkClick r:id="rId13"/>
              </a:rPr>
              <a:t>Foodmario</a:t>
            </a:r>
            <a:r>
              <a:rPr lang="en-US" dirty="0"/>
              <a:t>, </a:t>
            </a:r>
            <a:r>
              <a:rPr lang="en-US" dirty="0">
                <a:hlinkClick r:id="rId14"/>
              </a:rPr>
              <a:t>Bhoj</a:t>
            </a:r>
            <a:endParaRPr lang="en-US" dirty="0"/>
          </a:p>
          <a:p>
            <a:pPr marL="285750" lvl="1" indent="-285750">
              <a:buFont typeface="Arial" panose="020B0604020202020204" pitchFamily="34" charset="0"/>
              <a:buChar char="•"/>
            </a:pPr>
            <a:r>
              <a:rPr lang="en-US" dirty="0"/>
              <a:t>On Demand: </a:t>
            </a:r>
            <a:r>
              <a:rPr lang="en-US" dirty="0">
                <a:hlinkClick r:id="rId15"/>
              </a:rPr>
              <a:t>Nepxpress</a:t>
            </a:r>
            <a:r>
              <a:rPr lang="en-US" dirty="0"/>
              <a:t>, </a:t>
            </a:r>
            <a:r>
              <a:rPr lang="en-US" dirty="0">
                <a:hlinkClick r:id="rId16"/>
              </a:rPr>
              <a:t>Zapp</a:t>
            </a:r>
            <a:r>
              <a:rPr lang="en-US" dirty="0"/>
              <a:t>, </a:t>
            </a:r>
            <a:r>
              <a:rPr lang="en-US" dirty="0">
                <a:hlinkClick r:id="rId17"/>
              </a:rPr>
              <a:t>Puryau</a:t>
            </a:r>
            <a:endParaRPr lang="en-US" dirty="0"/>
          </a:p>
        </p:txBody>
      </p:sp>
    </p:spTree>
    <p:extLst>
      <p:ext uri="{BB962C8B-B14F-4D97-AF65-F5344CB8AC3E}">
        <p14:creationId xmlns:p14="http://schemas.microsoft.com/office/powerpoint/2010/main" val="6865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965329" y="180237"/>
            <a:ext cx="7335079" cy="307777"/>
          </a:xfrm>
          <a:prstGeom prst="rect">
            <a:avLst/>
          </a:prstGeom>
          <a:noFill/>
        </p:spPr>
        <p:txBody>
          <a:bodyPr wrap="square">
            <a:spAutoFit/>
          </a:bodyPr>
          <a:lstStyle/>
          <a:p>
            <a:pPr algn="ctr"/>
            <a:r>
              <a:rPr lang="en-US" b="1" dirty="0"/>
              <a:t>e-commerce - B2B</a:t>
            </a:r>
            <a:endParaRPr lang="en-NP" sz="2000" dirty="0">
              <a:effectLst/>
            </a:endParaRPr>
          </a:p>
        </p:txBody>
      </p:sp>
      <p:pic>
        <p:nvPicPr>
          <p:cNvPr id="3" name="Picture 2" descr="Graphical user interface, text&#10;&#10;Description automatically generated">
            <a:extLst>
              <a:ext uri="{FF2B5EF4-FFF2-40B4-BE49-F238E27FC236}">
                <a16:creationId xmlns:a16="http://schemas.microsoft.com/office/drawing/2014/main" id="{BBC5D41D-C43E-2E4C-D87E-AD9C2C2A6433}"/>
              </a:ext>
            </a:extLst>
          </p:cNvPr>
          <p:cNvPicPr>
            <a:picLocks noChangeAspect="1"/>
          </p:cNvPicPr>
          <p:nvPr/>
        </p:nvPicPr>
        <p:blipFill>
          <a:blip r:embed="rId3"/>
          <a:stretch>
            <a:fillRect/>
          </a:stretch>
        </p:blipFill>
        <p:spPr>
          <a:xfrm>
            <a:off x="784800" y="488014"/>
            <a:ext cx="7166582" cy="4503870"/>
          </a:xfrm>
          <a:prstGeom prst="rect">
            <a:avLst/>
          </a:prstGeom>
        </p:spPr>
      </p:pic>
    </p:spTree>
    <p:extLst>
      <p:ext uri="{BB962C8B-B14F-4D97-AF65-F5344CB8AC3E}">
        <p14:creationId xmlns:p14="http://schemas.microsoft.com/office/powerpoint/2010/main" val="345858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Reference</a:t>
            </a:r>
            <a:endParaRPr lang="en-NP" dirty="0">
              <a:effectLst/>
            </a:endParaRPr>
          </a:p>
        </p:txBody>
      </p:sp>
      <p:sp>
        <p:nvSpPr>
          <p:cNvPr id="5" name="TextBox 4">
            <a:extLst>
              <a:ext uri="{FF2B5EF4-FFF2-40B4-BE49-F238E27FC236}">
                <a16:creationId xmlns:a16="http://schemas.microsoft.com/office/drawing/2014/main" id="{A50C92AD-2CE3-24A2-5394-6295C61BA1D1}"/>
              </a:ext>
            </a:extLst>
          </p:cNvPr>
          <p:cNvSpPr txBox="1"/>
          <p:nvPr/>
        </p:nvSpPr>
        <p:spPr>
          <a:xfrm>
            <a:off x="209406" y="1023100"/>
            <a:ext cx="8829892" cy="523220"/>
          </a:xfrm>
          <a:prstGeom prst="rect">
            <a:avLst/>
          </a:prstGeom>
          <a:noFill/>
        </p:spPr>
        <p:txBody>
          <a:bodyPr wrap="square">
            <a:spAutoFit/>
          </a:bodyPr>
          <a:lstStyle/>
          <a:p>
            <a:r>
              <a:rPr lang="en-US" dirty="0">
                <a:hlinkClick r:id="rId3"/>
              </a:rPr>
              <a:t>https://www.bigcommerce.com/blog/ecommerce-fulfillment/#executive-summary</a:t>
            </a:r>
            <a:endParaRPr lang="en-US" dirty="0"/>
          </a:p>
          <a:p>
            <a:r>
              <a:rPr lang="en-US" dirty="0"/>
              <a:t>https://</a:t>
            </a:r>
            <a:r>
              <a:rPr lang="en-US" dirty="0" err="1"/>
              <a:t>sushilparajuli.com</a:t>
            </a:r>
            <a:r>
              <a:rPr lang="en-US" dirty="0"/>
              <a:t>/ecommerce-business-in-</a:t>
            </a:r>
            <a:r>
              <a:rPr lang="en-US" dirty="0" err="1"/>
              <a:t>nepal</a:t>
            </a:r>
            <a:r>
              <a:rPr lang="en-US" dirty="0"/>
              <a:t>/</a:t>
            </a:r>
          </a:p>
        </p:txBody>
      </p:sp>
    </p:spTree>
    <p:extLst>
      <p:ext uri="{BB962C8B-B14F-4D97-AF65-F5344CB8AC3E}">
        <p14:creationId xmlns:p14="http://schemas.microsoft.com/office/powerpoint/2010/main" val="55514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5" name="TextBox 4">
            <a:extLst>
              <a:ext uri="{FF2B5EF4-FFF2-40B4-BE49-F238E27FC236}">
                <a16:creationId xmlns:a16="http://schemas.microsoft.com/office/drawing/2014/main" id="{81D5A544-0D27-DB54-8CA8-0D05FE2C4CCD}"/>
              </a:ext>
            </a:extLst>
          </p:cNvPr>
          <p:cNvSpPr txBox="1"/>
          <p:nvPr/>
        </p:nvSpPr>
        <p:spPr>
          <a:xfrm>
            <a:off x="153563" y="338530"/>
            <a:ext cx="8836873" cy="400110"/>
          </a:xfrm>
          <a:prstGeom prst="rect">
            <a:avLst/>
          </a:prstGeom>
          <a:noFill/>
        </p:spPr>
        <p:txBody>
          <a:bodyPr wrap="square">
            <a:spAutoFit/>
          </a:bodyPr>
          <a:lstStyle/>
          <a:p>
            <a:r>
              <a:rPr lang="en-US" sz="2000" b="1" dirty="0"/>
              <a:t>Topology of e-commerce - B2C</a:t>
            </a:r>
          </a:p>
        </p:txBody>
      </p:sp>
      <p:pic>
        <p:nvPicPr>
          <p:cNvPr id="4" name="Picture 3" descr="Diagram&#10;&#10;Description automatically generated">
            <a:extLst>
              <a:ext uri="{FF2B5EF4-FFF2-40B4-BE49-F238E27FC236}">
                <a16:creationId xmlns:a16="http://schemas.microsoft.com/office/drawing/2014/main" id="{89751403-5BE2-B495-CE7B-1FCB11A3AFC3}"/>
              </a:ext>
            </a:extLst>
          </p:cNvPr>
          <p:cNvPicPr>
            <a:picLocks noChangeAspect="1"/>
          </p:cNvPicPr>
          <p:nvPr/>
        </p:nvPicPr>
        <p:blipFill>
          <a:blip r:embed="rId3"/>
          <a:stretch>
            <a:fillRect/>
          </a:stretch>
        </p:blipFill>
        <p:spPr>
          <a:xfrm>
            <a:off x="1508650" y="1160650"/>
            <a:ext cx="5853858" cy="3461750"/>
          </a:xfrm>
          <a:prstGeom prst="rect">
            <a:avLst/>
          </a:prstGeom>
        </p:spPr>
      </p:pic>
    </p:spTree>
    <p:extLst>
      <p:ext uri="{BB962C8B-B14F-4D97-AF65-F5344CB8AC3E}">
        <p14:creationId xmlns:p14="http://schemas.microsoft.com/office/powerpoint/2010/main" val="2992816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D9C196A-7E16-E0A1-FBF7-BD4D3BE0C024}"/>
              </a:ext>
            </a:extLst>
          </p:cNvPr>
          <p:cNvPicPr>
            <a:picLocks noChangeAspect="1"/>
          </p:cNvPicPr>
          <p:nvPr/>
        </p:nvPicPr>
        <p:blipFill>
          <a:blip r:embed="rId3"/>
          <a:stretch>
            <a:fillRect/>
          </a:stretch>
        </p:blipFill>
        <p:spPr>
          <a:xfrm>
            <a:off x="1141444" y="0"/>
            <a:ext cx="6861112" cy="5143500"/>
          </a:xfrm>
          <a:prstGeom prst="rect">
            <a:avLst/>
          </a:prstGeom>
        </p:spPr>
      </p:pic>
    </p:spTree>
    <p:extLst>
      <p:ext uri="{BB962C8B-B14F-4D97-AF65-F5344CB8AC3E}">
        <p14:creationId xmlns:p14="http://schemas.microsoft.com/office/powerpoint/2010/main" val="240264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3" name="TextBox 2">
            <a:extLst>
              <a:ext uri="{FF2B5EF4-FFF2-40B4-BE49-F238E27FC236}">
                <a16:creationId xmlns:a16="http://schemas.microsoft.com/office/drawing/2014/main" id="{655B0A66-A5C6-0917-ED8C-6B50C5759EF7}"/>
              </a:ext>
            </a:extLst>
          </p:cNvPr>
          <p:cNvSpPr txBox="1"/>
          <p:nvPr/>
        </p:nvSpPr>
        <p:spPr>
          <a:xfrm>
            <a:off x="523512" y="333373"/>
            <a:ext cx="5573652" cy="400110"/>
          </a:xfrm>
          <a:prstGeom prst="rect">
            <a:avLst/>
          </a:prstGeom>
          <a:noFill/>
        </p:spPr>
        <p:txBody>
          <a:bodyPr wrap="square">
            <a:spAutoFit/>
          </a:bodyPr>
          <a:lstStyle/>
          <a:p>
            <a:r>
              <a:rPr lang="en-NP" sz="2000" b="1" dirty="0"/>
              <a:t>E-Commerce</a:t>
            </a:r>
          </a:p>
        </p:txBody>
      </p:sp>
      <p:sp>
        <p:nvSpPr>
          <p:cNvPr id="5" name="TextBox 4">
            <a:extLst>
              <a:ext uri="{FF2B5EF4-FFF2-40B4-BE49-F238E27FC236}">
                <a16:creationId xmlns:a16="http://schemas.microsoft.com/office/drawing/2014/main" id="{E9555147-A2DF-9015-1410-8DED44A185E4}"/>
              </a:ext>
            </a:extLst>
          </p:cNvPr>
          <p:cNvSpPr txBox="1"/>
          <p:nvPr/>
        </p:nvSpPr>
        <p:spPr>
          <a:xfrm>
            <a:off x="523512" y="1604444"/>
            <a:ext cx="7503664" cy="1169551"/>
          </a:xfrm>
          <a:prstGeom prst="rect">
            <a:avLst/>
          </a:prstGeom>
          <a:noFill/>
        </p:spPr>
        <p:txBody>
          <a:bodyPr wrap="square">
            <a:spAutoFit/>
          </a:bodyPr>
          <a:lstStyle/>
          <a:p>
            <a:r>
              <a:rPr lang="en-US" dirty="0"/>
              <a:t>B2C – Business to consumer</a:t>
            </a:r>
          </a:p>
          <a:p>
            <a:r>
              <a:rPr lang="en-US" dirty="0"/>
              <a:t>B2B – Business to business</a:t>
            </a:r>
          </a:p>
          <a:p>
            <a:r>
              <a:rPr lang="en-US" dirty="0"/>
              <a:t>C2B – Consumer to business</a:t>
            </a:r>
          </a:p>
          <a:p>
            <a:r>
              <a:rPr lang="en-US" dirty="0"/>
              <a:t>C2C – Consumer to consumer</a:t>
            </a:r>
          </a:p>
          <a:p>
            <a:r>
              <a:rPr lang="en-US" dirty="0"/>
              <a:t>D2C – Direct to consumer</a:t>
            </a:r>
            <a:endParaRPr lang="en-NP" dirty="0"/>
          </a:p>
        </p:txBody>
      </p:sp>
    </p:spTree>
    <p:extLst>
      <p:ext uri="{BB962C8B-B14F-4D97-AF65-F5344CB8AC3E}">
        <p14:creationId xmlns:p14="http://schemas.microsoft.com/office/powerpoint/2010/main" val="156212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400110"/>
          </a:xfrm>
          <a:prstGeom prst="rect">
            <a:avLst/>
          </a:prstGeom>
          <a:noFill/>
        </p:spPr>
        <p:txBody>
          <a:bodyPr wrap="square">
            <a:spAutoFit/>
          </a:bodyPr>
          <a:lstStyle/>
          <a:p>
            <a:r>
              <a:rPr lang="en-US" sz="2000" dirty="0"/>
              <a:t>B2G</a:t>
            </a:r>
            <a:endParaRPr lang="en-NP" sz="2000" dirty="0"/>
          </a:p>
        </p:txBody>
      </p:sp>
      <p:sp>
        <p:nvSpPr>
          <p:cNvPr id="6" name="TextBox 5">
            <a:extLst>
              <a:ext uri="{FF2B5EF4-FFF2-40B4-BE49-F238E27FC236}">
                <a16:creationId xmlns:a16="http://schemas.microsoft.com/office/drawing/2014/main" id="{E153F64C-27DF-5E00-506E-C4C0E4E265C9}"/>
              </a:ext>
            </a:extLst>
          </p:cNvPr>
          <p:cNvSpPr txBox="1"/>
          <p:nvPr/>
        </p:nvSpPr>
        <p:spPr>
          <a:xfrm>
            <a:off x="540000" y="1450616"/>
            <a:ext cx="8035200" cy="1384995"/>
          </a:xfrm>
          <a:prstGeom prst="rect">
            <a:avLst/>
          </a:prstGeom>
          <a:noFill/>
        </p:spPr>
        <p:txBody>
          <a:bodyPr wrap="square">
            <a:spAutoFit/>
          </a:bodyPr>
          <a:lstStyle/>
          <a:p>
            <a:pPr algn="l"/>
            <a:r>
              <a:rPr lang="en-US" b="0" i="0" dirty="0">
                <a:solidFill>
                  <a:srgbClr val="000000"/>
                </a:solidFill>
                <a:effectLst/>
                <a:latin typeface="Muli"/>
              </a:rPr>
              <a:t>B2G stands for Business-to-government, implying the relationship between a business to government agencies and government institutions. B2G is defined as a sales model when companies sell products, services and information to governments or government agencies (such as federal, state, or local agencies).</a:t>
            </a:r>
          </a:p>
          <a:p>
            <a:pPr algn="l"/>
            <a:r>
              <a:rPr lang="en-US" b="0" i="0" dirty="0">
                <a:solidFill>
                  <a:srgbClr val="000000"/>
                </a:solidFill>
                <a:effectLst/>
                <a:latin typeface="Muli"/>
              </a:rPr>
              <a:t>It should be noted that the B2G ecommerce model has the same definition as B2A (business-to-administration). Both the abbreviations refer to the enterprise specializing in distributing products and services to the state.</a:t>
            </a:r>
          </a:p>
        </p:txBody>
      </p:sp>
    </p:spTree>
    <p:extLst>
      <p:ext uri="{BB962C8B-B14F-4D97-AF65-F5344CB8AC3E}">
        <p14:creationId xmlns:p14="http://schemas.microsoft.com/office/powerpoint/2010/main" val="129726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How Does B2G Work?</a:t>
            </a:r>
          </a:p>
        </p:txBody>
      </p:sp>
      <p:sp>
        <p:nvSpPr>
          <p:cNvPr id="6" name="TextBox 5">
            <a:extLst>
              <a:ext uri="{FF2B5EF4-FFF2-40B4-BE49-F238E27FC236}">
                <a16:creationId xmlns:a16="http://schemas.microsoft.com/office/drawing/2014/main" id="{E153F64C-27DF-5E00-506E-C4C0E4E265C9}"/>
              </a:ext>
            </a:extLst>
          </p:cNvPr>
          <p:cNvSpPr txBox="1"/>
          <p:nvPr/>
        </p:nvSpPr>
        <p:spPr>
          <a:xfrm>
            <a:off x="540000" y="1450616"/>
            <a:ext cx="8035200" cy="2031325"/>
          </a:xfrm>
          <a:prstGeom prst="rect">
            <a:avLst/>
          </a:prstGeom>
          <a:noFill/>
        </p:spPr>
        <p:txBody>
          <a:bodyPr wrap="square">
            <a:spAutoFit/>
          </a:bodyPr>
          <a:lstStyle/>
          <a:p>
            <a:r>
              <a:rPr lang="en-US" dirty="0"/>
              <a:t>Unlike other sales models, the B2G ecommerce model is complex and requires strict compliance with business laws and conditions due to government agencies’ supervision and intervention.</a:t>
            </a:r>
          </a:p>
          <a:p>
            <a:endParaRPr lang="en-US" dirty="0"/>
          </a:p>
          <a:p>
            <a:r>
              <a:rPr lang="en-US" dirty="0"/>
              <a:t>In most cases, the state agencies will prepare pre-negotiated contracts, put out tenders, and ask businesses to participate in bidding.</a:t>
            </a:r>
          </a:p>
          <a:p>
            <a:endParaRPr lang="en-US" dirty="0"/>
          </a:p>
          <a:p>
            <a:r>
              <a:rPr lang="en-US" dirty="0"/>
              <a:t>Businesses that meet the government’s strict requirements will now calculate the fee and make the project’s pricing submission. Then, the government will review and select the most suitable enterprise and decide to sign a B2G contract with them.</a:t>
            </a:r>
          </a:p>
        </p:txBody>
      </p:sp>
    </p:spTree>
    <p:extLst>
      <p:ext uri="{BB962C8B-B14F-4D97-AF65-F5344CB8AC3E}">
        <p14:creationId xmlns:p14="http://schemas.microsoft.com/office/powerpoint/2010/main" val="1230690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4">
            <a:alpha val="0"/>
          </a:schemeClr>
        </a:solidFill>
        <a:effectLst/>
      </p:bgPr>
    </p:bg>
    <p:spTree>
      <p:nvGrpSpPr>
        <p:cNvPr id="1" name="Shape 79"/>
        <p:cNvGrpSpPr/>
        <p:nvPr/>
      </p:nvGrpSpPr>
      <p:grpSpPr>
        <a:xfrm>
          <a:off x="0" y="0"/>
          <a:ext cx="0" cy="0"/>
          <a:chOff x="0" y="0"/>
          <a:chExt cx="0" cy="0"/>
        </a:xfrm>
      </p:grpSpPr>
      <p:sp>
        <p:nvSpPr>
          <p:cNvPr id="4" name="TextBox 3">
            <a:extLst>
              <a:ext uri="{FF2B5EF4-FFF2-40B4-BE49-F238E27FC236}">
                <a16:creationId xmlns:a16="http://schemas.microsoft.com/office/drawing/2014/main" id="{8C1CEFD0-916B-E312-C9C4-C76CA9DAB182}"/>
              </a:ext>
            </a:extLst>
          </p:cNvPr>
          <p:cNvSpPr txBox="1"/>
          <p:nvPr/>
        </p:nvSpPr>
        <p:spPr>
          <a:xfrm>
            <a:off x="640861" y="402482"/>
            <a:ext cx="7335079" cy="307777"/>
          </a:xfrm>
          <a:prstGeom prst="rect">
            <a:avLst/>
          </a:prstGeom>
          <a:noFill/>
        </p:spPr>
        <p:txBody>
          <a:bodyPr wrap="square">
            <a:spAutoFit/>
          </a:bodyPr>
          <a:lstStyle/>
          <a:p>
            <a:r>
              <a:rPr lang="en-US" b="1" dirty="0"/>
              <a:t>Prospects of e commerce in Nepal</a:t>
            </a:r>
          </a:p>
        </p:txBody>
      </p:sp>
      <p:sp>
        <p:nvSpPr>
          <p:cNvPr id="6" name="TextBox 5">
            <a:extLst>
              <a:ext uri="{FF2B5EF4-FFF2-40B4-BE49-F238E27FC236}">
                <a16:creationId xmlns:a16="http://schemas.microsoft.com/office/drawing/2014/main" id="{E153F64C-27DF-5E00-506E-C4C0E4E265C9}"/>
              </a:ext>
            </a:extLst>
          </p:cNvPr>
          <p:cNvSpPr txBox="1"/>
          <p:nvPr/>
        </p:nvSpPr>
        <p:spPr>
          <a:xfrm>
            <a:off x="439200" y="903416"/>
            <a:ext cx="8035200" cy="3600986"/>
          </a:xfrm>
          <a:prstGeom prst="rect">
            <a:avLst/>
          </a:prstGeom>
          <a:noFill/>
        </p:spPr>
        <p:txBody>
          <a:bodyPr wrap="square">
            <a:spAutoFit/>
          </a:bodyPr>
          <a:lstStyle/>
          <a:p>
            <a:r>
              <a:rPr lang="en-US" sz="1200" dirty="0"/>
              <a:t>E commerce is a huge industry. It had a global estimated </a:t>
            </a:r>
            <a:r>
              <a:rPr lang="en-US" sz="1200" dirty="0">
                <a:hlinkClick r:id="rId3"/>
              </a:rPr>
              <a:t>sales of over 3.5 trillion</a:t>
            </a:r>
            <a:r>
              <a:rPr lang="en-US" sz="1200" dirty="0"/>
              <a:t> dollars last year alone. The staggering data indicates the inclination of worldwide commerce towards e-commerce. Considering the commercial growth and the consumer market, India and China are regarded as the forefront leaders of the e-commerce industry. Their economic growth and consumer market have enabled individual traders and commercial enterprises to trade through the digital medium. Meaning, the gap between consumers and businesses has narrowed down in India and China to a great extent. As for a smaller economy like Nepal, local businesses can benefit by tapping into a large number of the potential market, and business opportunities they create. Also, considering consumer and cultural similarities, Nepali companies can implement similar e-commerce strategies that best fit the company’s product and services.</a:t>
            </a:r>
          </a:p>
          <a:p>
            <a:endParaRPr lang="en-US" sz="1200" dirty="0"/>
          </a:p>
          <a:p>
            <a:r>
              <a:rPr lang="en-US" sz="1200" dirty="0"/>
              <a:t>This means, there are lots of e-commerce opportunities in the Nepali market. Companies like </a:t>
            </a:r>
            <a:r>
              <a:rPr lang="en-US" sz="1200" dirty="0" err="1"/>
              <a:t>Daraz</a:t>
            </a:r>
            <a:r>
              <a:rPr lang="en-US" sz="1200" dirty="0"/>
              <a:t> and other e-commerce sites have already started bridging trade gaps between the Nepali consumers and Chinese and Indian businesses. By introducing the Nepali consumers to a global market, it has opened doors for international trade. There are administrative complications, but overcoming them can help Nepali businesses compete on the global front.</a:t>
            </a:r>
          </a:p>
          <a:p>
            <a:br>
              <a:rPr lang="en-US" sz="1200" dirty="0"/>
            </a:br>
            <a:endParaRPr lang="en-US" sz="1200" dirty="0"/>
          </a:p>
          <a:p>
            <a:r>
              <a:rPr lang="en-US" sz="1200" dirty="0"/>
              <a:t>Implementing digital trade can enable businesses to practice trade on a common platform and change the future of business. </a:t>
            </a:r>
          </a:p>
        </p:txBody>
      </p:sp>
    </p:spTree>
    <p:extLst>
      <p:ext uri="{BB962C8B-B14F-4D97-AF65-F5344CB8AC3E}">
        <p14:creationId xmlns:p14="http://schemas.microsoft.com/office/powerpoint/2010/main" val="303472487"/>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2642</Words>
  <Application>Microsoft Macintosh PowerPoint</Application>
  <PresentationFormat>On-screen Show (16:9)</PresentationFormat>
  <Paragraphs>200</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Amatic SC</vt:lpstr>
      <vt:lpstr>Arial</vt:lpstr>
      <vt:lpstr>Source Code Pro</vt:lpstr>
      <vt:lpstr>Heebo</vt:lpstr>
      <vt:lpstr>Muli</vt:lpstr>
      <vt:lpstr>Beach Day</vt:lpstr>
      <vt:lpstr>E-commerce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Economy</dc:title>
  <cp:lastModifiedBy>Krishna Raj Dahal</cp:lastModifiedBy>
  <cp:revision>11</cp:revision>
  <dcterms:modified xsi:type="dcterms:W3CDTF">2022-05-26T16:00:53Z</dcterms:modified>
</cp:coreProperties>
</file>