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8" r:id="rId2"/>
    <p:sldId id="263" r:id="rId3"/>
    <p:sldId id="322" r:id="rId4"/>
    <p:sldId id="323" r:id="rId5"/>
    <p:sldId id="265" r:id="rId6"/>
    <p:sldId id="267" r:id="rId7"/>
    <p:sldId id="277" r:id="rId8"/>
    <p:sldId id="298" r:id="rId9"/>
    <p:sldId id="266" r:id="rId10"/>
    <p:sldId id="324" r:id="rId11"/>
    <p:sldId id="299" r:id="rId12"/>
    <p:sldId id="300" r:id="rId13"/>
    <p:sldId id="301" r:id="rId14"/>
    <p:sldId id="302" r:id="rId15"/>
    <p:sldId id="325" r:id="rId16"/>
    <p:sldId id="326" r:id="rId17"/>
    <p:sldId id="327" r:id="rId18"/>
    <p:sldId id="328" r:id="rId19"/>
    <p:sldId id="329" r:id="rId20"/>
    <p:sldId id="316" r:id="rId21"/>
  </p:sldIdLst>
  <p:sldSz cx="9144000" cy="5143500" type="screen16x9"/>
  <p:notesSz cx="6858000" cy="9144000"/>
  <p:embeddedFontLst>
    <p:embeddedFont>
      <p:font typeface="Amatic SC" pitchFamily="2" charset="-79"/>
      <p:regular r:id="rId23"/>
      <p:bold r:id="rId24"/>
    </p:embeddedFont>
    <p:embeddedFont>
      <p:font typeface="Source Code Pro" panose="020B0509030403020204"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322"/>
            <p14:sldId id="323"/>
            <p14:sldId id="265"/>
            <p14:sldId id="267"/>
            <p14:sldId id="277"/>
            <p14:sldId id="298"/>
            <p14:sldId id="266"/>
            <p14:sldId id="324"/>
            <p14:sldId id="299"/>
            <p14:sldId id="300"/>
            <p14:sldId id="301"/>
            <p14:sldId id="302"/>
            <p14:sldId id="325"/>
            <p14:sldId id="326"/>
            <p14:sldId id="327"/>
            <p14:sldId id="328"/>
            <p14:sldId id="329"/>
            <p14:sldId id="316"/>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8"/>
    <p:restoredTop sz="86249"/>
  </p:normalViewPr>
  <p:slideViewPr>
    <p:cSldViewPr snapToGrid="0">
      <p:cViewPr varScale="1">
        <p:scale>
          <a:sx n="183" d="100"/>
          <a:sy n="183" d="100"/>
        </p:scale>
        <p:origin x="1864"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3496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08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593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66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374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348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069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2166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4642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719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776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360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887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6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82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38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63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75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m/market-segment.asp"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oracle.com/us/products/applications/cust-exp-impact-report-epss-1560493.pdf"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vestopedia.com/terms/v/valueproposition.asp#:~:text=The%20proposition%20is%20an%20easy,similar%20products%20on%20the%20market"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demandscience.com/resources/blog/technographic-dat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etsolutions.com/insights/the-road-to-agile-transformation-step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Issues on developing e-commerce based business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Analyzing value proposition</a:t>
            </a:r>
          </a:p>
        </p:txBody>
      </p:sp>
      <p:sp>
        <p:nvSpPr>
          <p:cNvPr id="6" name="TextBox 5">
            <a:extLst>
              <a:ext uri="{FF2B5EF4-FFF2-40B4-BE49-F238E27FC236}">
                <a16:creationId xmlns:a16="http://schemas.microsoft.com/office/drawing/2014/main" id="{E153F64C-27DF-5E00-506E-C4C0E4E265C9}"/>
              </a:ext>
            </a:extLst>
          </p:cNvPr>
          <p:cNvSpPr txBox="1"/>
          <p:nvPr/>
        </p:nvSpPr>
        <p:spPr>
          <a:xfrm>
            <a:off x="540000" y="1450616"/>
            <a:ext cx="8035200" cy="2462213"/>
          </a:xfrm>
          <a:prstGeom prst="rect">
            <a:avLst/>
          </a:prstGeom>
          <a:noFill/>
        </p:spPr>
        <p:txBody>
          <a:bodyPr wrap="square">
            <a:spAutoFit/>
          </a:bodyPr>
          <a:lstStyle/>
          <a:p>
            <a:r>
              <a:rPr lang="en-US" dirty="0"/>
              <a:t>A value proposition stands as a promise by a company to a customer or </a:t>
            </a:r>
            <a:r>
              <a:rPr lang="en-US" u="sng" dirty="0">
                <a:hlinkClick r:id="rId3"/>
              </a:rPr>
              <a:t>market segment</a:t>
            </a:r>
            <a:r>
              <a:rPr lang="en-US" dirty="0"/>
              <a:t>. The proposition is an easy-to-understand reason why a customer should buy a product or service from that particular business.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a:t>
            </a:r>
          </a:p>
          <a:p>
            <a:endParaRPr lang="en-US" dirty="0"/>
          </a:p>
          <a:p>
            <a:r>
              <a:rPr lang="en-US" dirty="0"/>
              <a:t>The term "value proposition" is thought to have first appeared in a McKinsey &amp; Co. industry research paper in 1988, defining it as. "as "a clear, simple statement of the benefits, both tangible and intangible, that the company will provide, along with the approximate price it will charge each customer segment for those benefits."</a:t>
            </a:r>
            <a:r>
              <a:rPr lang="en-US" baseline="30000" dirty="0"/>
              <a:t>1</a:t>
            </a:r>
            <a:endParaRPr lang="en-US" dirty="0"/>
          </a:p>
        </p:txBody>
      </p:sp>
    </p:spTree>
    <p:extLst>
      <p:ext uri="{BB962C8B-B14F-4D97-AF65-F5344CB8AC3E}">
        <p14:creationId xmlns:p14="http://schemas.microsoft.com/office/powerpoint/2010/main" val="174042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Analyzing value proposition</a:t>
            </a:r>
          </a:p>
        </p:txBody>
      </p:sp>
      <p:sp>
        <p:nvSpPr>
          <p:cNvPr id="6" name="TextBox 5">
            <a:extLst>
              <a:ext uri="{FF2B5EF4-FFF2-40B4-BE49-F238E27FC236}">
                <a16:creationId xmlns:a16="http://schemas.microsoft.com/office/drawing/2014/main" id="{E153F64C-27DF-5E00-506E-C4C0E4E265C9}"/>
              </a:ext>
            </a:extLst>
          </p:cNvPr>
          <p:cNvSpPr txBox="1"/>
          <p:nvPr/>
        </p:nvSpPr>
        <p:spPr>
          <a:xfrm>
            <a:off x="554400" y="1017847"/>
            <a:ext cx="8035200" cy="1169551"/>
          </a:xfrm>
          <a:prstGeom prst="rect">
            <a:avLst/>
          </a:prstGeom>
          <a:noFill/>
        </p:spPr>
        <p:txBody>
          <a:bodyPr wrap="square">
            <a:spAutoFit/>
          </a:bodyPr>
          <a:lstStyle/>
          <a:p>
            <a:r>
              <a:rPr lang="en-US" b="1" dirty="0"/>
              <a:t>What Is the Purpose of a Value Proposition?</a:t>
            </a:r>
          </a:p>
          <a:p>
            <a:endParaRPr lang="en-US" dirty="0"/>
          </a:p>
          <a:p>
            <a:r>
              <a:rPr lang="en-US" dirty="0"/>
              <a:t>A value proposition is meant to convince stakeholders, investors, or customers that a company or its products/services are worthwhile. If the value proposition is weak or unconvincing it may be difficult to attract investment and consumer demand.</a:t>
            </a:r>
          </a:p>
        </p:txBody>
      </p:sp>
      <p:sp>
        <p:nvSpPr>
          <p:cNvPr id="5" name="TextBox 4">
            <a:extLst>
              <a:ext uri="{FF2B5EF4-FFF2-40B4-BE49-F238E27FC236}">
                <a16:creationId xmlns:a16="http://schemas.microsoft.com/office/drawing/2014/main" id="{61F7FAD9-2BFA-416C-1622-39CCCC8FDD79}"/>
              </a:ext>
            </a:extLst>
          </p:cNvPr>
          <p:cNvSpPr txBox="1"/>
          <p:nvPr/>
        </p:nvSpPr>
        <p:spPr>
          <a:xfrm>
            <a:off x="554400" y="2254539"/>
            <a:ext cx="7877624" cy="1384995"/>
          </a:xfrm>
          <a:prstGeom prst="rect">
            <a:avLst/>
          </a:prstGeom>
          <a:noFill/>
        </p:spPr>
        <p:txBody>
          <a:bodyPr wrap="square">
            <a:spAutoFit/>
          </a:bodyPr>
          <a:lstStyle/>
          <a:p>
            <a:pPr algn="l"/>
            <a:r>
              <a:rPr lang="en-US" b="1" i="0" dirty="0">
                <a:solidFill>
                  <a:srgbClr val="111111"/>
                </a:solidFill>
                <a:effectLst/>
                <a:latin typeface="Cabin-semi-bold"/>
              </a:rPr>
              <a:t>What Is an Employee Value Proposition?</a:t>
            </a:r>
          </a:p>
          <a:p>
            <a:pPr algn="l"/>
            <a:endParaRPr lang="en-US" b="0" i="0" dirty="0">
              <a:solidFill>
                <a:srgbClr val="111111"/>
              </a:solidFill>
              <a:effectLst/>
              <a:latin typeface="Cabin-semi-bold"/>
            </a:endParaRPr>
          </a:p>
          <a:p>
            <a:pPr algn="l"/>
            <a:r>
              <a:rPr lang="en-US" b="0" i="0" dirty="0">
                <a:solidFill>
                  <a:srgbClr val="111111"/>
                </a:solidFill>
                <a:effectLst/>
                <a:latin typeface="SourceSansPro"/>
              </a:rPr>
              <a:t>An employee value proposition (EVP) applies to the job market. Here, a company that is hiring will try to frame itself as a good place to work, offering not only monetary compensation but also a range of benefits, perks, and a productive environment. In return, the job candidate will need to convince the hiring company that they have the appropriate skills, experience, demeanor, and ambition to succeed.</a:t>
            </a:r>
          </a:p>
        </p:txBody>
      </p:sp>
      <p:sp>
        <p:nvSpPr>
          <p:cNvPr id="7" name="TextBox 6">
            <a:extLst>
              <a:ext uri="{FF2B5EF4-FFF2-40B4-BE49-F238E27FC236}">
                <a16:creationId xmlns:a16="http://schemas.microsoft.com/office/drawing/2014/main" id="{FCA334CC-2465-C421-B35C-8BE84A5F70EC}"/>
              </a:ext>
            </a:extLst>
          </p:cNvPr>
          <p:cNvSpPr txBox="1"/>
          <p:nvPr/>
        </p:nvSpPr>
        <p:spPr>
          <a:xfrm>
            <a:off x="554399" y="3865072"/>
            <a:ext cx="7577479" cy="954107"/>
          </a:xfrm>
          <a:prstGeom prst="rect">
            <a:avLst/>
          </a:prstGeom>
          <a:noFill/>
        </p:spPr>
        <p:txBody>
          <a:bodyPr wrap="square">
            <a:spAutoFit/>
          </a:bodyPr>
          <a:lstStyle/>
          <a:p>
            <a:pPr algn="l"/>
            <a:r>
              <a:rPr lang="en-US" b="1" i="0" dirty="0">
                <a:solidFill>
                  <a:srgbClr val="111111"/>
                </a:solidFill>
                <a:effectLst/>
                <a:latin typeface="Cabin-semi-bold"/>
              </a:rPr>
              <a:t>What Happens if a Value Proposition Fails?</a:t>
            </a:r>
          </a:p>
          <a:p>
            <a:pPr algn="l"/>
            <a:endParaRPr lang="en-US" b="0" i="0" dirty="0">
              <a:solidFill>
                <a:srgbClr val="111111"/>
              </a:solidFill>
              <a:effectLst/>
              <a:latin typeface="Cabin-semi-bold"/>
            </a:endParaRPr>
          </a:p>
          <a:p>
            <a:pPr algn="l"/>
            <a:r>
              <a:rPr lang="en-US" b="0" i="0" dirty="0">
                <a:solidFill>
                  <a:srgbClr val="111111"/>
                </a:solidFill>
                <a:effectLst/>
                <a:latin typeface="SourceSansPro"/>
              </a:rPr>
              <a:t>If a company cannot convince others that it has value or that its products or services or valuable, it will lose profitability and access to capital and may ultimately go out of business.</a:t>
            </a:r>
          </a:p>
        </p:txBody>
      </p:sp>
    </p:spTree>
    <p:extLst>
      <p:ext uri="{BB962C8B-B14F-4D97-AF65-F5344CB8AC3E}">
        <p14:creationId xmlns:p14="http://schemas.microsoft.com/office/powerpoint/2010/main" val="123069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Analyzing value proposition</a:t>
            </a:r>
          </a:p>
        </p:txBody>
      </p:sp>
      <p:pic>
        <p:nvPicPr>
          <p:cNvPr id="3" name="Picture 2" descr="Diagram&#10;&#10;Description automatically generated">
            <a:extLst>
              <a:ext uri="{FF2B5EF4-FFF2-40B4-BE49-F238E27FC236}">
                <a16:creationId xmlns:a16="http://schemas.microsoft.com/office/drawing/2014/main" id="{5E757A40-82C2-7435-1FEB-1931AD305E85}"/>
              </a:ext>
            </a:extLst>
          </p:cNvPr>
          <p:cNvPicPr>
            <a:picLocks noChangeAspect="1"/>
          </p:cNvPicPr>
          <p:nvPr/>
        </p:nvPicPr>
        <p:blipFill>
          <a:blip r:embed="rId3"/>
          <a:stretch>
            <a:fillRect/>
          </a:stretch>
        </p:blipFill>
        <p:spPr>
          <a:xfrm>
            <a:off x="1271286" y="839699"/>
            <a:ext cx="6274260" cy="4073209"/>
          </a:xfrm>
          <a:prstGeom prst="rect">
            <a:avLst/>
          </a:prstGeom>
        </p:spPr>
      </p:pic>
    </p:spTree>
    <p:extLst>
      <p:ext uri="{BB962C8B-B14F-4D97-AF65-F5344CB8AC3E}">
        <p14:creationId xmlns:p14="http://schemas.microsoft.com/office/powerpoint/2010/main" val="30347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Technographic profiling</a:t>
            </a:r>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3508653"/>
          </a:xfrm>
          <a:prstGeom prst="rect">
            <a:avLst/>
          </a:prstGeom>
          <a:noFill/>
        </p:spPr>
        <p:txBody>
          <a:bodyPr wrap="square">
            <a:spAutoFit/>
          </a:bodyPr>
          <a:lstStyle/>
          <a:p>
            <a:r>
              <a:rPr lang="en-US" dirty="0"/>
              <a:t>What Are Technographics?</a:t>
            </a:r>
          </a:p>
          <a:p>
            <a:endParaRPr lang="en-US" dirty="0"/>
          </a:p>
          <a:p>
            <a:r>
              <a:rPr lang="en-US" dirty="0"/>
              <a:t>In its broadest sense, ‘technographics’ is a shorthand term for ‘technographic segmentation’.</a:t>
            </a:r>
          </a:p>
          <a:p>
            <a:r>
              <a:rPr lang="en-US" dirty="0"/>
              <a:t>It’s the means of </a:t>
            </a:r>
            <a:r>
              <a:rPr lang="en-US" dirty="0" err="1"/>
              <a:t>analysing</a:t>
            </a:r>
            <a:r>
              <a:rPr lang="en-US" dirty="0"/>
              <a:t> statistical data, produced by a population or group, based on their ownership and usage of technology. It is a class of market segmentation such as Demographics and Firmographics.</a:t>
            </a:r>
          </a:p>
          <a:p>
            <a:endParaRPr lang="en-US" dirty="0"/>
          </a:p>
          <a:p>
            <a:r>
              <a:rPr lang="en-US" dirty="0"/>
              <a:t>Technographic data is a means to understanding a company’s technology stack.</a:t>
            </a:r>
          </a:p>
          <a:p>
            <a:endParaRPr lang="en-US" dirty="0"/>
          </a:p>
          <a:p>
            <a:pPr marL="285750" indent="-285750">
              <a:buFont typeface="Arial" panose="020B0604020202020204" pitchFamily="34" charset="0"/>
              <a:buChar char="•"/>
            </a:pPr>
            <a:r>
              <a:rPr lang="en-US" dirty="0"/>
              <a:t>What hardware and software they are using?</a:t>
            </a:r>
          </a:p>
          <a:p>
            <a:pPr marL="285750" indent="-285750">
              <a:buFont typeface="Arial" panose="020B0604020202020204" pitchFamily="34" charset="0"/>
              <a:buChar char="•"/>
            </a:pPr>
            <a:r>
              <a:rPr lang="en-US" dirty="0"/>
              <a:t>Which tools and applications?</a:t>
            </a:r>
          </a:p>
          <a:p>
            <a:pPr marL="285750" indent="-285750">
              <a:buFont typeface="Arial" panose="020B0604020202020204" pitchFamily="34" charset="0"/>
              <a:buChar char="•"/>
            </a:pPr>
            <a:r>
              <a:rPr lang="en-US" dirty="0"/>
              <a:t>How they are implementing and utilizing their varying systems and platforms?</a:t>
            </a:r>
          </a:p>
          <a:p>
            <a:endParaRPr lang="en-US" dirty="0"/>
          </a:p>
          <a:p>
            <a:r>
              <a:rPr lang="en-US" dirty="0"/>
              <a:t>Technographics is the next step in the development of market analysis after Demographics, Firmographics and Psychographics.</a:t>
            </a:r>
          </a:p>
          <a:p>
            <a:endParaRPr lang="en-US" sz="1200" dirty="0"/>
          </a:p>
        </p:txBody>
      </p:sp>
    </p:spTree>
    <p:extLst>
      <p:ext uri="{BB962C8B-B14F-4D97-AF65-F5344CB8AC3E}">
        <p14:creationId xmlns:p14="http://schemas.microsoft.com/office/powerpoint/2010/main" val="85164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Technographic profiling</a:t>
            </a:r>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2616101"/>
          </a:xfrm>
          <a:prstGeom prst="rect">
            <a:avLst/>
          </a:prstGeom>
          <a:noFill/>
        </p:spPr>
        <p:txBody>
          <a:bodyPr wrap="square">
            <a:spAutoFit/>
          </a:bodyPr>
          <a:lstStyle/>
          <a:p>
            <a:r>
              <a:rPr lang="en-US" b="1" dirty="0"/>
              <a:t>The Benefits of Technographic</a:t>
            </a:r>
          </a:p>
          <a:p>
            <a:endParaRPr lang="en-US" sz="1200" dirty="0"/>
          </a:p>
          <a:p>
            <a:r>
              <a:rPr lang="en-US" dirty="0"/>
              <a:t>Improve Sales Productivity</a:t>
            </a:r>
          </a:p>
          <a:p>
            <a:pPr marL="285750" lvl="5" indent="-285750">
              <a:buFont typeface="Arial" panose="020B0604020202020204" pitchFamily="34" charset="0"/>
              <a:buChar char="•"/>
            </a:pPr>
            <a:r>
              <a:rPr lang="en-US" dirty="0"/>
              <a:t>Total Addressable Market (TAM)</a:t>
            </a:r>
          </a:p>
          <a:p>
            <a:pPr marL="285750" lvl="6" indent="-285750">
              <a:buFont typeface="Arial" panose="020B0604020202020204" pitchFamily="34" charset="0"/>
              <a:buChar char="•"/>
            </a:pPr>
            <a:r>
              <a:rPr lang="en-US" dirty="0"/>
              <a:t>Served Addressable Market (SAM)</a:t>
            </a:r>
          </a:p>
          <a:p>
            <a:pPr marL="285750" lvl="6" indent="-285750">
              <a:buFont typeface="Arial" panose="020B0604020202020204" pitchFamily="34" charset="0"/>
              <a:buChar char="•"/>
            </a:pPr>
            <a:r>
              <a:rPr lang="en-US" dirty="0"/>
              <a:t>Target Market (TM)</a:t>
            </a:r>
          </a:p>
          <a:p>
            <a:pPr marL="285750" lvl="6" indent="-285750">
              <a:buFont typeface="Arial" panose="020B0604020202020204" pitchFamily="34" charset="0"/>
              <a:buChar char="•"/>
            </a:pPr>
            <a:endParaRPr lang="en-US" dirty="0"/>
          </a:p>
          <a:p>
            <a:pPr lvl="6"/>
            <a:r>
              <a:rPr lang="en-US" dirty="0"/>
              <a:t>Reveal New Opportunities</a:t>
            </a:r>
          </a:p>
          <a:p>
            <a:pPr lvl="6"/>
            <a:r>
              <a:rPr lang="en-US" dirty="0"/>
              <a:t>Improve Account-Based Marketing Campaigns</a:t>
            </a:r>
          </a:p>
          <a:p>
            <a:pPr lvl="6"/>
            <a:r>
              <a:rPr lang="en-US" dirty="0"/>
              <a:t>Improve Customer Retention</a:t>
            </a:r>
          </a:p>
          <a:p>
            <a:pPr lvl="6"/>
            <a:endParaRPr lang="en-US" dirty="0"/>
          </a:p>
          <a:p>
            <a:endParaRPr lang="en-US" sz="1200" dirty="0"/>
          </a:p>
        </p:txBody>
      </p:sp>
      <p:pic>
        <p:nvPicPr>
          <p:cNvPr id="3" name="Picture 2" descr="A picture containing text, businesscard, screenshot&#10;&#10;Description automatically generated">
            <a:extLst>
              <a:ext uri="{FF2B5EF4-FFF2-40B4-BE49-F238E27FC236}">
                <a16:creationId xmlns:a16="http://schemas.microsoft.com/office/drawing/2014/main" id="{8C20D0FE-E75D-CE26-CE25-DB65D6965922}"/>
              </a:ext>
            </a:extLst>
          </p:cNvPr>
          <p:cNvPicPr>
            <a:picLocks noChangeAspect="1"/>
          </p:cNvPicPr>
          <p:nvPr/>
        </p:nvPicPr>
        <p:blipFill>
          <a:blip r:embed="rId3"/>
          <a:stretch>
            <a:fillRect/>
          </a:stretch>
        </p:blipFill>
        <p:spPr>
          <a:xfrm>
            <a:off x="4456800" y="967873"/>
            <a:ext cx="4661191" cy="3495893"/>
          </a:xfrm>
          <a:prstGeom prst="rect">
            <a:avLst/>
          </a:prstGeom>
        </p:spPr>
      </p:pic>
    </p:spTree>
    <p:extLst>
      <p:ext uri="{BB962C8B-B14F-4D97-AF65-F5344CB8AC3E}">
        <p14:creationId xmlns:p14="http://schemas.microsoft.com/office/powerpoint/2010/main" val="291000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89722" y="374561"/>
            <a:ext cx="7335079" cy="307777"/>
          </a:xfrm>
          <a:prstGeom prst="rect">
            <a:avLst/>
          </a:prstGeom>
          <a:noFill/>
        </p:spPr>
        <p:txBody>
          <a:bodyPr wrap="square">
            <a:spAutoFit/>
          </a:bodyPr>
          <a:lstStyle/>
          <a:p>
            <a:r>
              <a:rPr lang="en-US" b="1" dirty="0"/>
              <a:t>Technographic profiling</a:t>
            </a:r>
          </a:p>
        </p:txBody>
      </p:sp>
      <p:sp>
        <p:nvSpPr>
          <p:cNvPr id="6" name="TextBox 5">
            <a:extLst>
              <a:ext uri="{FF2B5EF4-FFF2-40B4-BE49-F238E27FC236}">
                <a16:creationId xmlns:a16="http://schemas.microsoft.com/office/drawing/2014/main" id="{E153F64C-27DF-5E00-506E-C4C0E4E265C9}"/>
              </a:ext>
            </a:extLst>
          </p:cNvPr>
          <p:cNvSpPr txBox="1"/>
          <p:nvPr/>
        </p:nvSpPr>
        <p:spPr>
          <a:xfrm>
            <a:off x="823109" y="1664253"/>
            <a:ext cx="8035200" cy="1969770"/>
          </a:xfrm>
          <a:prstGeom prst="rect">
            <a:avLst/>
          </a:prstGeom>
          <a:noFill/>
        </p:spPr>
        <p:txBody>
          <a:bodyPr wrap="square">
            <a:spAutoFit/>
          </a:bodyPr>
          <a:lstStyle/>
          <a:p>
            <a:r>
              <a:rPr lang="en-US" b="1" dirty="0"/>
              <a:t>How to Collect Technographic data</a:t>
            </a:r>
          </a:p>
          <a:p>
            <a:endParaRPr lang="en-US" sz="1200" b="1" dirty="0"/>
          </a:p>
          <a:p>
            <a:pPr marL="285750" lvl="3" indent="-285750">
              <a:buFont typeface="Arial" panose="020B0604020202020204" pitchFamily="34" charset="0"/>
              <a:buChar char="•"/>
            </a:pPr>
            <a:r>
              <a:rPr lang="en-US" dirty="0"/>
              <a:t>Phone or email surveys</a:t>
            </a:r>
          </a:p>
          <a:p>
            <a:pPr marL="285750" lvl="3" indent="-285750">
              <a:buFont typeface="Arial" panose="020B0604020202020204" pitchFamily="34" charset="0"/>
              <a:buChar char="•"/>
            </a:pPr>
            <a:r>
              <a:rPr lang="en-US" dirty="0"/>
              <a:t>Data scraping</a:t>
            </a:r>
          </a:p>
          <a:p>
            <a:pPr marL="285750" lvl="3" indent="-285750">
              <a:buFont typeface="Arial" panose="020B0604020202020204" pitchFamily="34" charset="0"/>
              <a:buChar char="•"/>
            </a:pPr>
            <a:r>
              <a:rPr lang="en-US" dirty="0"/>
              <a:t>Buy technographic data</a:t>
            </a:r>
          </a:p>
          <a:p>
            <a:pPr marL="285750" lvl="3" indent="-285750">
              <a:buFont typeface="Arial" panose="020B0604020202020204" pitchFamily="34" charset="0"/>
              <a:buChar char="•"/>
            </a:pPr>
            <a:endParaRPr lang="en-US" dirty="0"/>
          </a:p>
          <a:p>
            <a:pPr marL="285750" lvl="3" indent="-285750">
              <a:buFont typeface="Arial" panose="020B0604020202020204" pitchFamily="34" charset="0"/>
              <a:buChar char="•"/>
            </a:pPr>
            <a:endParaRPr lang="en-US" dirty="0"/>
          </a:p>
          <a:p>
            <a:pPr lvl="3"/>
            <a:endParaRPr lang="en-US" dirty="0"/>
          </a:p>
          <a:p>
            <a:endParaRPr lang="en-US" sz="1200" dirty="0"/>
          </a:p>
        </p:txBody>
      </p:sp>
    </p:spTree>
    <p:extLst>
      <p:ext uri="{BB962C8B-B14F-4D97-AF65-F5344CB8AC3E}">
        <p14:creationId xmlns:p14="http://schemas.microsoft.com/office/powerpoint/2010/main" val="16053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89722" y="374561"/>
            <a:ext cx="7335079" cy="369332"/>
          </a:xfrm>
          <a:prstGeom prst="rect">
            <a:avLst/>
          </a:prstGeom>
          <a:noFill/>
        </p:spPr>
        <p:txBody>
          <a:bodyPr wrap="square">
            <a:spAutoFit/>
          </a:bodyPr>
          <a:lstStyle/>
          <a:p>
            <a:r>
              <a:rPr lang="en-US" sz="1800" b="1" dirty="0"/>
              <a:t>case studies in e- Commerce/e-Business</a:t>
            </a:r>
          </a:p>
        </p:txBody>
      </p:sp>
      <p:sp>
        <p:nvSpPr>
          <p:cNvPr id="6" name="TextBox 5">
            <a:extLst>
              <a:ext uri="{FF2B5EF4-FFF2-40B4-BE49-F238E27FC236}">
                <a16:creationId xmlns:a16="http://schemas.microsoft.com/office/drawing/2014/main" id="{E153F64C-27DF-5E00-506E-C4C0E4E265C9}"/>
              </a:ext>
            </a:extLst>
          </p:cNvPr>
          <p:cNvSpPr txBox="1"/>
          <p:nvPr/>
        </p:nvSpPr>
        <p:spPr>
          <a:xfrm>
            <a:off x="892911" y="1467423"/>
            <a:ext cx="8035200" cy="1815882"/>
          </a:xfrm>
          <a:prstGeom prst="rect">
            <a:avLst/>
          </a:prstGeom>
          <a:noFill/>
        </p:spPr>
        <p:txBody>
          <a:bodyPr wrap="square">
            <a:spAutoFit/>
          </a:bodyPr>
          <a:lstStyle/>
          <a:p>
            <a:pPr marL="171450" indent="-171450">
              <a:buFont typeface="Arial" panose="020B0604020202020204" pitchFamily="34" charset="0"/>
              <a:buChar char="•"/>
            </a:pPr>
            <a:r>
              <a:rPr lang="en-US" sz="1600" dirty="0"/>
              <a:t>Increase Conversions with Compelling Copy</a:t>
            </a:r>
          </a:p>
          <a:p>
            <a:pPr marL="171450" indent="-171450">
              <a:buFont typeface="Arial" panose="020B0604020202020204" pitchFamily="34" charset="0"/>
              <a:buChar char="•"/>
            </a:pPr>
            <a:r>
              <a:rPr lang="en-US" sz="1600" dirty="0"/>
              <a:t>Build Powerful Backlinks to Your Online Store</a:t>
            </a:r>
          </a:p>
          <a:p>
            <a:pPr marL="171450" indent="-171450">
              <a:buFont typeface="Arial" panose="020B0604020202020204" pitchFamily="34" charset="0"/>
              <a:buChar char="•"/>
            </a:pPr>
            <a:r>
              <a:rPr lang="en-US" sz="1600" dirty="0"/>
              <a:t>Create Content for Each Stage of Your Funnel</a:t>
            </a:r>
          </a:p>
          <a:p>
            <a:pPr marL="171450" indent="-171450">
              <a:buFont typeface="Arial" panose="020B0604020202020204" pitchFamily="34" charset="0"/>
              <a:buChar char="•"/>
            </a:pPr>
            <a:r>
              <a:rPr lang="en-US" sz="1600" dirty="0"/>
              <a:t>Recover Abandoned Carts with a Twist</a:t>
            </a:r>
          </a:p>
          <a:p>
            <a:pPr marL="171450" indent="-171450">
              <a:buFont typeface="Arial" panose="020B0604020202020204" pitchFamily="34" charset="0"/>
              <a:buChar char="•"/>
            </a:pPr>
            <a:r>
              <a:rPr lang="en-US" sz="1600" dirty="0"/>
              <a:t>Make the Most of Your Customer Reviews</a:t>
            </a:r>
          </a:p>
          <a:p>
            <a:pPr marL="171450" indent="-171450">
              <a:buFont typeface="Arial" panose="020B0604020202020204" pitchFamily="34" charset="0"/>
              <a:buChar char="•"/>
            </a:pPr>
            <a:r>
              <a:rPr lang="en-US" sz="1600" dirty="0"/>
              <a:t>Create an Irresistible Unboxing Experience</a:t>
            </a:r>
          </a:p>
          <a:p>
            <a:pPr marL="171450" indent="-171450">
              <a:buFont typeface="Arial" panose="020B0604020202020204" pitchFamily="34" charset="0"/>
              <a:buChar char="•"/>
            </a:pPr>
            <a:r>
              <a:rPr lang="en-US" sz="1600" dirty="0"/>
              <a:t>Turn One-Time Shoppers into Repeat Customers</a:t>
            </a:r>
          </a:p>
        </p:txBody>
      </p:sp>
    </p:spTree>
    <p:extLst>
      <p:ext uri="{BB962C8B-B14F-4D97-AF65-F5344CB8AC3E}">
        <p14:creationId xmlns:p14="http://schemas.microsoft.com/office/powerpoint/2010/main" val="17262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7841" y="74442"/>
            <a:ext cx="7335079" cy="646331"/>
          </a:xfrm>
          <a:prstGeom prst="rect">
            <a:avLst/>
          </a:prstGeom>
          <a:noFill/>
        </p:spPr>
        <p:txBody>
          <a:bodyPr wrap="square">
            <a:spAutoFit/>
          </a:bodyPr>
          <a:lstStyle/>
          <a:p>
            <a:r>
              <a:rPr lang="en-US" sz="1800" b="1" dirty="0"/>
              <a:t>Impact of ICTs based implementations on traditional</a:t>
            </a:r>
          </a:p>
          <a:p>
            <a:r>
              <a:rPr lang="en-US" sz="1800" b="1" dirty="0"/>
              <a:t>business models on some verticals</a:t>
            </a:r>
          </a:p>
        </p:txBody>
      </p:sp>
      <p:sp>
        <p:nvSpPr>
          <p:cNvPr id="6" name="TextBox 5">
            <a:extLst>
              <a:ext uri="{FF2B5EF4-FFF2-40B4-BE49-F238E27FC236}">
                <a16:creationId xmlns:a16="http://schemas.microsoft.com/office/drawing/2014/main" id="{E153F64C-27DF-5E00-506E-C4C0E4E265C9}"/>
              </a:ext>
            </a:extLst>
          </p:cNvPr>
          <p:cNvSpPr txBox="1"/>
          <p:nvPr/>
        </p:nvSpPr>
        <p:spPr>
          <a:xfrm>
            <a:off x="188464" y="720773"/>
            <a:ext cx="8955536" cy="4001095"/>
          </a:xfrm>
          <a:prstGeom prst="rect">
            <a:avLst/>
          </a:prstGeom>
          <a:noFill/>
        </p:spPr>
        <p:txBody>
          <a:bodyPr wrap="square">
            <a:spAutoFit/>
          </a:bodyPr>
          <a:lstStyle/>
          <a:p>
            <a:r>
              <a:rPr lang="en-US" dirty="0"/>
              <a:t>Traditional business models are no longer sufficient to tackle fierce global competition. In order to survive in global competition, organizations need different business methodologies that can help them to cut costs, improve the quality of products and services, and create value for the businesses. Technology has become critical in creating and sustaining competitive advantages in the global market. The increasing globalization of business has led firms to seek new, and more appropriate, organizational structures, processes, and cultures. This has required the establishment of appropriate information technology platforms to coordinate business processes and to provide coalition mechanisms. The various factors reflecting changes in competitive environments are:</a:t>
            </a:r>
          </a:p>
          <a:p>
            <a:pPr marL="285750" indent="-285750">
              <a:buFont typeface="Arial" panose="020B0604020202020204" pitchFamily="34" charset="0"/>
              <a:buChar char="•"/>
            </a:pPr>
            <a:r>
              <a:rPr lang="en-US" dirty="0"/>
              <a:t>Globalization of markets</a:t>
            </a:r>
          </a:p>
          <a:p>
            <a:pPr marL="285750" indent="-285750">
              <a:buFont typeface="Arial" panose="020B0604020202020204" pitchFamily="34" charset="0"/>
              <a:buChar char="•"/>
            </a:pPr>
            <a:r>
              <a:rPr lang="en-US" dirty="0"/>
              <a:t>Continual innovations of products and services</a:t>
            </a:r>
          </a:p>
          <a:p>
            <a:pPr marL="285750" indent="-285750">
              <a:buFont typeface="Arial" panose="020B0604020202020204" pitchFamily="34" charset="0"/>
              <a:buChar char="•"/>
            </a:pPr>
            <a:r>
              <a:rPr lang="en-US" dirty="0"/>
              <a:t>Buyer oriented markets</a:t>
            </a:r>
          </a:p>
          <a:p>
            <a:pPr marL="285750" indent="-285750">
              <a:buFont typeface="Arial" panose="020B0604020202020204" pitchFamily="34" charset="0"/>
              <a:buChar char="•"/>
            </a:pPr>
            <a:r>
              <a:rPr lang="en-US" dirty="0"/>
              <a:t>Business through cooperation, alliances, mergers, and acquisitions</a:t>
            </a:r>
          </a:p>
          <a:p>
            <a:pPr marL="285750" indent="-285750">
              <a:buFont typeface="Arial" panose="020B0604020202020204" pitchFamily="34" charset="0"/>
              <a:buChar char="•"/>
            </a:pPr>
            <a:r>
              <a:rPr lang="en-US" dirty="0"/>
              <a:t>Virtual enterprises—new form of organization</a:t>
            </a:r>
          </a:p>
          <a:p>
            <a:pPr marL="285750" indent="-285750">
              <a:buFont typeface="Arial" panose="020B0604020202020204" pitchFamily="34" charset="0"/>
              <a:buChar char="•"/>
            </a:pPr>
            <a:r>
              <a:rPr lang="en-US" dirty="0"/>
              <a:t>New business models</a:t>
            </a:r>
          </a:p>
          <a:p>
            <a:pPr marL="285750" indent="-285750">
              <a:buFont typeface="Arial" panose="020B0604020202020204" pitchFamily="34" charset="0"/>
              <a:buChar char="•"/>
            </a:pPr>
            <a:r>
              <a:rPr lang="en-US" dirty="0"/>
              <a:t>Higher quality expectations</a:t>
            </a:r>
          </a:p>
          <a:p>
            <a:pPr marL="285750" indent="-285750">
              <a:buFont typeface="Arial" panose="020B0604020202020204" pitchFamily="34" charset="0"/>
              <a:buChar char="•"/>
            </a:pPr>
            <a:r>
              <a:rPr lang="en-US" dirty="0"/>
              <a:t>Demanding customers—customers are more informed and seek more information</a:t>
            </a:r>
          </a:p>
          <a:p>
            <a:pPr marL="285750" indent="-285750">
              <a:buFont typeface="Arial" panose="020B0604020202020204" pitchFamily="34" charset="0"/>
              <a:buChar char="•"/>
            </a:pPr>
            <a:r>
              <a:rPr lang="en-US" dirty="0"/>
              <a:t>New products and services</a:t>
            </a:r>
          </a:p>
          <a:p>
            <a:pPr marL="171450" indent="-171450">
              <a:buFont typeface="Arial" panose="020B0604020202020204" pitchFamily="34" charset="0"/>
              <a:buChar char="•"/>
            </a:pPr>
            <a:endParaRPr lang="en-US" sz="1600" dirty="0"/>
          </a:p>
        </p:txBody>
      </p:sp>
    </p:spTree>
    <p:extLst>
      <p:ext uri="{BB962C8B-B14F-4D97-AF65-F5344CB8AC3E}">
        <p14:creationId xmlns:p14="http://schemas.microsoft.com/office/powerpoint/2010/main" val="71039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7841" y="74442"/>
            <a:ext cx="7335079" cy="646331"/>
          </a:xfrm>
          <a:prstGeom prst="rect">
            <a:avLst/>
          </a:prstGeom>
          <a:noFill/>
        </p:spPr>
        <p:txBody>
          <a:bodyPr wrap="square">
            <a:spAutoFit/>
          </a:bodyPr>
          <a:lstStyle/>
          <a:p>
            <a:r>
              <a:rPr lang="en-US" sz="1800" b="1" dirty="0"/>
              <a:t>Impact of ICTs based implementations on traditional</a:t>
            </a:r>
          </a:p>
          <a:p>
            <a:r>
              <a:rPr lang="en-US" sz="1800" b="1" dirty="0"/>
              <a:t>business models on some verticals</a:t>
            </a:r>
          </a:p>
        </p:txBody>
      </p:sp>
      <p:sp>
        <p:nvSpPr>
          <p:cNvPr id="5" name="TextBox 4">
            <a:extLst>
              <a:ext uri="{FF2B5EF4-FFF2-40B4-BE49-F238E27FC236}">
                <a16:creationId xmlns:a16="http://schemas.microsoft.com/office/drawing/2014/main" id="{0B3C4B38-908E-D1B7-BFBB-22AB2E506EC7}"/>
              </a:ext>
            </a:extLst>
          </p:cNvPr>
          <p:cNvSpPr txBox="1"/>
          <p:nvPr/>
        </p:nvSpPr>
        <p:spPr>
          <a:xfrm>
            <a:off x="708486" y="1064149"/>
            <a:ext cx="4572000" cy="307777"/>
          </a:xfrm>
          <a:prstGeom prst="rect">
            <a:avLst/>
          </a:prstGeom>
          <a:noFill/>
        </p:spPr>
        <p:txBody>
          <a:bodyPr wrap="square">
            <a:spAutoFit/>
          </a:bodyPr>
          <a:lstStyle/>
          <a:p>
            <a:r>
              <a:rPr lang="en-NP" dirty="0"/>
              <a:t>travel</a:t>
            </a:r>
          </a:p>
        </p:txBody>
      </p:sp>
      <p:pic>
        <p:nvPicPr>
          <p:cNvPr id="7" name="Picture 6" descr="Diagram&#10;&#10;Description automatically generated">
            <a:extLst>
              <a:ext uri="{FF2B5EF4-FFF2-40B4-BE49-F238E27FC236}">
                <a16:creationId xmlns:a16="http://schemas.microsoft.com/office/drawing/2014/main" id="{F2220A3C-140C-18DC-2C03-65CCDD74AE56}"/>
              </a:ext>
            </a:extLst>
          </p:cNvPr>
          <p:cNvPicPr>
            <a:picLocks noChangeAspect="1"/>
          </p:cNvPicPr>
          <p:nvPr/>
        </p:nvPicPr>
        <p:blipFill>
          <a:blip r:embed="rId3"/>
          <a:stretch>
            <a:fillRect/>
          </a:stretch>
        </p:blipFill>
        <p:spPr>
          <a:xfrm>
            <a:off x="2454709" y="990793"/>
            <a:ext cx="3721342" cy="3650120"/>
          </a:xfrm>
          <a:prstGeom prst="rect">
            <a:avLst/>
          </a:prstGeom>
        </p:spPr>
      </p:pic>
    </p:spTree>
    <p:extLst>
      <p:ext uri="{BB962C8B-B14F-4D97-AF65-F5344CB8AC3E}">
        <p14:creationId xmlns:p14="http://schemas.microsoft.com/office/powerpoint/2010/main" val="377138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7841" y="74442"/>
            <a:ext cx="7335079" cy="646331"/>
          </a:xfrm>
          <a:prstGeom prst="rect">
            <a:avLst/>
          </a:prstGeom>
          <a:noFill/>
        </p:spPr>
        <p:txBody>
          <a:bodyPr wrap="square">
            <a:spAutoFit/>
          </a:bodyPr>
          <a:lstStyle/>
          <a:p>
            <a:r>
              <a:rPr lang="en-US" sz="1800" b="1" dirty="0"/>
              <a:t>Impact of ICTs based implementations on traditional</a:t>
            </a:r>
          </a:p>
          <a:p>
            <a:r>
              <a:rPr lang="en-US" sz="1800" b="1" dirty="0"/>
              <a:t>business models on some verticals</a:t>
            </a:r>
          </a:p>
        </p:txBody>
      </p:sp>
      <p:sp>
        <p:nvSpPr>
          <p:cNvPr id="5" name="TextBox 4">
            <a:extLst>
              <a:ext uri="{FF2B5EF4-FFF2-40B4-BE49-F238E27FC236}">
                <a16:creationId xmlns:a16="http://schemas.microsoft.com/office/drawing/2014/main" id="{0B3C4B38-908E-D1B7-BFBB-22AB2E506EC7}"/>
              </a:ext>
            </a:extLst>
          </p:cNvPr>
          <p:cNvSpPr txBox="1"/>
          <p:nvPr/>
        </p:nvSpPr>
        <p:spPr>
          <a:xfrm>
            <a:off x="729427" y="836904"/>
            <a:ext cx="4572000" cy="307777"/>
          </a:xfrm>
          <a:prstGeom prst="rect">
            <a:avLst/>
          </a:prstGeom>
          <a:noFill/>
        </p:spPr>
        <p:txBody>
          <a:bodyPr wrap="square">
            <a:spAutoFit/>
          </a:bodyPr>
          <a:lstStyle/>
          <a:p>
            <a:r>
              <a:rPr lang="en-US" dirty="0"/>
              <a:t>travel, entertainment and hospitality industries</a:t>
            </a:r>
            <a:endParaRPr lang="en-NP" dirty="0"/>
          </a:p>
        </p:txBody>
      </p:sp>
      <p:pic>
        <p:nvPicPr>
          <p:cNvPr id="7" name="Picture 6" descr="Diagram&#10;&#10;Description automatically generated">
            <a:extLst>
              <a:ext uri="{FF2B5EF4-FFF2-40B4-BE49-F238E27FC236}">
                <a16:creationId xmlns:a16="http://schemas.microsoft.com/office/drawing/2014/main" id="{F2220A3C-140C-18DC-2C03-65CCDD74AE56}"/>
              </a:ext>
            </a:extLst>
          </p:cNvPr>
          <p:cNvPicPr>
            <a:picLocks noChangeAspect="1"/>
          </p:cNvPicPr>
          <p:nvPr/>
        </p:nvPicPr>
        <p:blipFill>
          <a:blip r:embed="rId3"/>
          <a:stretch>
            <a:fillRect/>
          </a:stretch>
        </p:blipFill>
        <p:spPr>
          <a:xfrm>
            <a:off x="2454709" y="1418938"/>
            <a:ext cx="3721342" cy="3650120"/>
          </a:xfrm>
          <a:prstGeom prst="rect">
            <a:avLst/>
          </a:prstGeom>
        </p:spPr>
      </p:pic>
    </p:spTree>
    <p:extLst>
      <p:ext uri="{BB962C8B-B14F-4D97-AF65-F5344CB8AC3E}">
        <p14:creationId xmlns:p14="http://schemas.microsoft.com/office/powerpoint/2010/main" val="332231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251397" y="470588"/>
            <a:ext cx="6216767" cy="307777"/>
          </a:xfrm>
          <a:prstGeom prst="rect">
            <a:avLst/>
          </a:prstGeom>
          <a:noFill/>
        </p:spPr>
        <p:txBody>
          <a:bodyPr wrap="square">
            <a:spAutoFit/>
          </a:bodyPr>
          <a:lstStyle/>
          <a:p>
            <a:pPr algn="ctr"/>
            <a:r>
              <a:rPr lang="en-US" b="1" dirty="0"/>
              <a:t>Issues on developing e-commerce based business models</a:t>
            </a:r>
            <a:endParaRPr lang="en-NP" sz="2000" dirty="0"/>
          </a:p>
        </p:txBody>
      </p:sp>
      <p:sp>
        <p:nvSpPr>
          <p:cNvPr id="8" name="TextBox 7">
            <a:extLst>
              <a:ext uri="{FF2B5EF4-FFF2-40B4-BE49-F238E27FC236}">
                <a16:creationId xmlns:a16="http://schemas.microsoft.com/office/drawing/2014/main" id="{28687DCC-8412-F4F5-A77C-E8804A65447D}"/>
              </a:ext>
            </a:extLst>
          </p:cNvPr>
          <p:cNvSpPr txBox="1"/>
          <p:nvPr/>
        </p:nvSpPr>
        <p:spPr>
          <a:xfrm>
            <a:off x="279206" y="1019052"/>
            <a:ext cx="8055096" cy="954107"/>
          </a:xfrm>
          <a:prstGeom prst="rect">
            <a:avLst/>
          </a:prstGeom>
          <a:noFill/>
        </p:spPr>
        <p:txBody>
          <a:bodyPr wrap="square">
            <a:spAutoFit/>
          </a:bodyPr>
          <a:lstStyle/>
          <a:p>
            <a:r>
              <a:rPr lang="en-US" b="1" dirty="0"/>
              <a:t>Customers’ Exploding Expectations</a:t>
            </a:r>
          </a:p>
          <a:p>
            <a:endParaRPr lang="en-NP" dirty="0">
              <a:effectLst/>
            </a:endParaRPr>
          </a:p>
          <a:p>
            <a:endParaRPr lang="en-NP" dirty="0"/>
          </a:p>
          <a:p>
            <a:endParaRPr lang="en-NP" dirty="0">
              <a:effectLst/>
            </a:endParaRPr>
          </a:p>
        </p:txBody>
      </p:sp>
      <p:sp>
        <p:nvSpPr>
          <p:cNvPr id="6" name="TextBox 5">
            <a:extLst>
              <a:ext uri="{FF2B5EF4-FFF2-40B4-BE49-F238E27FC236}">
                <a16:creationId xmlns:a16="http://schemas.microsoft.com/office/drawing/2014/main" id="{58BDFA09-D05D-E415-4CE4-F1F1D4064344}"/>
              </a:ext>
            </a:extLst>
          </p:cNvPr>
          <p:cNvSpPr txBox="1"/>
          <p:nvPr/>
        </p:nvSpPr>
        <p:spPr>
          <a:xfrm>
            <a:off x="507848" y="1661274"/>
            <a:ext cx="8174598" cy="2062103"/>
          </a:xfrm>
          <a:prstGeom prst="rect">
            <a:avLst/>
          </a:prstGeom>
          <a:noFill/>
        </p:spPr>
        <p:txBody>
          <a:bodyPr wrap="square">
            <a:spAutoFit/>
          </a:bodyPr>
          <a:lstStyle/>
          <a:p>
            <a:r>
              <a:rPr lang="en-US" sz="1600" b="1" i="0" dirty="0">
                <a:solidFill>
                  <a:srgbClr val="444444"/>
                </a:solidFill>
                <a:effectLst/>
                <a:latin typeface="proximanova"/>
              </a:rPr>
              <a:t>Retailers worldwide are continuously trying to build their reputation and a sharp brand image with the promise of a great experience. It is challenging to match customer expectations in an era where experience matters the most, and tech giants like Amazon take the online buying process to the proverbial ‘next level’ with anticipatory shipping methods. Competing with these giants and matching the ever-evolving customer demands is a huge challenge for retailers today. </a:t>
            </a:r>
            <a:r>
              <a:rPr lang="en-US" sz="1600" b="1" i="0" u="none" strike="noStrike" dirty="0">
                <a:solidFill>
                  <a:srgbClr val="444444"/>
                </a:solidFill>
                <a:effectLst/>
                <a:latin typeface="proximanova"/>
                <a:hlinkClick r:id="rId3"/>
              </a:rPr>
              <a:t>86% of buyers</a:t>
            </a:r>
            <a:r>
              <a:rPr lang="en-US" sz="1600" b="1" i="0" dirty="0">
                <a:solidFill>
                  <a:srgbClr val="444444"/>
                </a:solidFill>
                <a:effectLst/>
                <a:latin typeface="proximanova"/>
              </a:rPr>
              <a:t> are likely to give extra money for a better experience, with a more significant </a:t>
            </a:r>
            <a:r>
              <a:rPr lang="en-US" sz="1600" b="1" i="0" u="none" strike="noStrike" dirty="0">
                <a:solidFill>
                  <a:srgbClr val="444444"/>
                </a:solidFill>
                <a:effectLst/>
                <a:latin typeface="proximanova"/>
                <a:hlinkClick r:id="rId3"/>
              </a:rPr>
              <a:t>89% starting their own business</a:t>
            </a:r>
            <a:r>
              <a:rPr lang="en-US" sz="1600" b="1" i="0" dirty="0">
                <a:solidFill>
                  <a:srgbClr val="444444"/>
                </a:solidFill>
                <a:effectLst/>
                <a:latin typeface="proximanova"/>
              </a:rPr>
              <a:t> and turning into competitors due to a poor experience.</a:t>
            </a:r>
            <a:endParaRPr lang="en-NP" sz="1600" b="1" dirty="0"/>
          </a:p>
        </p:txBody>
      </p:sp>
    </p:spTree>
    <p:extLst>
      <p:ext uri="{BB962C8B-B14F-4D97-AF65-F5344CB8AC3E}">
        <p14:creationId xmlns:p14="http://schemas.microsoft.com/office/powerpoint/2010/main" val="425113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Reference</a:t>
            </a:r>
            <a:endParaRPr lang="en-NP"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209406" y="1023100"/>
            <a:ext cx="8829892" cy="1384995"/>
          </a:xfrm>
          <a:prstGeom prst="rect">
            <a:avLst/>
          </a:prstGeom>
          <a:noFill/>
        </p:spPr>
        <p:txBody>
          <a:bodyPr wrap="square">
            <a:spAutoFit/>
          </a:bodyPr>
          <a:lstStyle/>
          <a:p>
            <a:r>
              <a:rPr lang="en-US" dirty="0">
                <a:hlinkClick r:id="rId3"/>
              </a:rPr>
              <a:t>https://www.investopedia.com/terms/v/valueproposition.asp#:~:text=The%20proposition%20is%20an%20easy,similar%20products%20on%20the%20market</a:t>
            </a:r>
            <a:r>
              <a:rPr lang="en-US" dirty="0"/>
              <a:t>.</a:t>
            </a:r>
          </a:p>
          <a:p>
            <a:endParaRPr lang="en-US" dirty="0"/>
          </a:p>
          <a:p>
            <a:r>
              <a:rPr lang="en-US" dirty="0">
                <a:hlinkClick r:id="rId4"/>
              </a:rPr>
              <a:t>https://demandscience.com/resources/blog/technographic-data</a:t>
            </a:r>
            <a:endParaRPr lang="en-US" dirty="0"/>
          </a:p>
          <a:p>
            <a:endParaRPr lang="en-US" dirty="0"/>
          </a:p>
          <a:p>
            <a:r>
              <a:rPr lang="en-US" dirty="0"/>
              <a:t>https://</a:t>
            </a:r>
            <a:r>
              <a:rPr lang="en-US" dirty="0" err="1"/>
              <a:t>www.drip.com</a:t>
            </a:r>
            <a:r>
              <a:rPr lang="en-US" dirty="0"/>
              <a:t>/blog/e-commerce-case-studies</a:t>
            </a:r>
          </a:p>
        </p:txBody>
      </p:sp>
    </p:spTree>
    <p:extLst>
      <p:ext uri="{BB962C8B-B14F-4D97-AF65-F5344CB8AC3E}">
        <p14:creationId xmlns:p14="http://schemas.microsoft.com/office/powerpoint/2010/main" val="5551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251397" y="470588"/>
            <a:ext cx="6216767" cy="307777"/>
          </a:xfrm>
          <a:prstGeom prst="rect">
            <a:avLst/>
          </a:prstGeom>
          <a:noFill/>
        </p:spPr>
        <p:txBody>
          <a:bodyPr wrap="square">
            <a:spAutoFit/>
          </a:bodyPr>
          <a:lstStyle/>
          <a:p>
            <a:pPr algn="ctr"/>
            <a:r>
              <a:rPr lang="en-US" b="1" dirty="0"/>
              <a:t>Issues on developing e-commerce based business models</a:t>
            </a:r>
            <a:endParaRPr lang="en-NP" sz="2000" dirty="0"/>
          </a:p>
        </p:txBody>
      </p:sp>
      <p:sp>
        <p:nvSpPr>
          <p:cNvPr id="8" name="TextBox 7">
            <a:extLst>
              <a:ext uri="{FF2B5EF4-FFF2-40B4-BE49-F238E27FC236}">
                <a16:creationId xmlns:a16="http://schemas.microsoft.com/office/drawing/2014/main" id="{28687DCC-8412-F4F5-A77C-E8804A65447D}"/>
              </a:ext>
            </a:extLst>
          </p:cNvPr>
          <p:cNvSpPr txBox="1"/>
          <p:nvPr/>
        </p:nvSpPr>
        <p:spPr>
          <a:xfrm>
            <a:off x="279206" y="1019052"/>
            <a:ext cx="8055096" cy="2893100"/>
          </a:xfrm>
          <a:prstGeom prst="rect">
            <a:avLst/>
          </a:prstGeom>
          <a:noFill/>
        </p:spPr>
        <p:txBody>
          <a:bodyPr wrap="square">
            <a:spAutoFit/>
          </a:bodyPr>
          <a:lstStyle/>
          <a:p>
            <a:r>
              <a:rPr lang="en-US" b="1" dirty="0"/>
              <a:t>Agility Challenge</a:t>
            </a:r>
          </a:p>
          <a:p>
            <a:endParaRPr lang="en-NP" dirty="0">
              <a:effectLst/>
            </a:endParaRPr>
          </a:p>
          <a:p>
            <a:r>
              <a:rPr lang="en-US" dirty="0"/>
              <a:t>We can define Agility as the capability of a business to introduce advancements, develop and deploy digital content, and respond to seasonal changes rapidly. Agility drives immediate digital fulfillment, and it is identified as one of the most critical initiatives in eCommerce businesses. </a:t>
            </a:r>
            <a:r>
              <a:rPr lang="en-US" dirty="0">
                <a:hlinkClick r:id="rId3"/>
              </a:rPr>
              <a:t>Agile transformation</a:t>
            </a:r>
            <a:r>
              <a:rPr lang="en-US" dirty="0"/>
              <a:t> is at the heart of the digital business, and scaling is essential for making it successful.</a:t>
            </a:r>
          </a:p>
          <a:p>
            <a:r>
              <a:rPr lang="en-US" dirty="0"/>
              <a:t>Many companies find it difficult to move or change quickly to adapt to customers’ needs. This is because they cannot integrate new technologies efficiently with their existing system, and, as a result, penetration into the market gets more complicated.</a:t>
            </a:r>
          </a:p>
          <a:p>
            <a:endParaRPr lang="en-NP" dirty="0">
              <a:effectLst/>
            </a:endParaRPr>
          </a:p>
          <a:p>
            <a:endParaRPr lang="en-NP" dirty="0"/>
          </a:p>
          <a:p>
            <a:endParaRPr lang="en-NP" dirty="0">
              <a:effectLst/>
            </a:endParaRPr>
          </a:p>
        </p:txBody>
      </p:sp>
    </p:spTree>
    <p:extLst>
      <p:ext uri="{BB962C8B-B14F-4D97-AF65-F5344CB8AC3E}">
        <p14:creationId xmlns:p14="http://schemas.microsoft.com/office/powerpoint/2010/main" val="92656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251397" y="470588"/>
            <a:ext cx="6216767" cy="307777"/>
          </a:xfrm>
          <a:prstGeom prst="rect">
            <a:avLst/>
          </a:prstGeom>
          <a:noFill/>
        </p:spPr>
        <p:txBody>
          <a:bodyPr wrap="square">
            <a:spAutoFit/>
          </a:bodyPr>
          <a:lstStyle/>
          <a:p>
            <a:pPr algn="ctr"/>
            <a:r>
              <a:rPr lang="en-US" b="1" dirty="0"/>
              <a:t>Issues on developing e-commerce based business models</a:t>
            </a:r>
            <a:endParaRPr lang="en-NP" sz="2000" dirty="0"/>
          </a:p>
        </p:txBody>
      </p:sp>
      <p:sp>
        <p:nvSpPr>
          <p:cNvPr id="8" name="TextBox 7">
            <a:extLst>
              <a:ext uri="{FF2B5EF4-FFF2-40B4-BE49-F238E27FC236}">
                <a16:creationId xmlns:a16="http://schemas.microsoft.com/office/drawing/2014/main" id="{28687DCC-8412-F4F5-A77C-E8804A65447D}"/>
              </a:ext>
            </a:extLst>
          </p:cNvPr>
          <p:cNvSpPr txBox="1"/>
          <p:nvPr/>
        </p:nvSpPr>
        <p:spPr>
          <a:xfrm>
            <a:off x="279206" y="1019052"/>
            <a:ext cx="8055096" cy="1600438"/>
          </a:xfrm>
          <a:prstGeom prst="rect">
            <a:avLst/>
          </a:prstGeom>
          <a:noFill/>
        </p:spPr>
        <p:txBody>
          <a:bodyPr wrap="square">
            <a:spAutoFit/>
          </a:bodyPr>
          <a:lstStyle/>
          <a:p>
            <a:r>
              <a:rPr lang="en-US" b="1" dirty="0"/>
              <a:t>Being Consistent</a:t>
            </a:r>
          </a:p>
          <a:p>
            <a:endParaRPr lang="en-US" b="1" dirty="0"/>
          </a:p>
          <a:p>
            <a:r>
              <a:rPr lang="en-US" dirty="0"/>
              <a:t>Consistency is an essential element when curating a successful omnichannel strategy. Customers use numerous platforms to search for items before deciding, requiring businesses to provide smooth buying touchpoints through every product or service. However, analyzing and understanding customer interactions across all touchpoints and using them to build a consistent and smooth customer experience is one of the significant eCommerce challenges for retailers.</a:t>
            </a:r>
            <a:endParaRPr lang="en-NP" dirty="0">
              <a:effectLst/>
            </a:endParaRPr>
          </a:p>
        </p:txBody>
      </p:sp>
    </p:spTree>
    <p:extLst>
      <p:ext uri="{BB962C8B-B14F-4D97-AF65-F5344CB8AC3E}">
        <p14:creationId xmlns:p14="http://schemas.microsoft.com/office/powerpoint/2010/main" val="415031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965329" y="180237"/>
            <a:ext cx="7335079" cy="307777"/>
          </a:xfrm>
          <a:prstGeom prst="rect">
            <a:avLst/>
          </a:prstGeom>
          <a:noFill/>
        </p:spPr>
        <p:txBody>
          <a:bodyPr wrap="square">
            <a:spAutoFit/>
          </a:bodyPr>
          <a:lstStyle/>
          <a:p>
            <a:pPr algn="ctr"/>
            <a:r>
              <a:rPr lang="en-US" b="1" dirty="0"/>
              <a:t>Issues on developing e-commerce based business models</a:t>
            </a:r>
            <a:endParaRPr lang="en-NP" sz="2000" dirty="0"/>
          </a:p>
        </p:txBody>
      </p:sp>
      <p:sp>
        <p:nvSpPr>
          <p:cNvPr id="5" name="TextBox 4">
            <a:extLst>
              <a:ext uri="{FF2B5EF4-FFF2-40B4-BE49-F238E27FC236}">
                <a16:creationId xmlns:a16="http://schemas.microsoft.com/office/drawing/2014/main" id="{9CD5A240-941E-C059-FCFF-26BDC1073707}"/>
              </a:ext>
            </a:extLst>
          </p:cNvPr>
          <p:cNvSpPr txBox="1"/>
          <p:nvPr/>
        </p:nvSpPr>
        <p:spPr>
          <a:xfrm>
            <a:off x="439749" y="910193"/>
            <a:ext cx="8201679" cy="2462213"/>
          </a:xfrm>
          <a:prstGeom prst="rect">
            <a:avLst/>
          </a:prstGeom>
          <a:noFill/>
        </p:spPr>
        <p:txBody>
          <a:bodyPr wrap="square">
            <a:spAutoFit/>
          </a:bodyPr>
          <a:lstStyle/>
          <a:p>
            <a:r>
              <a:rPr lang="en-NP" b="1" dirty="0"/>
              <a:t>Data Security</a:t>
            </a:r>
          </a:p>
          <a:p>
            <a:endParaRPr lang="en-NP" dirty="0"/>
          </a:p>
          <a:p>
            <a:r>
              <a:rPr lang="en-NP" dirty="0"/>
              <a:t>Building strong ecommerce security is critical to your company’s success. The increased use of eCommerce raises security concerns, and this is one of the most pressing eCommerce issues. Hackers and fraudsters threaten to attack the host server, steal confidential data, and introduce viruses.</a:t>
            </a:r>
          </a:p>
          <a:p>
            <a:endParaRPr lang="en-NP" dirty="0"/>
          </a:p>
          <a:p>
            <a:r>
              <a:rPr lang="en-NP" dirty="0"/>
              <a:t>Breach of credit and debit card information has become commonplace, and such lapses directly impact a consumer’s trust. Phishing is another threat hackers pose as a company and request sensitive information from their customers. Several users are increasingly concerned about the ability of eCommerce websites to protect their identity and transaction details effectively.</a:t>
            </a:r>
          </a:p>
        </p:txBody>
      </p:sp>
    </p:spTree>
    <p:extLst>
      <p:ext uri="{BB962C8B-B14F-4D97-AF65-F5344CB8AC3E}">
        <p14:creationId xmlns:p14="http://schemas.microsoft.com/office/powerpoint/2010/main" val="345858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81D5A544-0D27-DB54-8CA8-0D05FE2C4CCD}"/>
              </a:ext>
            </a:extLst>
          </p:cNvPr>
          <p:cNvSpPr txBox="1"/>
          <p:nvPr/>
        </p:nvSpPr>
        <p:spPr>
          <a:xfrm>
            <a:off x="153563" y="338530"/>
            <a:ext cx="8836873" cy="338554"/>
          </a:xfrm>
          <a:prstGeom prst="rect">
            <a:avLst/>
          </a:prstGeom>
          <a:noFill/>
        </p:spPr>
        <p:txBody>
          <a:bodyPr wrap="square">
            <a:spAutoFit/>
          </a:bodyPr>
          <a:lstStyle/>
          <a:p>
            <a:r>
              <a:rPr lang="en-US" sz="1600" b="1" dirty="0"/>
              <a:t>Issues on developing e-commerce based business models</a:t>
            </a:r>
            <a:endParaRPr lang="en-NP" sz="1600" dirty="0"/>
          </a:p>
        </p:txBody>
      </p:sp>
      <p:sp>
        <p:nvSpPr>
          <p:cNvPr id="7" name="TextBox 6">
            <a:extLst>
              <a:ext uri="{FF2B5EF4-FFF2-40B4-BE49-F238E27FC236}">
                <a16:creationId xmlns:a16="http://schemas.microsoft.com/office/drawing/2014/main" id="{E6DC2C2D-DAD5-5BFA-34F8-51C5E44B831D}"/>
              </a:ext>
            </a:extLst>
          </p:cNvPr>
          <p:cNvSpPr txBox="1"/>
          <p:nvPr/>
        </p:nvSpPr>
        <p:spPr>
          <a:xfrm>
            <a:off x="279206" y="1469546"/>
            <a:ext cx="8027176" cy="2462213"/>
          </a:xfrm>
          <a:prstGeom prst="rect">
            <a:avLst/>
          </a:prstGeom>
          <a:noFill/>
        </p:spPr>
        <p:txBody>
          <a:bodyPr wrap="square">
            <a:spAutoFit/>
          </a:bodyPr>
          <a:lstStyle/>
          <a:p>
            <a:r>
              <a:rPr lang="en-NP" b="1" dirty="0"/>
              <a:t>Technology Partnerships</a:t>
            </a:r>
          </a:p>
          <a:p>
            <a:endParaRPr lang="en-NP" dirty="0"/>
          </a:p>
          <a:p>
            <a:r>
              <a:rPr lang="en-NP" dirty="0"/>
              <a:t>Technological partnerships are becoming popular in the eCommerce domain. Much is at stake when businesses join hands with a company to bring their idea to life. The end product can succeed by focusing on the tech or processes and giving precedence to trust, transparency, and communication between the partners.</a:t>
            </a:r>
          </a:p>
          <a:p>
            <a:endParaRPr lang="en-NP" dirty="0"/>
          </a:p>
          <a:p>
            <a:r>
              <a:rPr lang="en-NP" dirty="0"/>
              <a:t>There are obvious risks to this approach. Many businesses gravitate to choosing a partner based on costs without first setting the right expectations or understanding their work scope. These gaps lead to a disastrous collaboration and end product. But access to a vast pool of talent and technology, outsourcing can prove highly beneficial if done right.</a:t>
            </a:r>
          </a:p>
        </p:txBody>
      </p:sp>
    </p:spTree>
    <p:extLst>
      <p:ext uri="{BB962C8B-B14F-4D97-AF65-F5344CB8AC3E}">
        <p14:creationId xmlns:p14="http://schemas.microsoft.com/office/powerpoint/2010/main" val="299281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C9704278-6FAB-2C30-139E-6B8151F399E7}"/>
              </a:ext>
            </a:extLst>
          </p:cNvPr>
          <p:cNvSpPr txBox="1"/>
          <p:nvPr/>
        </p:nvSpPr>
        <p:spPr>
          <a:xfrm>
            <a:off x="181485" y="342173"/>
            <a:ext cx="6194885" cy="307777"/>
          </a:xfrm>
          <a:prstGeom prst="rect">
            <a:avLst/>
          </a:prstGeom>
          <a:noFill/>
        </p:spPr>
        <p:txBody>
          <a:bodyPr wrap="square">
            <a:spAutoFit/>
          </a:bodyPr>
          <a:lstStyle/>
          <a:p>
            <a:r>
              <a:rPr lang="en-US" sz="1400" b="1" dirty="0"/>
              <a:t>Issues on developing e-commerce based business models</a:t>
            </a:r>
            <a:endParaRPr lang="en-NP" sz="1400" dirty="0"/>
          </a:p>
        </p:txBody>
      </p:sp>
      <p:sp>
        <p:nvSpPr>
          <p:cNvPr id="6" name="TextBox 5">
            <a:extLst>
              <a:ext uri="{FF2B5EF4-FFF2-40B4-BE49-F238E27FC236}">
                <a16:creationId xmlns:a16="http://schemas.microsoft.com/office/drawing/2014/main" id="{D6E51993-6822-F391-D994-3281A0F3DB4F}"/>
              </a:ext>
            </a:extLst>
          </p:cNvPr>
          <p:cNvSpPr txBox="1"/>
          <p:nvPr/>
        </p:nvSpPr>
        <p:spPr>
          <a:xfrm>
            <a:off x="369947" y="1340643"/>
            <a:ext cx="8062077" cy="2462213"/>
          </a:xfrm>
          <a:prstGeom prst="rect">
            <a:avLst/>
          </a:prstGeom>
          <a:noFill/>
        </p:spPr>
        <p:txBody>
          <a:bodyPr wrap="square">
            <a:spAutoFit/>
          </a:bodyPr>
          <a:lstStyle/>
          <a:p>
            <a:r>
              <a:rPr lang="en-NP" dirty="0"/>
              <a:t>Customer Retention</a:t>
            </a:r>
          </a:p>
          <a:p>
            <a:endParaRPr lang="en-NP" dirty="0"/>
          </a:p>
          <a:p>
            <a:r>
              <a:rPr lang="en-NP" dirty="0"/>
              <a:t>Even some prominent players in the eCommerce segment struggle to retain their customer base. Customer-centric eCommerce challenges can be attributed to many factors such as the evolving expectation of the consumer, similar options, the failure to create a pleasant shopping experience, and sometimes the offers and discounts being more substantial on the other platforms.</a:t>
            </a:r>
          </a:p>
          <a:p>
            <a:endParaRPr lang="en-NP" dirty="0"/>
          </a:p>
          <a:p>
            <a:r>
              <a:rPr lang="en-NP" dirty="0"/>
              <a:t>Customer loyalty is indeed a determining aspect of a business’s success, and even a minor glitch from the retailer can entirely ruin the brand’s reputation. Many businesses fail to understand that retaining a user is about building a steady &amp; rewarding relationship with them over time and employing every communication channel to materialize this relationship.</a:t>
            </a:r>
          </a:p>
        </p:txBody>
      </p:sp>
    </p:spTree>
    <p:extLst>
      <p:ext uri="{BB962C8B-B14F-4D97-AF65-F5344CB8AC3E}">
        <p14:creationId xmlns:p14="http://schemas.microsoft.com/office/powerpoint/2010/main" val="240264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55B0A66-A5C6-0917-ED8C-6B50C5759EF7}"/>
              </a:ext>
            </a:extLst>
          </p:cNvPr>
          <p:cNvSpPr txBox="1"/>
          <p:nvPr/>
        </p:nvSpPr>
        <p:spPr>
          <a:xfrm>
            <a:off x="523511" y="333373"/>
            <a:ext cx="6582283" cy="338554"/>
          </a:xfrm>
          <a:prstGeom prst="rect">
            <a:avLst/>
          </a:prstGeom>
          <a:noFill/>
        </p:spPr>
        <p:txBody>
          <a:bodyPr wrap="square">
            <a:spAutoFit/>
          </a:bodyPr>
          <a:lstStyle/>
          <a:p>
            <a:r>
              <a:rPr lang="en-US" sz="1600" b="1" dirty="0"/>
              <a:t>Issues on developing e-commerce based business models</a:t>
            </a:r>
            <a:endParaRPr lang="en-NP" sz="1600" dirty="0"/>
          </a:p>
        </p:txBody>
      </p:sp>
      <p:sp>
        <p:nvSpPr>
          <p:cNvPr id="6" name="TextBox 5">
            <a:extLst>
              <a:ext uri="{FF2B5EF4-FFF2-40B4-BE49-F238E27FC236}">
                <a16:creationId xmlns:a16="http://schemas.microsoft.com/office/drawing/2014/main" id="{BCF8F3EA-C512-2B88-F634-6E44C0AE8EC1}"/>
              </a:ext>
            </a:extLst>
          </p:cNvPr>
          <p:cNvSpPr txBox="1"/>
          <p:nvPr/>
        </p:nvSpPr>
        <p:spPr>
          <a:xfrm>
            <a:off x="614253" y="1332962"/>
            <a:ext cx="7915493" cy="2246769"/>
          </a:xfrm>
          <a:prstGeom prst="rect">
            <a:avLst/>
          </a:prstGeom>
          <a:noFill/>
        </p:spPr>
        <p:txBody>
          <a:bodyPr wrap="square">
            <a:spAutoFit/>
          </a:bodyPr>
          <a:lstStyle/>
          <a:p>
            <a:r>
              <a:rPr lang="en-NP" dirty="0"/>
              <a:t>Relevant Leads</a:t>
            </a:r>
          </a:p>
          <a:p>
            <a:endParaRPr lang="en-NP" dirty="0"/>
          </a:p>
          <a:p>
            <a:r>
              <a:rPr lang="en-NP" dirty="0"/>
              <a:t>While attracting good traffic might be achievable through promotions and other marketing efforts, getting the relevant leads remains a challenge for eCommerce businesses. It is no wonder that the average eCommerce conversion rates are often minimal. It has been reported that only 2.57% of eCommerce website visits have been converted into purchases in the world.</a:t>
            </a:r>
          </a:p>
          <a:p>
            <a:endParaRPr lang="en-NP" dirty="0"/>
          </a:p>
          <a:p>
            <a:r>
              <a:rPr lang="en-NP" dirty="0"/>
              <a:t>The efforts to convert the visitor into a user can be futile if the right audience is not accessing the website. Unfortunately, it is expected that brands fail to communicate the right message about their product or service and hence cannot engage the interested audience.</a:t>
            </a:r>
          </a:p>
        </p:txBody>
      </p:sp>
    </p:spTree>
    <p:extLst>
      <p:ext uri="{BB962C8B-B14F-4D97-AF65-F5344CB8AC3E}">
        <p14:creationId xmlns:p14="http://schemas.microsoft.com/office/powerpoint/2010/main" val="156212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38554"/>
          </a:xfrm>
          <a:prstGeom prst="rect">
            <a:avLst/>
          </a:prstGeom>
          <a:noFill/>
        </p:spPr>
        <p:txBody>
          <a:bodyPr wrap="square">
            <a:spAutoFit/>
          </a:bodyPr>
          <a:lstStyle/>
          <a:p>
            <a:r>
              <a:rPr lang="en-US" sz="1600" b="1" dirty="0"/>
              <a:t>Issues on developing e-commerce based business models</a:t>
            </a:r>
            <a:endParaRPr lang="en-NP" sz="1600" dirty="0"/>
          </a:p>
        </p:txBody>
      </p:sp>
      <p:sp>
        <p:nvSpPr>
          <p:cNvPr id="6" name="TextBox 5">
            <a:extLst>
              <a:ext uri="{FF2B5EF4-FFF2-40B4-BE49-F238E27FC236}">
                <a16:creationId xmlns:a16="http://schemas.microsoft.com/office/drawing/2014/main" id="{E153F64C-27DF-5E00-506E-C4C0E4E265C9}"/>
              </a:ext>
            </a:extLst>
          </p:cNvPr>
          <p:cNvSpPr txBox="1"/>
          <p:nvPr/>
        </p:nvSpPr>
        <p:spPr>
          <a:xfrm>
            <a:off x="540000" y="1450616"/>
            <a:ext cx="8035200" cy="1384995"/>
          </a:xfrm>
          <a:prstGeom prst="rect">
            <a:avLst/>
          </a:prstGeom>
          <a:noFill/>
        </p:spPr>
        <p:txBody>
          <a:bodyPr wrap="square">
            <a:spAutoFit/>
          </a:bodyPr>
          <a:lstStyle/>
          <a:p>
            <a:r>
              <a:rPr lang="en-US" dirty="0">
                <a:latin typeface="Muli"/>
              </a:rPr>
              <a:t>Cyber-security</a:t>
            </a:r>
          </a:p>
          <a:p>
            <a:endParaRPr lang="en-US" dirty="0">
              <a:latin typeface="Muli"/>
            </a:endParaRPr>
          </a:p>
          <a:p>
            <a:r>
              <a:rPr lang="en-US" dirty="0">
                <a:latin typeface="Muli"/>
              </a:rPr>
              <a:t>Cyber security is critical for e-commerce because cyberattacks can result in revenue, data, and overall business viability losses. When it comes to e-commerce, you must protect your data and your customers. A breach in your cyber security systems may lose your customers’ data. And that could cost your company the trust and reputation you’ve worked so hard to establish.</a:t>
            </a:r>
            <a:endParaRPr lang="en-US" b="0" i="0" dirty="0">
              <a:solidFill>
                <a:srgbClr val="000000"/>
              </a:solidFill>
              <a:effectLst/>
              <a:latin typeface="Muli"/>
            </a:endParaRPr>
          </a:p>
        </p:txBody>
      </p:sp>
    </p:spTree>
    <p:extLst>
      <p:ext uri="{BB962C8B-B14F-4D97-AF65-F5344CB8AC3E}">
        <p14:creationId xmlns:p14="http://schemas.microsoft.com/office/powerpoint/2010/main" val="1297266743"/>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1721</Words>
  <Application>Microsoft Macintosh PowerPoint</Application>
  <PresentationFormat>On-screen Show (16:9)</PresentationFormat>
  <Paragraphs>122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proximanova</vt:lpstr>
      <vt:lpstr>SourceSansPro</vt:lpstr>
      <vt:lpstr>Amatic SC</vt:lpstr>
      <vt:lpstr>Arial</vt:lpstr>
      <vt:lpstr>Cabin-semi-bold</vt:lpstr>
      <vt:lpstr>Source Code Pro</vt:lpstr>
      <vt:lpstr>Muli</vt:lpstr>
      <vt:lpstr>Beach Day</vt:lpstr>
      <vt:lpstr>Issues on developing e-commerce based business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12</cp:revision>
  <dcterms:modified xsi:type="dcterms:W3CDTF">2022-06-02T11:49:50Z</dcterms:modified>
</cp:coreProperties>
</file>