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8" r:id="rId2"/>
    <p:sldId id="263" r:id="rId3"/>
    <p:sldId id="335" r:id="rId4"/>
    <p:sldId id="336" r:id="rId5"/>
    <p:sldId id="337" r:id="rId6"/>
    <p:sldId id="338" r:id="rId7"/>
    <p:sldId id="339" r:id="rId8"/>
    <p:sldId id="322" r:id="rId9"/>
    <p:sldId id="340" r:id="rId10"/>
    <p:sldId id="341" r:id="rId11"/>
    <p:sldId id="342" r:id="rId12"/>
    <p:sldId id="343" r:id="rId13"/>
    <p:sldId id="344" r:id="rId14"/>
  </p:sldIdLst>
  <p:sldSz cx="9144000" cy="5143500" type="screen16x9"/>
  <p:notesSz cx="6858000" cy="9144000"/>
  <p:embeddedFontLst>
    <p:embeddedFont>
      <p:font typeface="Amatic SC" pitchFamily="2" charset="-79"/>
      <p:regular r:id="rId16"/>
      <p:bold r:id="rId17"/>
    </p:embeddedFont>
    <p:embeddedFont>
      <p:font typeface="Source Code Pro" panose="020B050903040302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263"/>
            <p14:sldId id="335"/>
            <p14:sldId id="336"/>
            <p14:sldId id="337"/>
            <p14:sldId id="338"/>
            <p14:sldId id="339"/>
            <p14:sldId id="322"/>
            <p14:sldId id="340"/>
            <p14:sldId id="341"/>
            <p14:sldId id="342"/>
            <p14:sldId id="343"/>
            <p14:sldId id="344"/>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57"/>
    <p:restoredTop sz="86249"/>
  </p:normalViewPr>
  <p:slideViewPr>
    <p:cSldViewPr snapToGrid="0">
      <p:cViewPr varScale="1">
        <p:scale>
          <a:sx n="183" d="100"/>
          <a:sy n="183" d="100"/>
        </p:scale>
        <p:origin x="1952"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18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436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046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197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5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425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212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22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975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209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3604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799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Information economy: requisite infrastructure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53512" y="903606"/>
            <a:ext cx="4572000" cy="369332"/>
          </a:xfrm>
          <a:prstGeom prst="rect">
            <a:avLst/>
          </a:prstGeom>
          <a:noFill/>
        </p:spPr>
        <p:txBody>
          <a:bodyPr wrap="square">
            <a:spAutoFit/>
          </a:bodyPr>
          <a:lstStyle/>
          <a:p>
            <a:r>
              <a:rPr lang="en-US" sz="1800" b="1" dirty="0"/>
              <a:t>Regulatory regime</a:t>
            </a:r>
            <a:endParaRPr lang="en-NP" sz="1800" b="1" dirty="0"/>
          </a:p>
        </p:txBody>
      </p:sp>
      <p:sp>
        <p:nvSpPr>
          <p:cNvPr id="7" name="TextBox 6">
            <a:extLst>
              <a:ext uri="{FF2B5EF4-FFF2-40B4-BE49-F238E27FC236}">
                <a16:creationId xmlns:a16="http://schemas.microsoft.com/office/drawing/2014/main" id="{61D38C8D-395C-0F0D-1AA1-6100482795C3}"/>
              </a:ext>
            </a:extLst>
          </p:cNvPr>
          <p:cNvSpPr txBox="1"/>
          <p:nvPr/>
        </p:nvSpPr>
        <p:spPr>
          <a:xfrm>
            <a:off x="204651" y="1722345"/>
            <a:ext cx="7615346" cy="954107"/>
          </a:xfrm>
          <a:prstGeom prst="rect">
            <a:avLst/>
          </a:prstGeom>
          <a:noFill/>
        </p:spPr>
        <p:txBody>
          <a:bodyPr wrap="square">
            <a:spAutoFit/>
          </a:bodyPr>
          <a:lstStyle/>
          <a:p>
            <a:r>
              <a:rPr lang="en-US" dirty="0"/>
              <a:t>Accessing Laws and Regulations</a:t>
            </a:r>
          </a:p>
          <a:p>
            <a:r>
              <a:rPr lang="en-US" dirty="0"/>
              <a:t>Transparency of Rulemaking</a:t>
            </a:r>
          </a:p>
          <a:p>
            <a:r>
              <a:rPr lang="en-US" dirty="0"/>
              <a:t>Public Consultations</a:t>
            </a:r>
          </a:p>
          <a:p>
            <a:r>
              <a:rPr lang="en-US" dirty="0"/>
              <a:t>Challenging Regulations</a:t>
            </a:r>
            <a:endParaRPr lang="en-NP" dirty="0"/>
          </a:p>
        </p:txBody>
      </p:sp>
    </p:spTree>
    <p:extLst>
      <p:ext uri="{BB962C8B-B14F-4D97-AF65-F5344CB8AC3E}">
        <p14:creationId xmlns:p14="http://schemas.microsoft.com/office/powerpoint/2010/main" val="722519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106929" y="135789"/>
            <a:ext cx="4572000" cy="369332"/>
          </a:xfrm>
          <a:prstGeom prst="rect">
            <a:avLst/>
          </a:prstGeom>
          <a:noFill/>
        </p:spPr>
        <p:txBody>
          <a:bodyPr wrap="square">
            <a:spAutoFit/>
          </a:bodyPr>
          <a:lstStyle/>
          <a:p>
            <a:r>
              <a:rPr lang="en-US" sz="1800" b="1" dirty="0"/>
              <a:t>Regulatory regime</a:t>
            </a:r>
            <a:endParaRPr lang="en-NP" sz="1800" b="1" dirty="0"/>
          </a:p>
        </p:txBody>
      </p:sp>
      <p:pic>
        <p:nvPicPr>
          <p:cNvPr id="3" name="Picture 2" descr="Graphical user interface, text, application, email&#10;&#10;Description automatically generated">
            <a:extLst>
              <a:ext uri="{FF2B5EF4-FFF2-40B4-BE49-F238E27FC236}">
                <a16:creationId xmlns:a16="http://schemas.microsoft.com/office/drawing/2014/main" id="{BA6BDA4E-170E-BD08-9677-11FD6A5E4988}"/>
              </a:ext>
            </a:extLst>
          </p:cNvPr>
          <p:cNvPicPr>
            <a:picLocks noChangeAspect="1"/>
          </p:cNvPicPr>
          <p:nvPr/>
        </p:nvPicPr>
        <p:blipFill>
          <a:blip r:embed="rId3"/>
          <a:stretch>
            <a:fillRect/>
          </a:stretch>
        </p:blipFill>
        <p:spPr>
          <a:xfrm>
            <a:off x="335047" y="505121"/>
            <a:ext cx="8103957" cy="4417964"/>
          </a:xfrm>
          <a:prstGeom prst="rect">
            <a:avLst/>
          </a:prstGeom>
        </p:spPr>
      </p:pic>
    </p:spTree>
    <p:extLst>
      <p:ext uri="{BB962C8B-B14F-4D97-AF65-F5344CB8AC3E}">
        <p14:creationId xmlns:p14="http://schemas.microsoft.com/office/powerpoint/2010/main" val="165211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6" name="TextBox 5">
            <a:extLst>
              <a:ext uri="{FF2B5EF4-FFF2-40B4-BE49-F238E27FC236}">
                <a16:creationId xmlns:a16="http://schemas.microsoft.com/office/drawing/2014/main" id="{BD275E8F-2297-BA6B-1C85-A464C68D9308}"/>
              </a:ext>
            </a:extLst>
          </p:cNvPr>
          <p:cNvSpPr txBox="1"/>
          <p:nvPr/>
        </p:nvSpPr>
        <p:spPr>
          <a:xfrm>
            <a:off x="254775" y="254451"/>
            <a:ext cx="4572000" cy="307777"/>
          </a:xfrm>
          <a:prstGeom prst="rect">
            <a:avLst/>
          </a:prstGeom>
          <a:noFill/>
        </p:spPr>
        <p:txBody>
          <a:bodyPr wrap="square">
            <a:spAutoFit/>
          </a:bodyPr>
          <a:lstStyle/>
          <a:p>
            <a:r>
              <a:rPr lang="en-NP" b="1" dirty="0"/>
              <a:t>Trust - governance and accountability</a:t>
            </a:r>
          </a:p>
        </p:txBody>
      </p:sp>
      <p:pic>
        <p:nvPicPr>
          <p:cNvPr id="10" name="Picture 9" descr="Diagram&#10;&#10;Description automatically generated">
            <a:extLst>
              <a:ext uri="{FF2B5EF4-FFF2-40B4-BE49-F238E27FC236}">
                <a16:creationId xmlns:a16="http://schemas.microsoft.com/office/drawing/2014/main" id="{209E12C3-6A38-91AB-068B-DDC8F70698F0}"/>
              </a:ext>
            </a:extLst>
          </p:cNvPr>
          <p:cNvPicPr>
            <a:picLocks noChangeAspect="1"/>
          </p:cNvPicPr>
          <p:nvPr/>
        </p:nvPicPr>
        <p:blipFill>
          <a:blip r:embed="rId3"/>
          <a:stretch>
            <a:fillRect/>
          </a:stretch>
        </p:blipFill>
        <p:spPr>
          <a:xfrm>
            <a:off x="1457687" y="1206208"/>
            <a:ext cx="5689988" cy="2952759"/>
          </a:xfrm>
          <a:prstGeom prst="rect">
            <a:avLst/>
          </a:prstGeom>
        </p:spPr>
      </p:pic>
    </p:spTree>
    <p:extLst>
      <p:ext uri="{BB962C8B-B14F-4D97-AF65-F5344CB8AC3E}">
        <p14:creationId xmlns:p14="http://schemas.microsoft.com/office/powerpoint/2010/main" val="346818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6" name="TextBox 5">
            <a:extLst>
              <a:ext uri="{FF2B5EF4-FFF2-40B4-BE49-F238E27FC236}">
                <a16:creationId xmlns:a16="http://schemas.microsoft.com/office/drawing/2014/main" id="{BD275E8F-2297-BA6B-1C85-A464C68D9308}"/>
              </a:ext>
            </a:extLst>
          </p:cNvPr>
          <p:cNvSpPr txBox="1"/>
          <p:nvPr/>
        </p:nvSpPr>
        <p:spPr>
          <a:xfrm>
            <a:off x="254775" y="254451"/>
            <a:ext cx="4572000" cy="307777"/>
          </a:xfrm>
          <a:prstGeom prst="rect">
            <a:avLst/>
          </a:prstGeom>
          <a:noFill/>
        </p:spPr>
        <p:txBody>
          <a:bodyPr wrap="square">
            <a:spAutoFit/>
          </a:bodyPr>
          <a:lstStyle/>
          <a:p>
            <a:r>
              <a:rPr lang="en-US" b="1" dirty="0"/>
              <a:t>Operational issues</a:t>
            </a:r>
            <a:endParaRPr lang="en-NP" b="1" dirty="0"/>
          </a:p>
        </p:txBody>
      </p:sp>
      <p:pic>
        <p:nvPicPr>
          <p:cNvPr id="5" name="Picture 4" descr="Text&#10;&#10;Description automatically generated with medium confidence">
            <a:extLst>
              <a:ext uri="{FF2B5EF4-FFF2-40B4-BE49-F238E27FC236}">
                <a16:creationId xmlns:a16="http://schemas.microsoft.com/office/drawing/2014/main" id="{18B9E033-73A2-2F3A-594F-6CDD7B1CA228}"/>
              </a:ext>
            </a:extLst>
          </p:cNvPr>
          <p:cNvPicPr>
            <a:picLocks noChangeAspect="1"/>
          </p:cNvPicPr>
          <p:nvPr/>
        </p:nvPicPr>
        <p:blipFill>
          <a:blip r:embed="rId3"/>
          <a:stretch>
            <a:fillRect/>
          </a:stretch>
        </p:blipFill>
        <p:spPr>
          <a:xfrm>
            <a:off x="551418" y="845568"/>
            <a:ext cx="5500376" cy="3452364"/>
          </a:xfrm>
          <a:prstGeom prst="rect">
            <a:avLst/>
          </a:prstGeom>
        </p:spPr>
      </p:pic>
    </p:spTree>
    <p:extLst>
      <p:ext uri="{BB962C8B-B14F-4D97-AF65-F5344CB8AC3E}">
        <p14:creationId xmlns:p14="http://schemas.microsoft.com/office/powerpoint/2010/main" val="247350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506BC70E-910F-2691-EE32-4A3C27E7CF4A}"/>
              </a:ext>
            </a:extLst>
          </p:cNvPr>
          <p:cNvSpPr txBox="1"/>
          <p:nvPr/>
        </p:nvSpPr>
        <p:spPr>
          <a:xfrm>
            <a:off x="335048" y="1108852"/>
            <a:ext cx="8215640" cy="954107"/>
          </a:xfrm>
          <a:prstGeom prst="rect">
            <a:avLst/>
          </a:prstGeom>
          <a:noFill/>
        </p:spPr>
        <p:txBody>
          <a:bodyPr wrap="square">
            <a:spAutoFit/>
          </a:bodyPr>
          <a:lstStyle/>
          <a:p>
            <a:r>
              <a:rPr lang="en-NP" dirty="0"/>
              <a:t>An information economy is a global economy based on combined data from products, prices, and customers throughout the world. This combined information makes it possible for consumers to see and purchase products in the global market. In an information economy, consumers have access to information about inventory and prices for products from multiple vendors.</a:t>
            </a:r>
          </a:p>
        </p:txBody>
      </p:sp>
      <p:sp>
        <p:nvSpPr>
          <p:cNvPr id="7" name="TextBox 6">
            <a:extLst>
              <a:ext uri="{FF2B5EF4-FFF2-40B4-BE49-F238E27FC236}">
                <a16:creationId xmlns:a16="http://schemas.microsoft.com/office/drawing/2014/main" id="{07768214-608B-7DBF-7505-E4C242C2A4B6}"/>
              </a:ext>
            </a:extLst>
          </p:cNvPr>
          <p:cNvSpPr txBox="1"/>
          <p:nvPr/>
        </p:nvSpPr>
        <p:spPr>
          <a:xfrm>
            <a:off x="335048" y="394054"/>
            <a:ext cx="4572000" cy="369332"/>
          </a:xfrm>
          <a:prstGeom prst="rect">
            <a:avLst/>
          </a:prstGeom>
          <a:noFill/>
        </p:spPr>
        <p:txBody>
          <a:bodyPr wrap="square">
            <a:spAutoFit/>
          </a:bodyPr>
          <a:lstStyle/>
          <a:p>
            <a:r>
              <a:rPr lang="en-US" sz="1800" b="1" dirty="0"/>
              <a:t>Information economy</a:t>
            </a:r>
            <a:endParaRPr lang="en-NP" sz="1800" b="1" dirty="0"/>
          </a:p>
        </p:txBody>
      </p:sp>
      <p:sp>
        <p:nvSpPr>
          <p:cNvPr id="8" name="TextBox 7">
            <a:extLst>
              <a:ext uri="{FF2B5EF4-FFF2-40B4-BE49-F238E27FC236}">
                <a16:creationId xmlns:a16="http://schemas.microsoft.com/office/drawing/2014/main" id="{D06A5799-CE26-D7BE-59E8-A6C2F1671D6E}"/>
              </a:ext>
            </a:extLst>
          </p:cNvPr>
          <p:cNvSpPr txBox="1"/>
          <p:nvPr/>
        </p:nvSpPr>
        <p:spPr>
          <a:xfrm>
            <a:off x="335047" y="2408425"/>
            <a:ext cx="8083017" cy="954107"/>
          </a:xfrm>
          <a:prstGeom prst="rect">
            <a:avLst/>
          </a:prstGeom>
          <a:noFill/>
        </p:spPr>
        <p:txBody>
          <a:bodyPr wrap="square">
            <a:spAutoFit/>
          </a:bodyPr>
          <a:lstStyle/>
          <a:p>
            <a:r>
              <a:rPr lang="en-NP" dirty="0"/>
              <a:t>Information Economics It is studied at the micro-level dealing with problems of information in terms of uncertainty, asymmetry of information between buyers and sellers in different types of markets. Such as Products market, Insurance market, Job market. Inadequate information may create a variety of problems.</a:t>
            </a:r>
          </a:p>
        </p:txBody>
      </p:sp>
    </p:spTree>
    <p:extLst>
      <p:ext uri="{BB962C8B-B14F-4D97-AF65-F5344CB8AC3E}">
        <p14:creationId xmlns:p14="http://schemas.microsoft.com/office/powerpoint/2010/main" val="4251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8" y="394054"/>
            <a:ext cx="4572000" cy="369332"/>
          </a:xfrm>
          <a:prstGeom prst="rect">
            <a:avLst/>
          </a:prstGeom>
          <a:noFill/>
        </p:spPr>
        <p:txBody>
          <a:bodyPr wrap="square">
            <a:spAutoFit/>
          </a:bodyPr>
          <a:lstStyle/>
          <a:p>
            <a:r>
              <a:rPr lang="en-US" sz="1800" b="1" dirty="0"/>
              <a:t>Information economy</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8" y="1220535"/>
            <a:ext cx="6522952" cy="1600438"/>
          </a:xfrm>
          <a:prstGeom prst="rect">
            <a:avLst/>
          </a:prstGeom>
          <a:noFill/>
        </p:spPr>
        <p:txBody>
          <a:bodyPr wrap="square">
            <a:spAutoFit/>
          </a:bodyPr>
          <a:lstStyle/>
          <a:p>
            <a:r>
              <a:rPr lang="en-NP" b="1" dirty="0"/>
              <a:t>The components of information economy include </a:t>
            </a:r>
          </a:p>
          <a:p>
            <a:endParaRPr lang="en-NP" dirty="0"/>
          </a:p>
          <a:p>
            <a:pPr marL="285750" indent="-285750">
              <a:buFont typeface="Arial" panose="020B0604020202020204" pitchFamily="34" charset="0"/>
              <a:buChar char="•"/>
            </a:pPr>
            <a:r>
              <a:rPr lang="en-NP" dirty="0"/>
              <a:t>Information Workforce</a:t>
            </a:r>
          </a:p>
          <a:p>
            <a:pPr marL="285750" indent="-285750">
              <a:buFont typeface="Arial" panose="020B0604020202020204" pitchFamily="34" charset="0"/>
              <a:buChar char="•"/>
            </a:pPr>
            <a:r>
              <a:rPr lang="en-NP" dirty="0"/>
              <a:t>Information Goods and Services</a:t>
            </a:r>
          </a:p>
          <a:p>
            <a:pPr marL="285750" indent="-285750">
              <a:buFont typeface="Arial" panose="020B0604020202020204" pitchFamily="34" charset="0"/>
              <a:buChar char="•"/>
            </a:pPr>
            <a:r>
              <a:rPr lang="en-NP" dirty="0"/>
              <a:t>Information Machinery</a:t>
            </a:r>
          </a:p>
          <a:p>
            <a:pPr marL="285750" indent="-285750">
              <a:buFont typeface="Arial" panose="020B0604020202020204" pitchFamily="34" charset="0"/>
              <a:buChar char="•"/>
            </a:pPr>
            <a:r>
              <a:rPr lang="en-NP" dirty="0"/>
              <a:t>Information Industry and Markets</a:t>
            </a:r>
          </a:p>
          <a:p>
            <a:pPr marL="285750" indent="-285750">
              <a:buFont typeface="Arial" panose="020B0604020202020204" pitchFamily="34" charset="0"/>
              <a:buChar char="•"/>
            </a:pPr>
            <a:r>
              <a:rPr lang="en-NP" dirty="0"/>
              <a:t>Information Infrastructure</a:t>
            </a:r>
          </a:p>
        </p:txBody>
      </p:sp>
    </p:spTree>
    <p:extLst>
      <p:ext uri="{BB962C8B-B14F-4D97-AF65-F5344CB8AC3E}">
        <p14:creationId xmlns:p14="http://schemas.microsoft.com/office/powerpoint/2010/main" val="186915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8" y="394054"/>
            <a:ext cx="4572000" cy="369332"/>
          </a:xfrm>
          <a:prstGeom prst="rect">
            <a:avLst/>
          </a:prstGeom>
          <a:noFill/>
        </p:spPr>
        <p:txBody>
          <a:bodyPr wrap="square">
            <a:spAutoFit/>
          </a:bodyPr>
          <a:lstStyle/>
          <a:p>
            <a:r>
              <a:rPr lang="en-US" sz="1800" b="1" dirty="0"/>
              <a:t>Information economy</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8" y="1220535"/>
            <a:ext cx="6522952" cy="2893100"/>
          </a:xfrm>
          <a:prstGeom prst="rect">
            <a:avLst/>
          </a:prstGeom>
          <a:noFill/>
        </p:spPr>
        <p:txBody>
          <a:bodyPr wrap="square">
            <a:spAutoFit/>
          </a:bodyPr>
          <a:lstStyle/>
          <a:p>
            <a:r>
              <a:rPr lang="en-US" b="1" dirty="0"/>
              <a:t>Characteristics of Information Economics </a:t>
            </a:r>
          </a:p>
          <a:p>
            <a:endParaRPr lang="en-US" dirty="0"/>
          </a:p>
          <a:p>
            <a:pPr marL="285750" indent="-285750">
              <a:buFont typeface="Arial" panose="020B0604020202020204" pitchFamily="34" charset="0"/>
              <a:buChar char="•"/>
            </a:pPr>
            <a:r>
              <a:rPr lang="en-US" dirty="0"/>
              <a:t>Information Economics is sharable, not exchangeable and can be given away and retained at the same time</a:t>
            </a:r>
          </a:p>
          <a:p>
            <a:pPr marL="285750" indent="-285750">
              <a:buFont typeface="Arial" panose="020B0604020202020204" pitchFamily="34" charset="0"/>
              <a:buChar char="•"/>
            </a:pPr>
            <a:r>
              <a:rPr lang="en-US" dirty="0"/>
              <a:t>Is expandable and increase with use</a:t>
            </a:r>
          </a:p>
          <a:p>
            <a:pPr marL="285750" indent="-285750">
              <a:buFont typeface="Arial" panose="020B0604020202020204" pitchFamily="34" charset="0"/>
              <a:buChar char="•"/>
            </a:pPr>
            <a:r>
              <a:rPr lang="en-US" dirty="0"/>
              <a:t>Is compressible, able to be summarized and integrated, etc. </a:t>
            </a:r>
          </a:p>
          <a:p>
            <a:pPr marL="285750" indent="-285750">
              <a:buFont typeface="Arial" panose="020B0604020202020204" pitchFamily="34" charset="0"/>
              <a:buChar char="•"/>
            </a:pPr>
            <a:r>
              <a:rPr lang="en-US" dirty="0"/>
              <a:t>Is acquired at a definite measurable cost</a:t>
            </a:r>
          </a:p>
          <a:p>
            <a:pPr marL="285750" indent="-285750">
              <a:buFont typeface="Arial" panose="020B0604020202020204" pitchFamily="34" charset="0"/>
              <a:buChar char="•"/>
            </a:pPr>
            <a:r>
              <a:rPr lang="en-US" dirty="0"/>
              <a:t>Processes are definite value, depending upon its user which may be quantified and treated as an accountable asset</a:t>
            </a:r>
          </a:p>
          <a:p>
            <a:pPr marL="285750" indent="-285750">
              <a:buFont typeface="Arial" panose="020B0604020202020204" pitchFamily="34" charset="0"/>
              <a:buChar char="•"/>
            </a:pPr>
            <a:r>
              <a:rPr lang="en-US" dirty="0"/>
              <a:t>may vary in value over time in an entirely unpredictable way</a:t>
            </a:r>
          </a:p>
          <a:p>
            <a:pPr marL="285750" indent="-285750">
              <a:buFont typeface="Arial" panose="020B0604020202020204" pitchFamily="34" charset="0"/>
              <a:buChar char="•"/>
            </a:pPr>
            <a:r>
              <a:rPr lang="en-US" dirty="0"/>
              <a:t>has a 'consumption rate' which may be quantified</a:t>
            </a:r>
          </a:p>
          <a:p>
            <a:pPr marL="285750" indent="-285750">
              <a:buFont typeface="Arial" panose="020B0604020202020204" pitchFamily="34" charset="0"/>
              <a:buChar char="•"/>
            </a:pPr>
            <a:r>
              <a:rPr lang="en-US" dirty="0"/>
              <a:t>is a amenable to the user of cost accounting techniques and is a source of both economic and political power.</a:t>
            </a:r>
            <a:endParaRPr lang="en-NP" dirty="0"/>
          </a:p>
        </p:txBody>
      </p:sp>
    </p:spTree>
    <p:extLst>
      <p:ext uri="{BB962C8B-B14F-4D97-AF65-F5344CB8AC3E}">
        <p14:creationId xmlns:p14="http://schemas.microsoft.com/office/powerpoint/2010/main" val="234392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8" y="394054"/>
            <a:ext cx="4572000" cy="369332"/>
          </a:xfrm>
          <a:prstGeom prst="rect">
            <a:avLst/>
          </a:prstGeom>
          <a:noFill/>
        </p:spPr>
        <p:txBody>
          <a:bodyPr wrap="square">
            <a:spAutoFit/>
          </a:bodyPr>
          <a:lstStyle/>
          <a:p>
            <a:r>
              <a:rPr lang="en-US" sz="1800" b="1" dirty="0"/>
              <a:t>Information economy</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8" y="1220535"/>
            <a:ext cx="6522952" cy="1600438"/>
          </a:xfrm>
          <a:prstGeom prst="rect">
            <a:avLst/>
          </a:prstGeom>
          <a:noFill/>
        </p:spPr>
        <p:txBody>
          <a:bodyPr wrap="square">
            <a:spAutoFit/>
          </a:bodyPr>
          <a:lstStyle/>
          <a:p>
            <a:r>
              <a:rPr lang="en-US" dirty="0"/>
              <a:t>basic typology of information activities</a:t>
            </a:r>
          </a:p>
          <a:p>
            <a:endParaRPr lang="en-US" dirty="0"/>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US" dirty="0"/>
              <a:t>Research &amp; Development</a:t>
            </a:r>
          </a:p>
          <a:p>
            <a:pPr marL="285750" indent="-285750">
              <a:buFont typeface="Arial" panose="020B0604020202020204" pitchFamily="34" charset="0"/>
              <a:buChar char="•"/>
            </a:pPr>
            <a:r>
              <a:rPr lang="en-US" dirty="0"/>
              <a:t>Media of Communication</a:t>
            </a:r>
          </a:p>
          <a:p>
            <a:pPr marL="285750" indent="-285750">
              <a:buFont typeface="Arial" panose="020B0604020202020204" pitchFamily="34" charset="0"/>
              <a:buChar char="•"/>
            </a:pPr>
            <a:r>
              <a:rPr lang="en-US" dirty="0"/>
              <a:t>Information Machinery</a:t>
            </a:r>
          </a:p>
          <a:p>
            <a:pPr marL="285750" indent="-285750">
              <a:buFont typeface="Arial" panose="020B0604020202020204" pitchFamily="34" charset="0"/>
              <a:buChar char="•"/>
            </a:pPr>
            <a:r>
              <a:rPr lang="en-US" dirty="0"/>
              <a:t>Information services</a:t>
            </a:r>
            <a:endParaRPr lang="en-NP" dirty="0"/>
          </a:p>
        </p:txBody>
      </p:sp>
    </p:spTree>
    <p:extLst>
      <p:ext uri="{BB962C8B-B14F-4D97-AF65-F5344CB8AC3E}">
        <p14:creationId xmlns:p14="http://schemas.microsoft.com/office/powerpoint/2010/main" val="245982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8" y="394054"/>
            <a:ext cx="4572000" cy="369332"/>
          </a:xfrm>
          <a:prstGeom prst="rect">
            <a:avLst/>
          </a:prstGeom>
          <a:noFill/>
        </p:spPr>
        <p:txBody>
          <a:bodyPr wrap="square">
            <a:spAutoFit/>
          </a:bodyPr>
          <a:lstStyle/>
          <a:p>
            <a:r>
              <a:rPr lang="en-US" sz="1800" b="1" dirty="0"/>
              <a:t>Information economy</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8" y="1220535"/>
            <a:ext cx="6522952" cy="1600438"/>
          </a:xfrm>
          <a:prstGeom prst="rect">
            <a:avLst/>
          </a:prstGeom>
          <a:noFill/>
        </p:spPr>
        <p:txBody>
          <a:bodyPr wrap="square">
            <a:spAutoFit/>
          </a:bodyPr>
          <a:lstStyle/>
          <a:p>
            <a:r>
              <a:rPr lang="en-US" dirty="0"/>
              <a:t>basic typology of information activities</a:t>
            </a:r>
          </a:p>
          <a:p>
            <a:endParaRPr lang="en-US" dirty="0"/>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US" dirty="0"/>
              <a:t>Research &amp; Development</a:t>
            </a:r>
          </a:p>
          <a:p>
            <a:pPr marL="285750" indent="-285750">
              <a:buFont typeface="Arial" panose="020B0604020202020204" pitchFamily="34" charset="0"/>
              <a:buChar char="•"/>
            </a:pPr>
            <a:r>
              <a:rPr lang="en-US" dirty="0"/>
              <a:t>Media of Communication</a:t>
            </a:r>
          </a:p>
          <a:p>
            <a:pPr marL="285750" indent="-285750">
              <a:buFont typeface="Arial" panose="020B0604020202020204" pitchFamily="34" charset="0"/>
              <a:buChar char="•"/>
            </a:pPr>
            <a:r>
              <a:rPr lang="en-US" dirty="0"/>
              <a:t>Information Machinery</a:t>
            </a:r>
          </a:p>
          <a:p>
            <a:pPr marL="285750" indent="-285750">
              <a:buFont typeface="Arial" panose="020B0604020202020204" pitchFamily="34" charset="0"/>
              <a:buChar char="•"/>
            </a:pPr>
            <a:r>
              <a:rPr lang="en-US" dirty="0"/>
              <a:t>Information services</a:t>
            </a:r>
            <a:endParaRPr lang="en-NP" dirty="0"/>
          </a:p>
        </p:txBody>
      </p:sp>
    </p:spTree>
    <p:extLst>
      <p:ext uri="{BB962C8B-B14F-4D97-AF65-F5344CB8AC3E}">
        <p14:creationId xmlns:p14="http://schemas.microsoft.com/office/powerpoint/2010/main" val="227384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7" name="TextBox 6">
            <a:extLst>
              <a:ext uri="{FF2B5EF4-FFF2-40B4-BE49-F238E27FC236}">
                <a16:creationId xmlns:a16="http://schemas.microsoft.com/office/drawing/2014/main" id="{07768214-608B-7DBF-7505-E4C242C2A4B6}"/>
              </a:ext>
            </a:extLst>
          </p:cNvPr>
          <p:cNvSpPr txBox="1"/>
          <p:nvPr/>
        </p:nvSpPr>
        <p:spPr>
          <a:xfrm>
            <a:off x="335048" y="456875"/>
            <a:ext cx="4572000" cy="369332"/>
          </a:xfrm>
          <a:prstGeom prst="rect">
            <a:avLst/>
          </a:prstGeom>
          <a:noFill/>
        </p:spPr>
        <p:txBody>
          <a:bodyPr wrap="square">
            <a:spAutoFit/>
          </a:bodyPr>
          <a:lstStyle/>
          <a:p>
            <a:r>
              <a:rPr lang="en-US" sz="1800" b="1" dirty="0"/>
              <a:t>Information economy</a:t>
            </a:r>
            <a:endParaRPr lang="en-NP" sz="1800" b="1" dirty="0"/>
          </a:p>
        </p:txBody>
      </p:sp>
      <p:sp>
        <p:nvSpPr>
          <p:cNvPr id="6" name="TextBox 5">
            <a:extLst>
              <a:ext uri="{FF2B5EF4-FFF2-40B4-BE49-F238E27FC236}">
                <a16:creationId xmlns:a16="http://schemas.microsoft.com/office/drawing/2014/main" id="{9EBAE9BB-C416-3156-1D15-594BF61BC9CA}"/>
              </a:ext>
            </a:extLst>
          </p:cNvPr>
          <p:cNvSpPr txBox="1"/>
          <p:nvPr/>
        </p:nvSpPr>
        <p:spPr>
          <a:xfrm>
            <a:off x="335048" y="1220535"/>
            <a:ext cx="6522952" cy="1384995"/>
          </a:xfrm>
          <a:prstGeom prst="rect">
            <a:avLst/>
          </a:prstGeom>
          <a:noFill/>
        </p:spPr>
        <p:txBody>
          <a:bodyPr wrap="square">
            <a:spAutoFit/>
          </a:bodyPr>
          <a:lstStyle/>
          <a:p>
            <a:r>
              <a:rPr lang="en-US" dirty="0"/>
              <a:t>Information Workforce </a:t>
            </a:r>
          </a:p>
          <a:p>
            <a:endParaRPr lang="en-US" dirty="0"/>
          </a:p>
          <a:p>
            <a:r>
              <a:rPr lang="en-US" dirty="0"/>
              <a:t>Information workforce no longer it is restricted to library and information professionals. </a:t>
            </a:r>
          </a:p>
          <a:p>
            <a:endParaRPr lang="en-US" dirty="0"/>
          </a:p>
          <a:p>
            <a:r>
              <a:rPr lang="en-US" dirty="0"/>
              <a:t>It includes several other groups of information oriented occupations.</a:t>
            </a:r>
            <a:endParaRPr lang="en-NP" dirty="0"/>
          </a:p>
        </p:txBody>
      </p:sp>
    </p:spTree>
    <p:extLst>
      <p:ext uri="{BB962C8B-B14F-4D97-AF65-F5344CB8AC3E}">
        <p14:creationId xmlns:p14="http://schemas.microsoft.com/office/powerpoint/2010/main" val="254155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307777"/>
          </a:xfrm>
          <a:prstGeom prst="rect">
            <a:avLst/>
          </a:prstGeom>
          <a:noFill/>
        </p:spPr>
        <p:txBody>
          <a:bodyPr wrap="square">
            <a:spAutoFit/>
          </a:bodyPr>
          <a:lstStyle/>
          <a:p>
            <a:r>
              <a:rPr lang="en-US" b="1" dirty="0"/>
              <a:t>Information economy</a:t>
            </a:r>
            <a:r>
              <a:rPr lang="en-NP" b="1" dirty="0"/>
              <a:t> </a:t>
            </a:r>
            <a:r>
              <a:rPr lang="en-US" b="1" dirty="0"/>
              <a:t>Requisite infrastructure</a:t>
            </a:r>
            <a:endParaRPr lang="en-NP" b="1" dirty="0"/>
          </a:p>
        </p:txBody>
      </p:sp>
      <p:sp>
        <p:nvSpPr>
          <p:cNvPr id="6" name="TextBox 5">
            <a:extLst>
              <a:ext uri="{FF2B5EF4-FFF2-40B4-BE49-F238E27FC236}">
                <a16:creationId xmlns:a16="http://schemas.microsoft.com/office/drawing/2014/main" id="{441E9E33-151E-1DF9-D4E9-6BF1AAAD01CB}"/>
              </a:ext>
            </a:extLst>
          </p:cNvPr>
          <p:cNvSpPr txBox="1"/>
          <p:nvPr/>
        </p:nvSpPr>
        <p:spPr>
          <a:xfrm>
            <a:off x="204651" y="1740086"/>
            <a:ext cx="7615347" cy="954107"/>
          </a:xfrm>
          <a:prstGeom prst="rect">
            <a:avLst/>
          </a:prstGeom>
          <a:noFill/>
        </p:spPr>
        <p:txBody>
          <a:bodyPr wrap="square">
            <a:spAutoFit/>
          </a:bodyPr>
          <a:lstStyle/>
          <a:p>
            <a:r>
              <a:rPr lang="en-NP" dirty="0"/>
              <a:t>Economic. According to the business dictionary, economic infrastructure can be defined as "internal facilities of a country that make business activity possible, such as communication, transportation and distribution networks, financial institutions and markets, and energy supply systems".</a:t>
            </a:r>
          </a:p>
        </p:txBody>
      </p:sp>
    </p:spTree>
    <p:extLst>
      <p:ext uri="{BB962C8B-B14F-4D97-AF65-F5344CB8AC3E}">
        <p14:creationId xmlns:p14="http://schemas.microsoft.com/office/powerpoint/2010/main" val="92656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4CA8EF53-9FC2-9A06-AFF9-45AFECB7E967}"/>
              </a:ext>
            </a:extLst>
          </p:cNvPr>
          <p:cNvSpPr txBox="1"/>
          <p:nvPr/>
        </p:nvSpPr>
        <p:spPr>
          <a:xfrm>
            <a:off x="204651" y="303312"/>
            <a:ext cx="4572000" cy="369332"/>
          </a:xfrm>
          <a:prstGeom prst="rect">
            <a:avLst/>
          </a:prstGeom>
          <a:noFill/>
        </p:spPr>
        <p:txBody>
          <a:bodyPr wrap="square">
            <a:spAutoFit/>
          </a:bodyPr>
          <a:lstStyle/>
          <a:p>
            <a:r>
              <a:rPr lang="en-US" sz="1800" b="1" dirty="0"/>
              <a:t>Regulatory regime</a:t>
            </a:r>
            <a:endParaRPr lang="en-NP" sz="1800" b="1" dirty="0"/>
          </a:p>
        </p:txBody>
      </p:sp>
      <p:sp>
        <p:nvSpPr>
          <p:cNvPr id="6" name="TextBox 5">
            <a:extLst>
              <a:ext uri="{FF2B5EF4-FFF2-40B4-BE49-F238E27FC236}">
                <a16:creationId xmlns:a16="http://schemas.microsoft.com/office/drawing/2014/main" id="{441E9E33-151E-1DF9-D4E9-6BF1AAAD01CB}"/>
              </a:ext>
            </a:extLst>
          </p:cNvPr>
          <p:cNvSpPr txBox="1"/>
          <p:nvPr/>
        </p:nvSpPr>
        <p:spPr>
          <a:xfrm>
            <a:off x="204651" y="1740086"/>
            <a:ext cx="7615347" cy="523220"/>
          </a:xfrm>
          <a:prstGeom prst="rect">
            <a:avLst/>
          </a:prstGeom>
          <a:noFill/>
        </p:spPr>
        <p:txBody>
          <a:bodyPr wrap="square">
            <a:spAutoFit/>
          </a:bodyPr>
          <a:lstStyle/>
          <a:p>
            <a:r>
              <a:rPr lang="en-US" dirty="0"/>
              <a:t>A system of regulations and the means to enforce them, usually established by a government to regulate a specific activity.</a:t>
            </a:r>
          </a:p>
        </p:txBody>
      </p:sp>
      <p:sp>
        <p:nvSpPr>
          <p:cNvPr id="7" name="TextBox 6">
            <a:extLst>
              <a:ext uri="{FF2B5EF4-FFF2-40B4-BE49-F238E27FC236}">
                <a16:creationId xmlns:a16="http://schemas.microsoft.com/office/drawing/2014/main" id="{61D38C8D-395C-0F0D-1AA1-6100482795C3}"/>
              </a:ext>
            </a:extLst>
          </p:cNvPr>
          <p:cNvSpPr txBox="1"/>
          <p:nvPr/>
        </p:nvSpPr>
        <p:spPr>
          <a:xfrm>
            <a:off x="204651" y="2644486"/>
            <a:ext cx="7615346" cy="954107"/>
          </a:xfrm>
          <a:prstGeom prst="rect">
            <a:avLst/>
          </a:prstGeom>
          <a:noFill/>
        </p:spPr>
        <p:txBody>
          <a:bodyPr wrap="square">
            <a:spAutoFit/>
          </a:bodyPr>
          <a:lstStyle/>
          <a:p>
            <a:r>
              <a:rPr lang="en-NP" dirty="0"/>
              <a:t>A regulatory regime represents any type of authority which can operate at either industrial, national or international levels and which can influence, direct, limit or prohibit any activity undertaken by any stakeholder operating in the mobile telecommunications industry (Yoo, Lyytinen, &amp; Yang, 2005). Learn more in: Shaping Regulation in the Australian Mobile Industry</a:t>
            </a:r>
          </a:p>
        </p:txBody>
      </p:sp>
    </p:spTree>
    <p:extLst>
      <p:ext uri="{BB962C8B-B14F-4D97-AF65-F5344CB8AC3E}">
        <p14:creationId xmlns:p14="http://schemas.microsoft.com/office/powerpoint/2010/main" val="597530270"/>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469</Words>
  <Application>Microsoft Macintosh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Amatic SC</vt:lpstr>
      <vt:lpstr>Arial</vt:lpstr>
      <vt:lpstr>Source Code Pro</vt:lpstr>
      <vt:lpstr>Beach Day</vt:lpstr>
      <vt:lpstr>Information economy: requisite infrastructure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14</cp:revision>
  <dcterms:modified xsi:type="dcterms:W3CDTF">2022-06-13T10:17:02Z</dcterms:modified>
</cp:coreProperties>
</file>