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8" r:id="rId2"/>
    <p:sldId id="263" r:id="rId3"/>
    <p:sldId id="335"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44" r:id="rId25"/>
  </p:sldIdLst>
  <p:sldSz cx="9144000" cy="5143500" type="screen16x9"/>
  <p:notesSz cx="6858000" cy="9144000"/>
  <p:embeddedFontLst>
    <p:embeddedFont>
      <p:font typeface="Amatic SC" pitchFamily="2" charset="-79"/>
      <p:regular r:id="rId27"/>
      <p:bold r:id="rId28"/>
    </p:embeddedFont>
    <p:embeddedFont>
      <p:font typeface="Roboto" panose="02000000000000000000" pitchFamily="2" charset="0"/>
      <p:regular r:id="rId29"/>
      <p:bold r:id="rId30"/>
      <p:italic r:id="rId31"/>
      <p:boldItalic r:id="rId32"/>
    </p:embeddedFont>
    <p:embeddedFont>
      <p:font typeface="Source Code Pro" panose="020B050903040302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335"/>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44"/>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68"/>
    <p:restoredTop sz="86249"/>
  </p:normalViewPr>
  <p:slideViewPr>
    <p:cSldViewPr snapToGrid="0">
      <p:cViewPr varScale="1">
        <p:scale>
          <a:sx n="183" d="100"/>
          <a:sy n="183" d="100"/>
        </p:scale>
        <p:origin x="824"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386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599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264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7106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116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193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8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79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385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230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1689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0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157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1176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197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425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665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71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2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208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039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22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netsuite.com/portal/resource/articles/erp/chart.s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tsuite.com/portal/resource/articles/inventory-management/just-in-time-inventory.s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netsuite.com/portal/resource/articles/crm/customer-retention.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mplilearn.com/tutorials/big-data-tutorial/what-is-big-data"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simplilearn.com/what-is-data-arti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vestopedia.com/ask/answers/040915/what-difference-between-business-intelligence-and-competitive-intelligence.asp"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www.netsuite.com/portal/resource/articles/data-warehouse/data-mining.shtml" TargetMode="External"/><Relationship Id="rId5" Type="http://schemas.openxmlformats.org/officeDocument/2006/relationships/hyperlink" Target="https://blog.hootsuite.com/social-media-analytics/" TargetMode="External"/><Relationship Id="rId4" Type="http://schemas.openxmlformats.org/officeDocument/2006/relationships/hyperlink" Target="https://www.ibm.com/cloud/learn/what-is-mobile-cloud-computing#:~:text=Mobile%20cloud%20computing%20uses%20cloud,revised%20quickly%20using%20cloud%20servic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inc.com/magazine/20110401/how-to-use-competitive-intelligence-to-gain-an-advantage.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Emerging/evolving technology landscape and their implications on</a:t>
            </a:r>
            <a:br>
              <a:rPr lang="en-US" dirty="0"/>
            </a:br>
            <a:r>
              <a:rPr lang="en-US" dirty="0"/>
              <a:t>digital economy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A6A68D3-6E0B-EF69-A6E0-5C66531BCAF5}"/>
              </a:ext>
            </a:extLst>
          </p:cNvPr>
          <p:cNvPicPr>
            <a:picLocks noChangeAspect="1"/>
          </p:cNvPicPr>
          <p:nvPr/>
        </p:nvPicPr>
        <p:blipFill>
          <a:blip r:embed="rId3"/>
          <a:stretch>
            <a:fillRect/>
          </a:stretch>
        </p:blipFill>
        <p:spPr>
          <a:xfrm>
            <a:off x="86402" y="246418"/>
            <a:ext cx="8859513" cy="4650663"/>
          </a:xfrm>
          <a:prstGeom prst="rect">
            <a:avLst/>
          </a:prstGeom>
        </p:spPr>
      </p:pic>
    </p:spTree>
    <p:extLst>
      <p:ext uri="{BB962C8B-B14F-4D97-AF65-F5344CB8AC3E}">
        <p14:creationId xmlns:p14="http://schemas.microsoft.com/office/powerpoint/2010/main" val="182682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6" name="TextBox 5">
            <a:extLst>
              <a:ext uri="{FF2B5EF4-FFF2-40B4-BE49-F238E27FC236}">
                <a16:creationId xmlns:a16="http://schemas.microsoft.com/office/drawing/2014/main" id="{18653568-2DB3-E9E5-8D01-2610FF95C121}"/>
              </a:ext>
            </a:extLst>
          </p:cNvPr>
          <p:cNvSpPr txBox="1"/>
          <p:nvPr/>
        </p:nvSpPr>
        <p:spPr>
          <a:xfrm>
            <a:off x="254775" y="1125636"/>
            <a:ext cx="8575117" cy="1815882"/>
          </a:xfrm>
          <a:prstGeom prst="rect">
            <a:avLst/>
          </a:prstGeom>
          <a:noFill/>
        </p:spPr>
        <p:txBody>
          <a:bodyPr wrap="square">
            <a:spAutoFit/>
          </a:bodyPr>
          <a:lstStyle/>
          <a:p>
            <a:pPr algn="l"/>
            <a:r>
              <a:rPr lang="en-US" b="1" i="0" dirty="0">
                <a:solidFill>
                  <a:srgbClr val="000000"/>
                </a:solidFill>
                <a:effectLst/>
                <a:latin typeface="Oracle Sans"/>
              </a:rPr>
              <a:t>What Is Data Mining?</a:t>
            </a:r>
          </a:p>
          <a:p>
            <a:pPr algn="l"/>
            <a:r>
              <a:rPr lang="en-US" b="0" i="0" dirty="0">
                <a:solidFill>
                  <a:srgbClr val="000000"/>
                </a:solidFill>
                <a:effectLst/>
                <a:latin typeface="Oracle Sans"/>
              </a:rPr>
              <a:t>Data mining is a collection of technologies, processes and analytical approaches brought together to discover insights in business data that can be used to make better decisions. It combines statistics, artificial intelligence and machine learning to find patterns, relationships and anomalies in large data sets.</a:t>
            </a:r>
          </a:p>
          <a:p>
            <a:pPr algn="l"/>
            <a:endParaRPr lang="en-US" b="0" i="0" dirty="0">
              <a:solidFill>
                <a:srgbClr val="000000"/>
              </a:solidFill>
              <a:effectLst/>
              <a:latin typeface="Oracle Sans"/>
            </a:endParaRPr>
          </a:p>
          <a:p>
            <a:pPr algn="l"/>
            <a:r>
              <a:rPr lang="en-US" b="0" i="0" dirty="0">
                <a:solidFill>
                  <a:srgbClr val="000000"/>
                </a:solidFill>
                <a:effectLst/>
                <a:latin typeface="Oracle Sans"/>
              </a:rPr>
              <a:t>With data mining, a business can discover patterns in current customer behaviors that may not be apparent to a human analyst. It also can predict future trends. For example, applied to a new dataset of prospects, a model based on current customers could predict which prospects are most likely to become future customers.</a:t>
            </a:r>
          </a:p>
        </p:txBody>
      </p:sp>
    </p:spTree>
    <p:extLst>
      <p:ext uri="{BB962C8B-B14F-4D97-AF65-F5344CB8AC3E}">
        <p14:creationId xmlns:p14="http://schemas.microsoft.com/office/powerpoint/2010/main" val="57138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6" name="TextBox 5">
            <a:extLst>
              <a:ext uri="{FF2B5EF4-FFF2-40B4-BE49-F238E27FC236}">
                <a16:creationId xmlns:a16="http://schemas.microsoft.com/office/drawing/2014/main" id="{18653568-2DB3-E9E5-8D01-2610FF95C121}"/>
              </a:ext>
            </a:extLst>
          </p:cNvPr>
          <p:cNvSpPr txBox="1"/>
          <p:nvPr/>
        </p:nvSpPr>
        <p:spPr>
          <a:xfrm>
            <a:off x="254776" y="740915"/>
            <a:ext cx="8575117" cy="4185761"/>
          </a:xfrm>
          <a:prstGeom prst="rect">
            <a:avLst/>
          </a:prstGeom>
          <a:noFill/>
        </p:spPr>
        <p:txBody>
          <a:bodyPr wrap="square">
            <a:spAutoFit/>
          </a:bodyPr>
          <a:lstStyle/>
          <a:p>
            <a:r>
              <a:rPr lang="en-US" b="1" dirty="0"/>
              <a:t>How Data Mining Works</a:t>
            </a:r>
          </a:p>
          <a:p>
            <a:endParaRPr lang="en-US" b="1" dirty="0"/>
          </a:p>
          <a:p>
            <a:r>
              <a:rPr lang="en-US" b="1" dirty="0"/>
              <a:t>Start with historical data</a:t>
            </a:r>
          </a:p>
          <a:p>
            <a:pPr marL="285750" indent="-285750">
              <a:buFont typeface="Arial" panose="020B0604020202020204" pitchFamily="34" charset="0"/>
              <a:buChar char="•"/>
            </a:pPr>
            <a:r>
              <a:rPr lang="en-US" dirty="0"/>
              <a:t>Let’s say a company wants to know the best customer prospects in a new marketing database. It starts by examining its own customers.</a:t>
            </a:r>
          </a:p>
          <a:p>
            <a:pPr marL="285750" indent="-285750">
              <a:buFont typeface="Arial" panose="020B0604020202020204" pitchFamily="34" charset="0"/>
              <a:buChar char="•"/>
            </a:pPr>
            <a:endParaRPr lang="en-US" b="1" dirty="0"/>
          </a:p>
          <a:p>
            <a:r>
              <a:rPr lang="en-US" b="1" dirty="0"/>
              <a:t>Analyze the historical data</a:t>
            </a:r>
          </a:p>
          <a:p>
            <a:pPr marL="285750" indent="-285750">
              <a:buFont typeface="Arial" panose="020B0604020202020204" pitchFamily="34" charset="0"/>
              <a:buChar char="•"/>
            </a:pPr>
            <a:r>
              <a:rPr lang="en-US" dirty="0"/>
              <a:t>Software scans the collected data using a combination of algorithms from statistics, artificial intelligence and machine learning, looking for patterns and relationships in the data.</a:t>
            </a:r>
          </a:p>
          <a:p>
            <a:pPr marL="285750" indent="-285750">
              <a:buFont typeface="Arial" panose="020B0604020202020204" pitchFamily="34" charset="0"/>
              <a:buChar char="•"/>
            </a:pPr>
            <a:endParaRPr lang="en-US" b="1" dirty="0"/>
          </a:p>
          <a:p>
            <a:r>
              <a:rPr lang="en-US" b="1" dirty="0"/>
              <a:t>Write rules</a:t>
            </a:r>
          </a:p>
          <a:p>
            <a:pPr marL="285750" indent="-285750">
              <a:buFont typeface="Arial" panose="020B0604020202020204" pitchFamily="34" charset="0"/>
              <a:buChar char="•"/>
            </a:pPr>
            <a:r>
              <a:rPr lang="en-US" dirty="0"/>
              <a:t>Once the patterns and relationships are uncovered, the software expresses them as rules. A rule might be that most customers ages 51 to 65 shop twice a week and fill their baskets with fresh foods, while customers ages 21 to 50 tend to shop once a week and buy more packaged food.</a:t>
            </a:r>
          </a:p>
          <a:p>
            <a:pPr marL="285750" indent="-285750">
              <a:buFont typeface="Arial" panose="020B0604020202020204" pitchFamily="34" charset="0"/>
              <a:buChar char="•"/>
            </a:pPr>
            <a:endParaRPr lang="en-US" b="1" dirty="0"/>
          </a:p>
          <a:p>
            <a:r>
              <a:rPr lang="en-US" b="1" dirty="0"/>
              <a:t>Apply the rules</a:t>
            </a:r>
          </a:p>
          <a:p>
            <a:pPr marL="285750" indent="-285750">
              <a:buFont typeface="Arial" panose="020B0604020202020204" pitchFamily="34" charset="0"/>
              <a:buChar char="•"/>
            </a:pPr>
            <a:r>
              <a:rPr lang="en-US" dirty="0"/>
              <a:t>Here, the data mining model is applied to a new marketing database. If the company is a packaged food provider, it will be looking for 21- to 50-year-olds.</a:t>
            </a:r>
            <a:endParaRPr lang="en-US" b="1" dirty="0"/>
          </a:p>
          <a:p>
            <a:endParaRPr lang="en-US" b="1" dirty="0"/>
          </a:p>
        </p:txBody>
      </p:sp>
    </p:spTree>
    <p:extLst>
      <p:ext uri="{BB962C8B-B14F-4D97-AF65-F5344CB8AC3E}">
        <p14:creationId xmlns:p14="http://schemas.microsoft.com/office/powerpoint/2010/main" val="119016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EE58A602-9C39-1206-85A9-881FF6998BE5}"/>
              </a:ext>
            </a:extLst>
          </p:cNvPr>
          <p:cNvSpPr txBox="1"/>
          <p:nvPr/>
        </p:nvSpPr>
        <p:spPr>
          <a:xfrm>
            <a:off x="321086" y="696632"/>
            <a:ext cx="8166779" cy="3754874"/>
          </a:xfrm>
          <a:prstGeom prst="rect">
            <a:avLst/>
          </a:prstGeom>
          <a:noFill/>
        </p:spPr>
        <p:txBody>
          <a:bodyPr wrap="square">
            <a:spAutoFit/>
          </a:bodyPr>
          <a:lstStyle/>
          <a:p>
            <a:pPr algn="l"/>
            <a:r>
              <a:rPr lang="en-US" b="1" i="0" dirty="0">
                <a:solidFill>
                  <a:srgbClr val="000000"/>
                </a:solidFill>
                <a:effectLst/>
                <a:latin typeface="Oracle Sans"/>
              </a:rPr>
              <a:t>Key Data Mining Concepts</a:t>
            </a:r>
          </a:p>
          <a:p>
            <a:pPr algn="l"/>
            <a:endParaRPr lang="en-US" b="1" i="0" dirty="0">
              <a:solidFill>
                <a:srgbClr val="000000"/>
              </a:solidFill>
              <a:effectLst/>
              <a:latin typeface="Oracle Sans"/>
            </a:endParaRPr>
          </a:p>
          <a:p>
            <a:pPr algn="l"/>
            <a:r>
              <a:rPr lang="en-US" b="0" i="0" dirty="0">
                <a:solidFill>
                  <a:srgbClr val="000000"/>
                </a:solidFill>
                <a:effectLst/>
                <a:latin typeface="Oracle Sans"/>
              </a:rPr>
              <a:t>As in many fields, data mining uses its own vocabulary as shortcuts to identify important concepts. Knowing these concepts is important to master data mining and understand what it can do for a business.</a:t>
            </a:r>
          </a:p>
          <a:p>
            <a:pPr algn="l"/>
            <a:endParaRPr lang="en-US" b="0" i="0" dirty="0">
              <a:solidFill>
                <a:srgbClr val="000000"/>
              </a:solidFill>
              <a:effectLst/>
              <a:latin typeface="Oracle Sans"/>
            </a:endParaRPr>
          </a:p>
          <a:p>
            <a:pPr marL="285750" indent="-285750" algn="l">
              <a:buFont typeface="Arial" panose="020B0604020202020204" pitchFamily="34" charset="0"/>
              <a:buChar char="•"/>
            </a:pPr>
            <a:r>
              <a:rPr lang="en-US" b="1" i="0" dirty="0">
                <a:solidFill>
                  <a:srgbClr val="000000"/>
                </a:solidFill>
                <a:effectLst/>
                <a:latin typeface="Oracle Sans"/>
              </a:rPr>
              <a:t>Data cleansing:</a:t>
            </a:r>
            <a:r>
              <a:rPr lang="en-US" b="0" i="0" dirty="0">
                <a:solidFill>
                  <a:srgbClr val="000000"/>
                </a:solidFill>
                <a:effectLst/>
                <a:latin typeface="Oracle Sans"/>
              </a:rPr>
              <a:t> Also called data scrubbing. The process of correcting errors and omissions in data before analyzing it.</a:t>
            </a:r>
          </a:p>
          <a:p>
            <a:pPr marL="285750" indent="-285750" algn="l">
              <a:buFont typeface="Arial" panose="020B0604020202020204" pitchFamily="34" charset="0"/>
              <a:buChar char="•"/>
            </a:pPr>
            <a:r>
              <a:rPr lang="en-US" b="1" i="0" dirty="0">
                <a:solidFill>
                  <a:srgbClr val="000000"/>
                </a:solidFill>
                <a:effectLst/>
                <a:latin typeface="Oracle Sans"/>
              </a:rPr>
              <a:t>Model:</a:t>
            </a:r>
            <a:r>
              <a:rPr lang="en-US" b="0" i="0" dirty="0">
                <a:solidFill>
                  <a:srgbClr val="000000"/>
                </a:solidFill>
                <a:effectLst/>
                <a:latin typeface="Oracle Sans"/>
              </a:rPr>
              <a:t> The knowledge discovery of relationships among data, often expressed as rules.</a:t>
            </a:r>
          </a:p>
          <a:p>
            <a:pPr marL="285750" indent="-285750" algn="l">
              <a:buFont typeface="Arial" panose="020B0604020202020204" pitchFamily="34" charset="0"/>
              <a:buChar char="•"/>
            </a:pPr>
            <a:r>
              <a:rPr lang="en-US" b="1" i="0" dirty="0">
                <a:solidFill>
                  <a:srgbClr val="000000"/>
                </a:solidFill>
                <a:effectLst/>
                <a:latin typeface="Oracle Sans"/>
              </a:rPr>
              <a:t>Target:</a:t>
            </a:r>
            <a:r>
              <a:rPr lang="en-US" b="0" i="0" dirty="0">
                <a:solidFill>
                  <a:srgbClr val="000000"/>
                </a:solidFill>
                <a:effectLst/>
                <a:latin typeface="Oracle Sans"/>
              </a:rPr>
              <a:t> The goal of data mining, for example, identifying high-value customers.</a:t>
            </a:r>
          </a:p>
          <a:p>
            <a:pPr marL="285750" indent="-285750" algn="l">
              <a:buFont typeface="Arial" panose="020B0604020202020204" pitchFamily="34" charset="0"/>
              <a:buChar char="•"/>
            </a:pPr>
            <a:r>
              <a:rPr lang="en-US" b="1" i="0" dirty="0">
                <a:solidFill>
                  <a:srgbClr val="000000"/>
                </a:solidFill>
                <a:effectLst/>
                <a:latin typeface="Oracle Sans"/>
              </a:rPr>
              <a:t>Predictors:</a:t>
            </a:r>
            <a:r>
              <a:rPr lang="en-US" b="0" i="0" dirty="0">
                <a:solidFill>
                  <a:srgbClr val="000000"/>
                </a:solidFill>
                <a:effectLst/>
                <a:latin typeface="Oracle Sans"/>
              </a:rPr>
              <a:t> The related data that leads to the target.</a:t>
            </a:r>
          </a:p>
          <a:p>
            <a:pPr marL="285750" indent="-285750" algn="l">
              <a:buFont typeface="Arial" panose="020B0604020202020204" pitchFamily="34" charset="0"/>
              <a:buChar char="•"/>
            </a:pPr>
            <a:r>
              <a:rPr lang="en-US" b="1" i="0" dirty="0">
                <a:solidFill>
                  <a:srgbClr val="000000"/>
                </a:solidFill>
                <a:effectLst/>
                <a:latin typeface="Oracle Sans"/>
              </a:rPr>
              <a:t>Case:</a:t>
            </a:r>
            <a:r>
              <a:rPr lang="en-US" b="0" i="0" dirty="0">
                <a:solidFill>
                  <a:srgbClr val="000000"/>
                </a:solidFill>
                <a:effectLst/>
                <a:latin typeface="Oracle Sans"/>
              </a:rPr>
              <a:t> A specific instance of data, such as a particular customer’s information, that is plugged into the model to determine its relationship with the target. For example, is this customer likely to return for repeat sales?</a:t>
            </a:r>
          </a:p>
          <a:p>
            <a:pPr marL="285750" indent="-285750" algn="l">
              <a:buFont typeface="Arial" panose="020B0604020202020204" pitchFamily="34" charset="0"/>
              <a:buChar char="•"/>
            </a:pPr>
            <a:r>
              <a:rPr lang="en-US" b="1" i="0" dirty="0">
                <a:solidFill>
                  <a:srgbClr val="000000"/>
                </a:solidFill>
                <a:effectLst/>
                <a:latin typeface="Oracle Sans"/>
              </a:rPr>
              <a:t>Market basket analysis:</a:t>
            </a:r>
            <a:r>
              <a:rPr lang="en-US" b="0" i="0" dirty="0">
                <a:solidFill>
                  <a:srgbClr val="000000"/>
                </a:solidFill>
                <a:effectLst/>
                <a:latin typeface="Oracle Sans"/>
              </a:rPr>
              <a:t> Discovering buying behaviors of customers based on past buying patterns, often using data collected from company loyalty programs.</a:t>
            </a:r>
          </a:p>
          <a:p>
            <a:pPr marL="285750" indent="-285750" algn="l">
              <a:buFont typeface="Arial" panose="020B0604020202020204" pitchFamily="34" charset="0"/>
              <a:buChar char="•"/>
            </a:pPr>
            <a:r>
              <a:rPr lang="en-US" b="1" i="0" dirty="0">
                <a:solidFill>
                  <a:srgbClr val="000000"/>
                </a:solidFill>
                <a:effectLst/>
                <a:latin typeface="Oracle Sans"/>
              </a:rPr>
              <a:t>Machine learning:</a:t>
            </a:r>
            <a:r>
              <a:rPr lang="en-US" b="0" i="0" dirty="0">
                <a:solidFill>
                  <a:srgbClr val="000000"/>
                </a:solidFill>
                <a:effectLst/>
                <a:latin typeface="Oracle Sans"/>
              </a:rPr>
              <a:t> Algorithms that use known cases to discover other similar or identical cases in large data sets.</a:t>
            </a:r>
          </a:p>
        </p:txBody>
      </p:sp>
    </p:spTree>
    <p:extLst>
      <p:ext uri="{BB962C8B-B14F-4D97-AF65-F5344CB8AC3E}">
        <p14:creationId xmlns:p14="http://schemas.microsoft.com/office/powerpoint/2010/main" val="355931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EE58A602-9C39-1206-85A9-881FF6998BE5}"/>
              </a:ext>
            </a:extLst>
          </p:cNvPr>
          <p:cNvSpPr txBox="1"/>
          <p:nvPr/>
        </p:nvSpPr>
        <p:spPr>
          <a:xfrm>
            <a:off x="321086" y="696632"/>
            <a:ext cx="8166779" cy="4185761"/>
          </a:xfrm>
          <a:prstGeom prst="rect">
            <a:avLst/>
          </a:prstGeom>
          <a:noFill/>
        </p:spPr>
        <p:txBody>
          <a:bodyPr wrap="square">
            <a:spAutoFit/>
          </a:bodyPr>
          <a:lstStyle/>
          <a:p>
            <a:r>
              <a:rPr lang="en-US" b="1" dirty="0"/>
              <a:t>Advantages of Data Mining</a:t>
            </a:r>
          </a:p>
          <a:p>
            <a:pPr algn="l"/>
            <a:endParaRPr lang="en-US" b="1" i="0" dirty="0">
              <a:solidFill>
                <a:srgbClr val="000000"/>
              </a:solidFill>
              <a:effectLst/>
              <a:latin typeface="Oracle Sans"/>
            </a:endParaRPr>
          </a:p>
          <a:p>
            <a:pPr marL="285750" indent="-285750">
              <a:buFont typeface="Arial" panose="020B0604020202020204" pitchFamily="34" charset="0"/>
              <a:buChar char="•"/>
            </a:pPr>
            <a:r>
              <a:rPr lang="en-US" b="1" dirty="0"/>
              <a:t>Optimal product/service pricing:</a:t>
            </a:r>
            <a:r>
              <a:rPr lang="en-US" dirty="0"/>
              <a:t> Using data mining to analyze the interplay of pricing variables, such as demand, elasticity, distribution and brand perception, can help a business set prices that maximize profit.</a:t>
            </a:r>
          </a:p>
          <a:p>
            <a:pPr marL="285750" indent="-285750">
              <a:buFont typeface="Arial" panose="020B0604020202020204" pitchFamily="34" charset="0"/>
              <a:buChar char="•"/>
            </a:pPr>
            <a:r>
              <a:rPr lang="en-US" b="1" dirty="0"/>
              <a:t>Better marketing:</a:t>
            </a:r>
            <a:r>
              <a:rPr lang="en-US" dirty="0"/>
              <a:t> Data mining can help a company get more value out of their marketing campaigns by segmenting customers with different behaviors, optimizing engagement by segment or providing insight to aid development of personalized ad creative. The results of ad campaigns can often be demonstrated in sales dashboards.</a:t>
            </a:r>
          </a:p>
          <a:p>
            <a:pPr marL="285750" indent="-285750">
              <a:buFont typeface="Arial" panose="020B0604020202020204" pitchFamily="34" charset="0"/>
              <a:buChar char="•"/>
            </a:pPr>
            <a:r>
              <a:rPr lang="en-US" b="1" dirty="0"/>
              <a:t>Heightened employee productivity:</a:t>
            </a:r>
            <a:r>
              <a:rPr lang="en-US" dirty="0"/>
              <a:t> Analyzing employee behavior patterns and viewing KPIs in HR dashboards can lead to strategies for boosting employee engagement and productivity.</a:t>
            </a:r>
          </a:p>
          <a:p>
            <a:pPr marL="285750" indent="-285750">
              <a:buFont typeface="Arial" panose="020B0604020202020204" pitchFamily="34" charset="0"/>
              <a:buChar char="•"/>
            </a:pPr>
            <a:r>
              <a:rPr lang="en-US" b="1" dirty="0"/>
              <a:t>Improved customer retention:</a:t>
            </a:r>
            <a:r>
              <a:rPr lang="en-US" dirty="0"/>
              <a:t> Understanding customer behavior can improve customer relations, reducing churn.</a:t>
            </a:r>
          </a:p>
          <a:p>
            <a:pPr marL="285750" indent="-285750">
              <a:buFont typeface="Arial" panose="020B0604020202020204" pitchFamily="34" charset="0"/>
              <a:buChar char="•"/>
            </a:pPr>
            <a:r>
              <a:rPr lang="en-US" b="1" dirty="0"/>
              <a:t>Increased cost efficiency:</a:t>
            </a:r>
            <a:r>
              <a:rPr lang="en-US" dirty="0"/>
              <a:t> Manufacturing costs, for example, could be lowered through many different data mining analyses, from insights into supplier pricing behavior to better understanding customer buying patterns.</a:t>
            </a:r>
          </a:p>
          <a:p>
            <a:pPr marL="285750" indent="-285750">
              <a:buFont typeface="Arial" panose="020B0604020202020204" pitchFamily="34" charset="0"/>
              <a:buChar char="•"/>
            </a:pPr>
            <a:r>
              <a:rPr lang="en-US" b="1" dirty="0"/>
              <a:t>Higher product/service quality:</a:t>
            </a:r>
            <a:r>
              <a:rPr lang="en-US" dirty="0"/>
              <a:t> Finding and fixing areas where quality falters can decrease product returns.</a:t>
            </a:r>
          </a:p>
          <a:p>
            <a:pPr marL="285750" indent="-285750" algn="l">
              <a:buFont typeface="Arial" panose="020B0604020202020204" pitchFamily="34" charset="0"/>
              <a:buChar char="•"/>
            </a:pPr>
            <a:endParaRPr lang="en-US" b="0" i="0" dirty="0">
              <a:solidFill>
                <a:srgbClr val="000000"/>
              </a:solidFill>
              <a:effectLst/>
              <a:latin typeface="Oracle Sans"/>
            </a:endParaRPr>
          </a:p>
        </p:txBody>
      </p:sp>
    </p:spTree>
    <p:extLst>
      <p:ext uri="{BB962C8B-B14F-4D97-AF65-F5344CB8AC3E}">
        <p14:creationId xmlns:p14="http://schemas.microsoft.com/office/powerpoint/2010/main" val="3907606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EE58A602-9C39-1206-85A9-881FF6998BE5}"/>
              </a:ext>
            </a:extLst>
          </p:cNvPr>
          <p:cNvSpPr txBox="1"/>
          <p:nvPr/>
        </p:nvSpPr>
        <p:spPr>
          <a:xfrm>
            <a:off x="254776" y="696632"/>
            <a:ext cx="8791502" cy="3970318"/>
          </a:xfrm>
          <a:prstGeom prst="rect">
            <a:avLst/>
          </a:prstGeom>
          <a:noFill/>
        </p:spPr>
        <p:txBody>
          <a:bodyPr wrap="square">
            <a:spAutoFit/>
          </a:bodyPr>
          <a:lstStyle/>
          <a:p>
            <a:r>
              <a:rPr lang="en-US" b="1" dirty="0"/>
              <a:t>Data Mining Process</a:t>
            </a:r>
          </a:p>
          <a:p>
            <a:pPr marL="285750" indent="-285750">
              <a:buFont typeface="Arial" panose="020B0604020202020204" pitchFamily="34" charset="0"/>
              <a:buChar char="•"/>
            </a:pPr>
            <a:r>
              <a:rPr lang="en-US" b="1" dirty="0"/>
              <a:t>Define goal:</a:t>
            </a:r>
            <a:r>
              <a:rPr lang="en-US" dirty="0"/>
              <a:t> Do you want to learn more about your customers? Do you want to cut manufacturing costs? Do you want to increase revenue? Do you want to detect fraud? Clearly identify the desired outcome of data mining implementation to get started.</a:t>
            </a:r>
          </a:p>
          <a:p>
            <a:pPr marL="285750" indent="-285750">
              <a:buFont typeface="Arial" panose="020B0604020202020204" pitchFamily="34" charset="0"/>
              <a:buChar char="•"/>
            </a:pPr>
            <a:r>
              <a:rPr lang="en-US" b="1" dirty="0"/>
              <a:t>Gather the data:</a:t>
            </a:r>
            <a:r>
              <a:rPr lang="en-US" dirty="0"/>
              <a:t> Data mining can answer all those questions, but each one requires a different set of data. Often the data comes from multiple databases, for example, customers and orders.</a:t>
            </a:r>
          </a:p>
          <a:p>
            <a:pPr marL="285750" indent="-285750">
              <a:buFont typeface="Arial" panose="020B0604020202020204" pitchFamily="34" charset="0"/>
              <a:buChar char="•"/>
            </a:pPr>
            <a:r>
              <a:rPr lang="en-US" b="1" dirty="0"/>
              <a:t>Cleanse the data:</a:t>
            </a:r>
            <a:r>
              <a:rPr lang="en-US" dirty="0"/>
              <a:t> Once selected, the data usually needs to be cleansed, reformatted and validated.</a:t>
            </a:r>
          </a:p>
          <a:p>
            <a:pPr marL="285750" indent="-285750">
              <a:buFont typeface="Arial" panose="020B0604020202020204" pitchFamily="34" charset="0"/>
              <a:buChar char="•"/>
            </a:pPr>
            <a:r>
              <a:rPr lang="en-US" b="1" dirty="0"/>
              <a:t>Get to know the data:</a:t>
            </a:r>
            <a:r>
              <a:rPr lang="en-US" dirty="0"/>
              <a:t> Become familiar with the data by running basic statistical analyses and building visual graphs and </a:t>
            </a:r>
            <a:r>
              <a:rPr lang="en-US" dirty="0">
                <a:hlinkClick r:id="rId3"/>
              </a:rPr>
              <a:t>charts</a:t>
            </a:r>
            <a:r>
              <a:rPr lang="en-US" dirty="0"/>
              <a:t>. This is where analysts identify variables they believe to be most important to the goal and begin to form hypotheses that lead to a model.</a:t>
            </a:r>
          </a:p>
          <a:p>
            <a:pPr marL="285750" indent="-285750">
              <a:buFont typeface="Arial" panose="020B0604020202020204" pitchFamily="34" charset="0"/>
              <a:buChar char="•"/>
            </a:pPr>
            <a:r>
              <a:rPr lang="en-US" b="1" dirty="0"/>
              <a:t>Build a model:</a:t>
            </a:r>
            <a:r>
              <a:rPr lang="en-US" dirty="0"/>
              <a:t> Model building is where the data mining process is most iterative. Analysts choose one or more of the technology approaches discussed in the next section and apply one or more to the data being mined. The possible approaches are better suited to different questions. The outcome of this step is to find the data mining technology approach that produces the most useful results. This may require a reiteration of step three because some models require data to be formatted in specific ways.</a:t>
            </a:r>
          </a:p>
          <a:p>
            <a:pPr marL="285750" indent="-285750">
              <a:buFont typeface="Arial" panose="020B0604020202020204" pitchFamily="34" charset="0"/>
              <a:buChar char="•"/>
            </a:pPr>
            <a:r>
              <a:rPr lang="en-US" b="1" dirty="0"/>
              <a:t>Validate the results:</a:t>
            </a:r>
            <a:r>
              <a:rPr lang="en-US" dirty="0"/>
              <a:t> Whichever techniques are used, examine the results to validate that the findings are accurate. If not, go back to step No. 5 — rebuild the model.</a:t>
            </a:r>
          </a:p>
          <a:p>
            <a:pPr marL="285750" indent="-285750">
              <a:buFont typeface="Arial" panose="020B0604020202020204" pitchFamily="34" charset="0"/>
              <a:buChar char="•"/>
            </a:pPr>
            <a:r>
              <a:rPr lang="en-US" b="1" dirty="0"/>
              <a:t>Implement the model:</a:t>
            </a:r>
            <a:r>
              <a:rPr lang="en-US" dirty="0"/>
              <a:t> Use the discoveries to fulfill your original business goal.</a:t>
            </a:r>
          </a:p>
        </p:txBody>
      </p:sp>
    </p:spTree>
    <p:extLst>
      <p:ext uri="{BB962C8B-B14F-4D97-AF65-F5344CB8AC3E}">
        <p14:creationId xmlns:p14="http://schemas.microsoft.com/office/powerpoint/2010/main" val="142286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EE58A602-9C39-1206-85A9-881FF6998BE5}"/>
              </a:ext>
            </a:extLst>
          </p:cNvPr>
          <p:cNvSpPr txBox="1"/>
          <p:nvPr/>
        </p:nvSpPr>
        <p:spPr>
          <a:xfrm>
            <a:off x="254776" y="696632"/>
            <a:ext cx="8791502" cy="3754874"/>
          </a:xfrm>
          <a:prstGeom prst="rect">
            <a:avLst/>
          </a:prstGeom>
          <a:noFill/>
        </p:spPr>
        <p:txBody>
          <a:bodyPr wrap="square">
            <a:spAutoFit/>
          </a:bodyPr>
          <a:lstStyle/>
          <a:p>
            <a:r>
              <a:rPr lang="en-US" b="1" dirty="0"/>
              <a:t>Data Mining Technology</a:t>
            </a:r>
          </a:p>
          <a:p>
            <a:endParaRPr lang="en-US" b="1" dirty="0"/>
          </a:p>
          <a:p>
            <a:pPr marL="285750" indent="-285750">
              <a:buFont typeface="Arial" panose="020B0604020202020204" pitchFamily="34" charset="0"/>
              <a:buChar char="•"/>
            </a:pPr>
            <a:r>
              <a:rPr lang="en-US" b="1" dirty="0"/>
              <a:t>Classification:</a:t>
            </a:r>
            <a:r>
              <a:rPr lang="en-US" dirty="0"/>
              <a:t> Assigns data to multiple categories or classes. For example, a loan applicant can be assigned to a low, medium or high-risk category. Usually, the categories for the model are predefined based on previous analysis of the data.</a:t>
            </a:r>
          </a:p>
          <a:p>
            <a:pPr marL="285750" indent="-285750">
              <a:buFont typeface="Arial" panose="020B0604020202020204" pitchFamily="34" charset="0"/>
              <a:buChar char="•"/>
            </a:pPr>
            <a:r>
              <a:rPr lang="en-US" b="1" dirty="0"/>
              <a:t>Anomaly detection:</a:t>
            </a:r>
            <a:r>
              <a:rPr lang="en-US" dirty="0"/>
              <a:t> A form of classification that uses machine learning to detect data that does not fit a class. For example, anomaly detection is used to find fraudulent credit card charges.</a:t>
            </a:r>
          </a:p>
          <a:p>
            <a:pPr marL="285750" indent="-285750">
              <a:buFont typeface="Arial" panose="020B0604020202020204" pitchFamily="34" charset="0"/>
              <a:buChar char="•"/>
            </a:pPr>
            <a:r>
              <a:rPr lang="en-US" b="1" dirty="0"/>
              <a:t>Clustering:</a:t>
            </a:r>
            <a:r>
              <a:rPr lang="en-US" dirty="0"/>
              <a:t> Identifies groups of similar data. For example, clustering can be used to find customers with similar buying habits.</a:t>
            </a:r>
          </a:p>
          <a:p>
            <a:pPr marL="285750" indent="-285750">
              <a:buFont typeface="Arial" panose="020B0604020202020204" pitchFamily="34" charset="0"/>
              <a:buChar char="•"/>
            </a:pPr>
            <a:r>
              <a:rPr lang="en-US" b="1" dirty="0"/>
              <a:t>Association:</a:t>
            </a:r>
            <a:r>
              <a:rPr lang="en-US" dirty="0"/>
              <a:t> Generates a probability of multiple events occurring together. One application is “market basket analysis,” which discovers when two or more items are frequently bought together.</a:t>
            </a:r>
          </a:p>
          <a:p>
            <a:pPr marL="285750" indent="-285750">
              <a:buFont typeface="Arial" panose="020B0604020202020204" pitchFamily="34" charset="0"/>
              <a:buChar char="•"/>
            </a:pPr>
            <a:r>
              <a:rPr lang="en-US" b="1" dirty="0"/>
              <a:t>Regression:</a:t>
            </a:r>
            <a:r>
              <a:rPr lang="en-US" dirty="0"/>
              <a:t> Using a data set where values are known, regression techniques attempt to predict a value based on multiple attributes. For example, regression could predict sales based on the advertising dollars, month, website visits and other financial attributes.</a:t>
            </a:r>
          </a:p>
          <a:p>
            <a:pPr marL="285750" indent="-285750">
              <a:buFont typeface="Arial" panose="020B0604020202020204" pitchFamily="34" charset="0"/>
              <a:buChar char="•"/>
            </a:pPr>
            <a:r>
              <a:rPr lang="en-US" b="1" dirty="0"/>
              <a:t>Neural networks:</a:t>
            </a:r>
            <a:r>
              <a:rPr lang="en-US" dirty="0"/>
              <a:t> A form of artificial intelligence that mimics the human brain to find relationships in data. Neural networks have multiple applications, for example, in predicting customer behavior.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4078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EE58A602-9C39-1206-85A9-881FF6998BE5}"/>
              </a:ext>
            </a:extLst>
          </p:cNvPr>
          <p:cNvSpPr txBox="1"/>
          <p:nvPr/>
        </p:nvSpPr>
        <p:spPr>
          <a:xfrm>
            <a:off x="254776" y="696632"/>
            <a:ext cx="8791502" cy="3539430"/>
          </a:xfrm>
          <a:prstGeom prst="rect">
            <a:avLst/>
          </a:prstGeom>
          <a:noFill/>
        </p:spPr>
        <p:txBody>
          <a:bodyPr wrap="square">
            <a:spAutoFit/>
          </a:bodyPr>
          <a:lstStyle/>
          <a:p>
            <a:r>
              <a:rPr lang="en-US" b="1" dirty="0"/>
              <a:t>Data Mining Use Cases and Examples</a:t>
            </a:r>
          </a:p>
          <a:p>
            <a:endParaRPr lang="en-US" b="1" dirty="0"/>
          </a:p>
          <a:p>
            <a:endParaRPr lang="en-US" b="1" dirty="0"/>
          </a:p>
          <a:p>
            <a:pPr marL="285750" indent="-285750">
              <a:buFont typeface="Arial" panose="020B0604020202020204" pitchFamily="34" charset="0"/>
              <a:buChar char="•"/>
            </a:pPr>
            <a:r>
              <a:rPr lang="en-US" b="1" dirty="0"/>
              <a:t>Banking:</a:t>
            </a:r>
            <a:r>
              <a:rPr lang="en-US" dirty="0"/>
              <a:t> Data mining is used to predict successful loan applicants as well as to detect fraud in credit cards.</a:t>
            </a:r>
          </a:p>
          <a:p>
            <a:pPr marL="285750" indent="-285750">
              <a:buFont typeface="Arial" panose="020B0604020202020204" pitchFamily="34" charset="0"/>
              <a:buChar char="•"/>
            </a:pPr>
            <a:r>
              <a:rPr lang="en-US" b="1" dirty="0"/>
              <a:t>Retail:</a:t>
            </a:r>
            <a:r>
              <a:rPr lang="en-US" dirty="0"/>
              <a:t> Create effective advertisements based on past responses.</a:t>
            </a:r>
          </a:p>
          <a:p>
            <a:pPr marL="285750" indent="-285750">
              <a:buFont typeface="Arial" panose="020B0604020202020204" pitchFamily="34" charset="0"/>
              <a:buChar char="•"/>
            </a:pPr>
            <a:r>
              <a:rPr lang="en-US" b="1" dirty="0"/>
              <a:t>Insurance:</a:t>
            </a:r>
            <a:r>
              <a:rPr lang="en-US" dirty="0"/>
              <a:t> Predict probability and costs for future disasters, based on past hurricanes or tornadoes.</a:t>
            </a:r>
          </a:p>
          <a:p>
            <a:pPr marL="285750" indent="-285750">
              <a:buFont typeface="Arial" panose="020B0604020202020204" pitchFamily="34" charset="0"/>
              <a:buChar char="•"/>
            </a:pPr>
            <a:r>
              <a:rPr lang="en-US" b="1" dirty="0"/>
              <a:t>Grocery stores:</a:t>
            </a:r>
            <a:r>
              <a:rPr lang="en-US" dirty="0"/>
              <a:t> Analyze market baskets to find products usually bought together. Running a sales promotion on one item can improve sales of the other item at its normal price.</a:t>
            </a:r>
          </a:p>
          <a:p>
            <a:pPr marL="285750" indent="-285750">
              <a:buFont typeface="Arial" panose="020B0604020202020204" pitchFamily="34" charset="0"/>
              <a:buChar char="•"/>
            </a:pPr>
            <a:r>
              <a:rPr lang="en-US" b="1" dirty="0"/>
              <a:t>Manufacturing:</a:t>
            </a:r>
            <a:r>
              <a:rPr lang="en-US" dirty="0"/>
              <a:t> Implement </a:t>
            </a:r>
            <a:r>
              <a:rPr lang="en-US" dirty="0">
                <a:hlinkClick r:id="rId3"/>
              </a:rPr>
              <a:t>just-in-time fulfillment</a:t>
            </a:r>
            <a:r>
              <a:rPr lang="en-US" dirty="0"/>
              <a:t> by predicting when new supplies should be ordered or when equipment is likely to fail.</a:t>
            </a:r>
          </a:p>
          <a:p>
            <a:pPr marL="285750" indent="-285750">
              <a:buFont typeface="Arial" panose="020B0604020202020204" pitchFamily="34" charset="0"/>
              <a:buChar char="•"/>
            </a:pPr>
            <a:r>
              <a:rPr lang="en-US" b="1" dirty="0"/>
              <a:t>Customer relationship management:</a:t>
            </a:r>
            <a:r>
              <a:rPr lang="en-US" dirty="0"/>
              <a:t> Identify characteristics of customers who move to competitors, then offer special deals to </a:t>
            </a:r>
            <a:r>
              <a:rPr lang="en-US" dirty="0">
                <a:hlinkClick r:id="rId4"/>
              </a:rPr>
              <a:t>retain other customers</a:t>
            </a:r>
            <a:r>
              <a:rPr lang="en-US" dirty="0"/>
              <a:t> with those same characteristics.</a:t>
            </a:r>
          </a:p>
          <a:p>
            <a:pPr marL="285750" indent="-285750">
              <a:buFont typeface="Arial" panose="020B0604020202020204" pitchFamily="34" charset="0"/>
              <a:buChar char="•"/>
            </a:pPr>
            <a:r>
              <a:rPr lang="en-US" b="1" dirty="0"/>
              <a:t>Security:</a:t>
            </a:r>
            <a:r>
              <a:rPr lang="en-US" dirty="0"/>
              <a:t> Intrusion detection techniques use data mining to identify anomalies that could be network break-ins.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0184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pic>
        <p:nvPicPr>
          <p:cNvPr id="3" name="Picture 2" descr="Logo, company name&#10;&#10;Description automatically generated">
            <a:extLst>
              <a:ext uri="{FF2B5EF4-FFF2-40B4-BE49-F238E27FC236}">
                <a16:creationId xmlns:a16="http://schemas.microsoft.com/office/drawing/2014/main" id="{EF80ED9D-5F9E-F882-7B00-BF94C29058EA}"/>
              </a:ext>
            </a:extLst>
          </p:cNvPr>
          <p:cNvPicPr>
            <a:picLocks noChangeAspect="1"/>
          </p:cNvPicPr>
          <p:nvPr/>
        </p:nvPicPr>
        <p:blipFill>
          <a:blip r:embed="rId3"/>
          <a:stretch>
            <a:fillRect/>
          </a:stretch>
        </p:blipFill>
        <p:spPr>
          <a:xfrm>
            <a:off x="404849" y="753856"/>
            <a:ext cx="8034655" cy="4218194"/>
          </a:xfrm>
          <a:prstGeom prst="rect">
            <a:avLst/>
          </a:prstGeom>
        </p:spPr>
      </p:pic>
    </p:spTree>
    <p:extLst>
      <p:ext uri="{BB962C8B-B14F-4D97-AF65-F5344CB8AC3E}">
        <p14:creationId xmlns:p14="http://schemas.microsoft.com/office/powerpoint/2010/main" val="414577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C64897A5-F2F4-D8AE-5150-FE97FAFE936F}"/>
              </a:ext>
            </a:extLst>
          </p:cNvPr>
          <p:cNvSpPr txBox="1"/>
          <p:nvPr/>
        </p:nvSpPr>
        <p:spPr>
          <a:xfrm>
            <a:off x="254776" y="707917"/>
            <a:ext cx="8707741" cy="1169551"/>
          </a:xfrm>
          <a:prstGeom prst="rect">
            <a:avLst/>
          </a:prstGeom>
          <a:noFill/>
        </p:spPr>
        <p:txBody>
          <a:bodyPr wrap="square">
            <a:spAutoFit/>
          </a:bodyPr>
          <a:lstStyle/>
          <a:p>
            <a:r>
              <a:rPr lang="en-US" dirty="0"/>
              <a:t>What is Big Data Analytics?</a:t>
            </a:r>
          </a:p>
          <a:p>
            <a:endParaRPr lang="en-US" dirty="0">
              <a:solidFill>
                <a:srgbClr val="51565E"/>
              </a:solidFill>
              <a:latin typeface="Roboto" panose="02000000000000000000" pitchFamily="2" charset="0"/>
            </a:endParaRPr>
          </a:p>
          <a:p>
            <a:r>
              <a:rPr lang="en-US" b="0" i="0" dirty="0">
                <a:solidFill>
                  <a:schemeClr val="accent1"/>
                </a:solidFill>
                <a:effectLst/>
                <a:latin typeface="Roboto" panose="02000000000000000000" pitchFamily="2" charset="0"/>
              </a:rPr>
              <a:t>Big Data analytics is a process used to extract meaningful insights, such as hidden patterns, unknown correlations, market trends, and customer preferences. Big Data analytics provides various advantages—it can be used for better decision making, preventing fraudulent activities, among other things.</a:t>
            </a:r>
            <a:endParaRPr lang="en-NP" dirty="0">
              <a:solidFill>
                <a:schemeClr val="accent1"/>
              </a:solidFill>
            </a:endParaRPr>
          </a:p>
        </p:txBody>
      </p:sp>
      <p:sp>
        <p:nvSpPr>
          <p:cNvPr id="7" name="TextBox 6">
            <a:extLst>
              <a:ext uri="{FF2B5EF4-FFF2-40B4-BE49-F238E27FC236}">
                <a16:creationId xmlns:a16="http://schemas.microsoft.com/office/drawing/2014/main" id="{1F3AA29D-02CF-6640-4275-7E38DA1ADB6B}"/>
              </a:ext>
            </a:extLst>
          </p:cNvPr>
          <p:cNvSpPr txBox="1"/>
          <p:nvPr/>
        </p:nvSpPr>
        <p:spPr>
          <a:xfrm>
            <a:off x="254776" y="1988257"/>
            <a:ext cx="8707741" cy="2893100"/>
          </a:xfrm>
          <a:prstGeom prst="rect">
            <a:avLst/>
          </a:prstGeom>
          <a:noFill/>
        </p:spPr>
        <p:txBody>
          <a:bodyPr wrap="square">
            <a:spAutoFit/>
          </a:bodyPr>
          <a:lstStyle/>
          <a:p>
            <a:pPr algn="l"/>
            <a:r>
              <a:rPr lang="en-US" b="1" i="0" dirty="0">
                <a:solidFill>
                  <a:srgbClr val="272C37"/>
                </a:solidFill>
                <a:effectLst/>
                <a:latin typeface="Roboto" panose="02000000000000000000" pitchFamily="2" charset="0"/>
              </a:rPr>
              <a:t>What is Big Data?</a:t>
            </a:r>
          </a:p>
          <a:p>
            <a:pPr algn="l"/>
            <a:endParaRPr lang="en-US" b="1" i="0" dirty="0">
              <a:solidFill>
                <a:srgbClr val="272C37"/>
              </a:solidFill>
              <a:effectLst/>
              <a:latin typeface="Roboto" panose="02000000000000000000" pitchFamily="2" charset="0"/>
            </a:endParaRPr>
          </a:p>
          <a:p>
            <a:pPr algn="l"/>
            <a:r>
              <a:rPr lang="en-US" b="0" i="0" u="none" strike="noStrike" dirty="0">
                <a:solidFill>
                  <a:schemeClr val="accent1"/>
                </a:solidFill>
                <a:effectLst/>
                <a:latin typeface="Roboto" panose="02000000000000000000" pitchFamily="2" charset="0"/>
                <a:hlinkClick r:id="rId3" tooltip="Big Data">
                  <a:extLst>
                    <a:ext uri="{A12FA001-AC4F-418D-AE19-62706E023703}">
                      <ahyp:hlinkClr xmlns:ahyp="http://schemas.microsoft.com/office/drawing/2018/hyperlinkcolor" val="tx"/>
                    </a:ext>
                  </a:extLst>
                </a:hlinkClick>
              </a:rPr>
              <a:t>Big Data</a:t>
            </a:r>
            <a:r>
              <a:rPr lang="en-US" b="0" i="0" dirty="0">
                <a:solidFill>
                  <a:schemeClr val="accent1"/>
                </a:solidFill>
                <a:effectLst/>
                <a:latin typeface="Roboto" panose="02000000000000000000" pitchFamily="2" charset="0"/>
              </a:rPr>
              <a:t> is a massive amount of data sets that cannot be stored, processed, or analyzed using traditional tools. </a:t>
            </a:r>
          </a:p>
          <a:p>
            <a:pPr algn="l"/>
            <a:r>
              <a:rPr lang="en-US" b="0" i="0" dirty="0">
                <a:solidFill>
                  <a:schemeClr val="accent1"/>
                </a:solidFill>
                <a:effectLst/>
                <a:latin typeface="Roboto" panose="02000000000000000000" pitchFamily="2" charset="0"/>
              </a:rPr>
              <a:t>Today, there are millions of </a:t>
            </a:r>
            <a:r>
              <a:rPr lang="en-US" b="0" i="0" u="none" strike="noStrike" dirty="0">
                <a:solidFill>
                  <a:schemeClr val="accent1"/>
                </a:solidFill>
                <a:effectLst/>
                <a:latin typeface="Roboto" panose="02000000000000000000" pitchFamily="2" charset="0"/>
                <a:hlinkClick r:id="rId4" tooltip="data">
                  <a:extLst>
                    <a:ext uri="{A12FA001-AC4F-418D-AE19-62706E023703}">
                      <ahyp:hlinkClr xmlns:ahyp="http://schemas.microsoft.com/office/drawing/2018/hyperlinkcolor" val="tx"/>
                    </a:ext>
                  </a:extLst>
                </a:hlinkClick>
              </a:rPr>
              <a:t>data</a:t>
            </a:r>
            <a:r>
              <a:rPr lang="en-US" b="0" i="0" dirty="0">
                <a:solidFill>
                  <a:schemeClr val="accent1"/>
                </a:solidFill>
                <a:effectLst/>
                <a:latin typeface="Roboto" panose="02000000000000000000" pitchFamily="2" charset="0"/>
              </a:rPr>
              <a:t> sources that generate data at a very rapid rate. These data sources are present across the world. Some of the largest sources of data are social media platforms and networks. Let’s use Facebook as an example—it generates more than 500 terabytes of data every day. This data includes pictures, videos, messages, and more. </a:t>
            </a:r>
          </a:p>
          <a:p>
            <a:pPr algn="l"/>
            <a:endParaRPr lang="en-US" b="0" i="0" dirty="0">
              <a:solidFill>
                <a:schemeClr val="accent1"/>
              </a:solidFill>
              <a:effectLst/>
              <a:latin typeface="Roboto" panose="02000000000000000000" pitchFamily="2" charset="0"/>
            </a:endParaRPr>
          </a:p>
          <a:p>
            <a:pPr algn="l"/>
            <a:r>
              <a:rPr lang="en-US" b="0" i="0" dirty="0">
                <a:solidFill>
                  <a:schemeClr val="accent1"/>
                </a:solidFill>
                <a:effectLst/>
                <a:latin typeface="Roboto" panose="02000000000000000000" pitchFamily="2" charset="0"/>
              </a:rPr>
              <a:t>Data also exists in different formats, like structured data, semi-structured data, and unstructured data. For example, in a regular Excel sheet, data is classified as structured data—with a definite format. In contrast, emails fall under semi-structured, and your pictures and videos fall under unstructured data. All this data combined makes up Big Data.</a:t>
            </a:r>
          </a:p>
        </p:txBody>
      </p:sp>
    </p:spTree>
    <p:extLst>
      <p:ext uri="{BB962C8B-B14F-4D97-AF65-F5344CB8AC3E}">
        <p14:creationId xmlns:p14="http://schemas.microsoft.com/office/powerpoint/2010/main" val="269803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394054"/>
            <a:ext cx="7972929" cy="646331"/>
          </a:xfrm>
          <a:prstGeom prst="rect">
            <a:avLst/>
          </a:prstGeom>
          <a:noFill/>
        </p:spPr>
        <p:txBody>
          <a:bodyPr wrap="square">
            <a:spAutoFit/>
          </a:bodyPr>
          <a:lstStyle/>
          <a:p>
            <a:r>
              <a:rPr lang="en-US" sz="1800" b="1" dirty="0"/>
              <a:t>Emerging/evolving technology landscape and their implications on</a:t>
            </a:r>
          </a:p>
          <a:p>
            <a:r>
              <a:rPr lang="en-US" sz="1800" b="1" dirty="0"/>
              <a:t>digital economy</a:t>
            </a:r>
            <a:endParaRPr lang="en-NP" sz="1800" b="1" dirty="0"/>
          </a:p>
        </p:txBody>
      </p:sp>
      <p:sp>
        <p:nvSpPr>
          <p:cNvPr id="6" name="TextBox 5">
            <a:extLst>
              <a:ext uri="{FF2B5EF4-FFF2-40B4-BE49-F238E27FC236}">
                <a16:creationId xmlns:a16="http://schemas.microsoft.com/office/drawing/2014/main" id="{8477A50E-F60A-E330-A023-A6E9147D2D83}"/>
              </a:ext>
            </a:extLst>
          </p:cNvPr>
          <p:cNvSpPr txBox="1"/>
          <p:nvPr/>
        </p:nvSpPr>
        <p:spPr>
          <a:xfrm>
            <a:off x="335047" y="1402199"/>
            <a:ext cx="8717280" cy="1600438"/>
          </a:xfrm>
          <a:prstGeom prst="rect">
            <a:avLst/>
          </a:prstGeom>
          <a:noFill/>
        </p:spPr>
        <p:txBody>
          <a:bodyPr wrap="square">
            <a:spAutoFit/>
          </a:bodyPr>
          <a:lstStyle/>
          <a:p>
            <a:pPr marL="285750" indent="-285750">
              <a:buFont typeface="Arial" panose="020B0604020202020204" pitchFamily="34" charset="0"/>
              <a:buChar char="•"/>
            </a:pPr>
            <a:r>
              <a:rPr lang="en-NP" dirty="0"/>
              <a:t>Emerging economies are experimenting with new technologies and shaping the regulatory landscape, but digital access is still highly unequal.</a:t>
            </a:r>
          </a:p>
          <a:p>
            <a:pPr marL="285750" indent="-285750">
              <a:buFont typeface="Arial" panose="020B0604020202020204" pitchFamily="34" charset="0"/>
              <a:buChar char="•"/>
            </a:pPr>
            <a:endParaRPr lang="en-NP" dirty="0"/>
          </a:p>
          <a:p>
            <a:pPr marL="285750" indent="-285750">
              <a:buFont typeface="Arial" panose="020B0604020202020204" pitchFamily="34" charset="0"/>
              <a:buChar char="•"/>
            </a:pPr>
            <a:r>
              <a:rPr lang="en-NP" dirty="0"/>
              <a:t>Large-scale investment in infrastructure and innovation is crucial for building an inclusive digital future.</a:t>
            </a:r>
          </a:p>
          <a:p>
            <a:pPr marL="285750" indent="-285750">
              <a:buFont typeface="Arial" panose="020B0604020202020204" pitchFamily="34" charset="0"/>
              <a:buChar char="•"/>
            </a:pPr>
            <a:endParaRPr lang="en-NP" dirty="0"/>
          </a:p>
          <a:p>
            <a:pPr marL="285750" indent="-285750">
              <a:buFont typeface="Arial" panose="020B0604020202020204" pitchFamily="34" charset="0"/>
              <a:buChar char="•"/>
            </a:pPr>
            <a:r>
              <a:rPr lang="en-NP" dirty="0"/>
              <a:t>COVID-19 has highlighted the need for international collaboration and a joint approach to global challenges, tapping the power of the Fourth Industrial Revolution.</a:t>
            </a:r>
          </a:p>
        </p:txBody>
      </p:sp>
      <p:sp>
        <p:nvSpPr>
          <p:cNvPr id="9" name="TextBox 8">
            <a:extLst>
              <a:ext uri="{FF2B5EF4-FFF2-40B4-BE49-F238E27FC236}">
                <a16:creationId xmlns:a16="http://schemas.microsoft.com/office/drawing/2014/main" id="{BAD30556-6895-93D9-C6C4-FE74FCF4FEAF}"/>
              </a:ext>
            </a:extLst>
          </p:cNvPr>
          <p:cNvSpPr txBox="1"/>
          <p:nvPr/>
        </p:nvSpPr>
        <p:spPr>
          <a:xfrm>
            <a:off x="335047" y="3364451"/>
            <a:ext cx="4572000" cy="954107"/>
          </a:xfrm>
          <a:prstGeom prst="rect">
            <a:avLst/>
          </a:prstGeom>
          <a:noFill/>
        </p:spPr>
        <p:txBody>
          <a:bodyPr wrap="square">
            <a:spAutoFit/>
          </a:bodyPr>
          <a:lstStyle/>
          <a:p>
            <a:pPr marL="285750" indent="-285750">
              <a:buFont typeface="Arial" panose="020B0604020202020204" pitchFamily="34" charset="0"/>
              <a:buChar char="•"/>
            </a:pPr>
            <a:r>
              <a:rPr lang="en-NP" dirty="0"/>
              <a:t>Boosting digital infrastructure</a:t>
            </a:r>
          </a:p>
          <a:p>
            <a:pPr marL="285750" indent="-285750">
              <a:buFont typeface="Arial" panose="020B0604020202020204" pitchFamily="34" charset="0"/>
              <a:buChar char="•"/>
            </a:pPr>
            <a:r>
              <a:rPr lang="en-NP" dirty="0"/>
              <a:t>Digital tools for education and reskilling</a:t>
            </a:r>
          </a:p>
          <a:p>
            <a:pPr marL="285750" indent="-285750">
              <a:buFont typeface="Arial" panose="020B0604020202020204" pitchFamily="34" charset="0"/>
              <a:buChar char="•"/>
            </a:pPr>
            <a:r>
              <a:rPr lang="en-NP" dirty="0"/>
              <a:t>Pushing for privacy</a:t>
            </a:r>
          </a:p>
          <a:p>
            <a:pPr marL="285750" indent="-285750">
              <a:buFont typeface="Arial" panose="020B0604020202020204" pitchFamily="34" charset="0"/>
              <a:buChar char="•"/>
            </a:pPr>
            <a:r>
              <a:rPr lang="en-NP" dirty="0"/>
              <a:t>An inclusive digital future</a:t>
            </a:r>
          </a:p>
        </p:txBody>
      </p:sp>
    </p:spTree>
    <p:extLst>
      <p:ext uri="{BB962C8B-B14F-4D97-AF65-F5344CB8AC3E}">
        <p14:creationId xmlns:p14="http://schemas.microsoft.com/office/powerpoint/2010/main" val="425113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sp>
        <p:nvSpPr>
          <p:cNvPr id="5" name="TextBox 4">
            <a:extLst>
              <a:ext uri="{FF2B5EF4-FFF2-40B4-BE49-F238E27FC236}">
                <a16:creationId xmlns:a16="http://schemas.microsoft.com/office/drawing/2014/main" id="{C64897A5-F2F4-D8AE-5150-FE97FAFE936F}"/>
              </a:ext>
            </a:extLst>
          </p:cNvPr>
          <p:cNvSpPr txBox="1"/>
          <p:nvPr/>
        </p:nvSpPr>
        <p:spPr>
          <a:xfrm>
            <a:off x="254776" y="707917"/>
            <a:ext cx="8707741" cy="4616648"/>
          </a:xfrm>
          <a:prstGeom prst="rect">
            <a:avLst/>
          </a:prstGeom>
          <a:noFill/>
        </p:spPr>
        <p:txBody>
          <a:bodyPr wrap="square">
            <a:spAutoFit/>
          </a:bodyPr>
          <a:lstStyle/>
          <a:p>
            <a:r>
              <a:rPr lang="en-US" b="1" dirty="0"/>
              <a:t>Benefits and Advantages of Big Data Analytics</a:t>
            </a:r>
          </a:p>
          <a:p>
            <a:endParaRPr lang="en-US" dirty="0">
              <a:solidFill>
                <a:srgbClr val="51565E"/>
              </a:solidFill>
              <a:latin typeface="Roboto" panose="02000000000000000000" pitchFamily="2" charset="0"/>
            </a:endParaRPr>
          </a:p>
          <a:p>
            <a:pPr marL="342900" indent="-342900">
              <a:buAutoNum type="arabicPeriod"/>
            </a:pPr>
            <a:r>
              <a:rPr lang="en-US" b="1" dirty="0"/>
              <a:t>Risk Management : </a:t>
            </a:r>
            <a:r>
              <a:rPr lang="en-US" dirty="0"/>
              <a:t>Use Case: Banco de Oro, a </a:t>
            </a:r>
            <a:r>
              <a:rPr lang="en-US" dirty="0" err="1"/>
              <a:t>Phillippine</a:t>
            </a:r>
            <a:r>
              <a:rPr lang="en-US" dirty="0"/>
              <a:t> banking company, uses Big Data analytics to identify fraudulent activities and discrepancies. The organization leverages it to narrow down a list of suspects or root causes of problems. </a:t>
            </a:r>
          </a:p>
          <a:p>
            <a:pPr marL="342900" indent="-342900">
              <a:buAutoNum type="arabicPeriod"/>
            </a:pPr>
            <a:endParaRPr lang="en-US" b="1" dirty="0"/>
          </a:p>
          <a:p>
            <a:pPr marL="342900" indent="-342900">
              <a:buAutoNum type="arabicPeriod"/>
            </a:pPr>
            <a:r>
              <a:rPr lang="en-US" b="1" dirty="0"/>
              <a:t>Product Development and Innovations: </a:t>
            </a:r>
            <a:r>
              <a:rPr lang="en-US" dirty="0"/>
              <a:t>Use Case: Rolls-Royce, one of the largest manufacturers of jet engines for airlines and armed forces across the globe, uses Big Data analytics to analyze how efficient the engine designs are and if there is any need for improvements. </a:t>
            </a:r>
          </a:p>
          <a:p>
            <a:pPr marL="342900" indent="-342900">
              <a:buAutoNum type="arabicPeriod"/>
            </a:pPr>
            <a:endParaRPr lang="en-US" b="1" dirty="0"/>
          </a:p>
          <a:p>
            <a:pPr marL="342900" indent="-342900">
              <a:buAutoNum type="arabicPeriod"/>
            </a:pPr>
            <a:r>
              <a:rPr lang="en-US" b="1" dirty="0"/>
              <a:t>Quicker and Better Decision Making Within Organizations: </a:t>
            </a:r>
            <a:r>
              <a:rPr lang="en-US" dirty="0"/>
              <a:t>Use Case: Starbucks uses Big Data analytics to make strategic decisions. For example, the company leverages it to decide if a particular location would be suitable for a new outlet or not. They will analyze several different factors, such as population, demographics, accessibility of the location, and more.</a:t>
            </a:r>
          </a:p>
          <a:p>
            <a:pPr marL="342900" indent="-342900">
              <a:buAutoNum type="arabicPeriod"/>
            </a:pPr>
            <a:endParaRPr lang="en-US" b="1" dirty="0"/>
          </a:p>
          <a:p>
            <a:pPr marL="342900" indent="-342900">
              <a:buAutoNum type="arabicPeriod"/>
            </a:pPr>
            <a:r>
              <a:rPr lang="en-US" b="1" dirty="0"/>
              <a:t>Improve Customer Experience: </a:t>
            </a:r>
            <a:r>
              <a:rPr lang="en-US" dirty="0"/>
              <a:t>Use Case: Delta Air Lines uses Big Data analysis to improve customer experiences. They monitor tweets to find out their customers’ experience regarding their journeys, delays, and so on. The airline identifies negative tweets and does what’s necessary to remedy the situation. By publicly addressing these issues and offering solutions, it helps the airline build good customer relations.</a:t>
            </a:r>
          </a:p>
          <a:p>
            <a:endParaRPr lang="en-NP" dirty="0">
              <a:solidFill>
                <a:schemeClr val="accent1"/>
              </a:solidFill>
            </a:endParaRPr>
          </a:p>
        </p:txBody>
      </p:sp>
    </p:spTree>
    <p:extLst>
      <p:ext uri="{BB962C8B-B14F-4D97-AF65-F5344CB8AC3E}">
        <p14:creationId xmlns:p14="http://schemas.microsoft.com/office/powerpoint/2010/main" val="217280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NP" b="1" dirty="0"/>
              <a:t>Data mining and Big Data Analytics</a:t>
            </a:r>
          </a:p>
        </p:txBody>
      </p:sp>
      <p:pic>
        <p:nvPicPr>
          <p:cNvPr id="3" name="Picture 2" descr="Diagram&#10;&#10;Description automatically generated">
            <a:extLst>
              <a:ext uri="{FF2B5EF4-FFF2-40B4-BE49-F238E27FC236}">
                <a16:creationId xmlns:a16="http://schemas.microsoft.com/office/drawing/2014/main" id="{734CE045-3754-2533-B3B5-E7313F2C3930}"/>
              </a:ext>
            </a:extLst>
          </p:cNvPr>
          <p:cNvPicPr>
            <a:picLocks noChangeAspect="1"/>
          </p:cNvPicPr>
          <p:nvPr/>
        </p:nvPicPr>
        <p:blipFill>
          <a:blip r:embed="rId3"/>
          <a:stretch>
            <a:fillRect/>
          </a:stretch>
        </p:blipFill>
        <p:spPr>
          <a:xfrm>
            <a:off x="2028171" y="697904"/>
            <a:ext cx="4156245" cy="4156245"/>
          </a:xfrm>
          <a:prstGeom prst="rect">
            <a:avLst/>
          </a:prstGeom>
        </p:spPr>
      </p:pic>
    </p:spTree>
    <p:extLst>
      <p:ext uri="{BB962C8B-B14F-4D97-AF65-F5344CB8AC3E}">
        <p14:creationId xmlns:p14="http://schemas.microsoft.com/office/powerpoint/2010/main" val="154190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US" b="1" dirty="0"/>
              <a:t>Cyber security and Public Key Infrastructure (PKI)</a:t>
            </a:r>
            <a:endParaRPr lang="en-NP" b="1" dirty="0"/>
          </a:p>
        </p:txBody>
      </p:sp>
      <p:sp>
        <p:nvSpPr>
          <p:cNvPr id="5" name="TextBox 4">
            <a:extLst>
              <a:ext uri="{FF2B5EF4-FFF2-40B4-BE49-F238E27FC236}">
                <a16:creationId xmlns:a16="http://schemas.microsoft.com/office/drawing/2014/main" id="{1534EDE0-9BAC-0925-1F37-C6009F04075A}"/>
              </a:ext>
            </a:extLst>
          </p:cNvPr>
          <p:cNvSpPr txBox="1"/>
          <p:nvPr/>
        </p:nvSpPr>
        <p:spPr>
          <a:xfrm>
            <a:off x="314107" y="1017915"/>
            <a:ext cx="7999255" cy="2246769"/>
          </a:xfrm>
          <a:prstGeom prst="rect">
            <a:avLst/>
          </a:prstGeom>
          <a:noFill/>
        </p:spPr>
        <p:txBody>
          <a:bodyPr wrap="square">
            <a:spAutoFit/>
          </a:bodyPr>
          <a:lstStyle/>
          <a:p>
            <a:r>
              <a:rPr lang="en-NP" b="1" dirty="0"/>
              <a:t>PKI definition</a:t>
            </a:r>
          </a:p>
          <a:p>
            <a:endParaRPr lang="en-NP" b="1" dirty="0"/>
          </a:p>
          <a:p>
            <a:r>
              <a:rPr lang="en-NP" dirty="0"/>
              <a:t>Public key infrastructure (PKI) is a catch-all term for everything used to establish and manage public key encryption, one of the most common forms of internet encryption. It is baked into every web browser in use today to secure traffic across the public internet, but organizations can also deploy it to secure their internal communications and access to connected devices.</a:t>
            </a:r>
          </a:p>
          <a:p>
            <a:endParaRPr lang="en-NP" dirty="0"/>
          </a:p>
          <a:p>
            <a:r>
              <a:rPr lang="en-NP" dirty="0"/>
              <a:t>The most crucial concept involved in PKI is, as its name implies, the public cryptographic keys that are at its core. These keys not only are part of the encryption process, but they help authenticate the identity of the communicating parties or devices.</a:t>
            </a:r>
          </a:p>
        </p:txBody>
      </p:sp>
    </p:spTree>
    <p:extLst>
      <p:ext uri="{BB962C8B-B14F-4D97-AF65-F5344CB8AC3E}">
        <p14:creationId xmlns:p14="http://schemas.microsoft.com/office/powerpoint/2010/main" val="170164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9B343F67-8522-D7F2-342D-4DC94A0A647E}"/>
              </a:ext>
            </a:extLst>
          </p:cNvPr>
          <p:cNvSpPr txBox="1"/>
          <p:nvPr/>
        </p:nvSpPr>
        <p:spPr>
          <a:xfrm>
            <a:off x="254776" y="289351"/>
            <a:ext cx="4572000" cy="307777"/>
          </a:xfrm>
          <a:prstGeom prst="rect">
            <a:avLst/>
          </a:prstGeom>
          <a:noFill/>
        </p:spPr>
        <p:txBody>
          <a:bodyPr wrap="square">
            <a:spAutoFit/>
          </a:bodyPr>
          <a:lstStyle/>
          <a:p>
            <a:r>
              <a:rPr lang="en-US" b="1" dirty="0"/>
              <a:t>Cyber security and Public Key Infrastructure (PKI)</a:t>
            </a:r>
            <a:endParaRPr lang="en-NP" b="1" dirty="0"/>
          </a:p>
        </p:txBody>
      </p:sp>
      <p:sp>
        <p:nvSpPr>
          <p:cNvPr id="5" name="TextBox 4">
            <a:extLst>
              <a:ext uri="{FF2B5EF4-FFF2-40B4-BE49-F238E27FC236}">
                <a16:creationId xmlns:a16="http://schemas.microsoft.com/office/drawing/2014/main" id="{1534EDE0-9BAC-0925-1F37-C6009F04075A}"/>
              </a:ext>
            </a:extLst>
          </p:cNvPr>
          <p:cNvSpPr txBox="1"/>
          <p:nvPr/>
        </p:nvSpPr>
        <p:spPr>
          <a:xfrm>
            <a:off x="314107" y="1017915"/>
            <a:ext cx="7999255" cy="3108543"/>
          </a:xfrm>
          <a:prstGeom prst="rect">
            <a:avLst/>
          </a:prstGeom>
          <a:noFill/>
        </p:spPr>
        <p:txBody>
          <a:bodyPr wrap="square">
            <a:spAutoFit/>
          </a:bodyPr>
          <a:lstStyle/>
          <a:p>
            <a:r>
              <a:rPr lang="en-US" b="1" dirty="0"/>
              <a:t>What is PKI used for?</a:t>
            </a:r>
          </a:p>
          <a:p>
            <a:endParaRPr lang="en-US" dirty="0"/>
          </a:p>
          <a:p>
            <a:r>
              <a:rPr lang="en-US" dirty="0"/>
              <a:t>SSL may be the most widespread implementation of PKI, but it certainly isn't the only one. This Experts Exchange thread has a great list of real-world PKI applications, including:</a:t>
            </a:r>
          </a:p>
          <a:p>
            <a:endParaRPr lang="en-US" dirty="0"/>
          </a:p>
          <a:p>
            <a:pPr marL="285750" indent="-285750">
              <a:buFont typeface="Arial" panose="020B0604020202020204" pitchFamily="34" charset="0"/>
              <a:buChar char="•"/>
            </a:pPr>
            <a:r>
              <a:rPr lang="en-US" dirty="0"/>
              <a:t>Providing a recovery key for an encrypted hard drive</a:t>
            </a:r>
          </a:p>
          <a:p>
            <a:pPr marL="285750" indent="-285750">
              <a:buFont typeface="Arial" panose="020B0604020202020204" pitchFamily="34" charset="0"/>
              <a:buChar char="•"/>
            </a:pPr>
            <a:r>
              <a:rPr lang="en-US" dirty="0"/>
              <a:t>Securing internal communications with database servers</a:t>
            </a:r>
          </a:p>
          <a:p>
            <a:pPr marL="285750" indent="-285750">
              <a:buFont typeface="Arial" panose="020B0604020202020204" pitchFamily="34" charset="0"/>
              <a:buChar char="•"/>
            </a:pPr>
            <a:r>
              <a:rPr lang="en-US" dirty="0"/>
              <a:t>Signing documents</a:t>
            </a:r>
          </a:p>
          <a:p>
            <a:pPr marL="285750" indent="-285750">
              <a:buFont typeface="Arial" panose="020B0604020202020204" pitchFamily="34" charset="0"/>
              <a:buChar char="•"/>
            </a:pPr>
            <a:r>
              <a:rPr lang="en-US" dirty="0"/>
              <a:t>Securing local networks — PKI capacities are built into Microsoft's Active Directory, for instance, and can work with physical keycards that store digital certificates to ensure that users are who they say they are.</a:t>
            </a:r>
          </a:p>
          <a:p>
            <a:pPr marL="285750" indent="-285750">
              <a:buFont typeface="Arial" panose="020B0604020202020204" pitchFamily="34" charset="0"/>
              <a:buChar char="•"/>
            </a:pPr>
            <a:r>
              <a:rPr lang="en-US" dirty="0"/>
              <a:t>Secure messaging — The Signal protocol uses PKI, for instance</a:t>
            </a:r>
          </a:p>
          <a:p>
            <a:pPr marL="285750" indent="-285750">
              <a:buFont typeface="Arial" panose="020B0604020202020204" pitchFamily="34" charset="0"/>
              <a:buChar char="•"/>
            </a:pPr>
            <a:r>
              <a:rPr lang="en-US" dirty="0"/>
              <a:t>Email encryption</a:t>
            </a:r>
          </a:p>
          <a:p>
            <a:pPr marL="285750" indent="-285750">
              <a:buFont typeface="Arial" panose="020B0604020202020204" pitchFamily="34" charset="0"/>
              <a:buChar char="•"/>
            </a:pPr>
            <a:r>
              <a:rPr lang="en-US" dirty="0"/>
              <a:t>Securing access to internet of things (IoT) devices</a:t>
            </a:r>
          </a:p>
        </p:txBody>
      </p:sp>
    </p:spTree>
    <p:extLst>
      <p:ext uri="{BB962C8B-B14F-4D97-AF65-F5344CB8AC3E}">
        <p14:creationId xmlns:p14="http://schemas.microsoft.com/office/powerpoint/2010/main" val="613454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28595100-5432-F448-1D76-099F85733D78}"/>
              </a:ext>
            </a:extLst>
          </p:cNvPr>
          <p:cNvSpPr txBox="1"/>
          <p:nvPr/>
        </p:nvSpPr>
        <p:spPr>
          <a:xfrm>
            <a:off x="90742" y="422915"/>
            <a:ext cx="6613695" cy="3108543"/>
          </a:xfrm>
          <a:prstGeom prst="rect">
            <a:avLst/>
          </a:prstGeom>
          <a:noFill/>
        </p:spPr>
        <p:txBody>
          <a:bodyPr wrap="square">
            <a:spAutoFit/>
          </a:bodyPr>
          <a:lstStyle/>
          <a:p>
            <a:r>
              <a:rPr lang="en-NP" dirty="0">
                <a:hlinkClick r:id="rId3"/>
              </a:rPr>
              <a:t>https://www.investopedia.com/ask/answers/040915/what-difference-between-business-intelligence-and-competitive-intelligence.asp</a:t>
            </a:r>
            <a:endParaRPr lang="en-NP" dirty="0"/>
          </a:p>
          <a:p>
            <a:endParaRPr lang="en-NP" dirty="0"/>
          </a:p>
          <a:p>
            <a:r>
              <a:rPr lang="en-US" dirty="0">
                <a:hlinkClick r:id="rId4"/>
              </a:rPr>
              <a:t>https://www.ibm.com/cloud/learn/what-is-mobile-cloud-computing#:~:text=Mobile%20cloud%20computing%20uses%20cloud,revised%20quickly%20using%20cloud%20services</a:t>
            </a:r>
            <a:r>
              <a:rPr lang="en-US" dirty="0"/>
              <a:t>.</a:t>
            </a:r>
          </a:p>
          <a:p>
            <a:endParaRPr lang="en-US" dirty="0"/>
          </a:p>
          <a:p>
            <a:r>
              <a:rPr lang="en-US" dirty="0">
                <a:hlinkClick r:id="rId5"/>
              </a:rPr>
              <a:t>https://blog.hootsuite.com/social-media-analytics/</a:t>
            </a:r>
            <a:endParaRPr lang="en-US" dirty="0"/>
          </a:p>
          <a:p>
            <a:endParaRPr lang="en-US" dirty="0"/>
          </a:p>
          <a:p>
            <a:r>
              <a:rPr lang="en-US" dirty="0">
                <a:hlinkClick r:id="rId6"/>
              </a:rPr>
              <a:t>https://www.netsuite.com/portal/resource/articles/data-warehouse/data-mining.shtml</a:t>
            </a:r>
            <a:endParaRPr lang="en-US" dirty="0"/>
          </a:p>
          <a:p>
            <a:endParaRPr lang="en-US" dirty="0"/>
          </a:p>
          <a:p>
            <a:r>
              <a:rPr lang="en-US" dirty="0"/>
              <a:t>https://</a:t>
            </a:r>
            <a:r>
              <a:rPr lang="en-US" dirty="0" err="1"/>
              <a:t>www.csoonline.com</a:t>
            </a:r>
            <a:r>
              <a:rPr lang="en-US" dirty="0"/>
              <a:t>/article/3400836/what-is-pki-and-how-it-secures-just-about-everything-online.html</a:t>
            </a:r>
            <a:endParaRPr lang="en-NP" dirty="0"/>
          </a:p>
        </p:txBody>
      </p:sp>
    </p:spTree>
    <p:extLst>
      <p:ext uri="{BB962C8B-B14F-4D97-AF65-F5344CB8AC3E}">
        <p14:creationId xmlns:p14="http://schemas.microsoft.com/office/powerpoint/2010/main" val="247350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394054"/>
            <a:ext cx="8124898" cy="369332"/>
          </a:xfrm>
          <a:prstGeom prst="rect">
            <a:avLst/>
          </a:prstGeom>
          <a:noFill/>
        </p:spPr>
        <p:txBody>
          <a:bodyPr wrap="square">
            <a:spAutoFit/>
          </a:bodyPr>
          <a:lstStyle/>
          <a:p>
            <a:r>
              <a:rPr lang="en-US" sz="1800" b="1" dirty="0"/>
              <a:t>Concepts of business/competitive intelligence and business analytics</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7615346" cy="1169551"/>
          </a:xfrm>
          <a:prstGeom prst="rect">
            <a:avLst/>
          </a:prstGeom>
          <a:noFill/>
        </p:spPr>
        <p:txBody>
          <a:bodyPr wrap="square">
            <a:spAutoFit/>
          </a:bodyPr>
          <a:lstStyle/>
          <a:p>
            <a:r>
              <a:rPr lang="en-US" dirty="0"/>
              <a:t>Competitive intelligence is the act of understanding a company's industry and industry rivals so the company can make better business decisions, </a:t>
            </a:r>
          </a:p>
          <a:p>
            <a:endParaRPr lang="en-US" dirty="0"/>
          </a:p>
          <a:p>
            <a:r>
              <a:rPr lang="en-US" dirty="0"/>
              <a:t>while business intelligence refers to the tools, software, and systems that play a vital role in the strategic planning process of a company.</a:t>
            </a:r>
            <a:endParaRPr lang="en-NP" dirty="0"/>
          </a:p>
        </p:txBody>
      </p:sp>
    </p:spTree>
    <p:extLst>
      <p:ext uri="{BB962C8B-B14F-4D97-AF65-F5344CB8AC3E}">
        <p14:creationId xmlns:p14="http://schemas.microsoft.com/office/powerpoint/2010/main" val="186915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86927"/>
            <a:ext cx="8124898" cy="369332"/>
          </a:xfrm>
          <a:prstGeom prst="rect">
            <a:avLst/>
          </a:prstGeom>
          <a:noFill/>
        </p:spPr>
        <p:txBody>
          <a:bodyPr wrap="square">
            <a:spAutoFit/>
          </a:bodyPr>
          <a:lstStyle/>
          <a:p>
            <a:r>
              <a:rPr lang="en-US" sz="1800" b="1" dirty="0"/>
              <a:t>Concepts of business/competitive intelligence and business analytics</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7" y="456259"/>
            <a:ext cx="8578607" cy="4401205"/>
          </a:xfrm>
          <a:prstGeom prst="rect">
            <a:avLst/>
          </a:prstGeom>
          <a:noFill/>
        </p:spPr>
        <p:txBody>
          <a:bodyPr wrap="square">
            <a:spAutoFit/>
          </a:bodyPr>
          <a:lstStyle/>
          <a:p>
            <a:pPr fontAlgn="base"/>
            <a:r>
              <a:rPr lang="en-US" b="1" dirty="0"/>
              <a:t>Business Intelligence</a:t>
            </a:r>
          </a:p>
          <a:p>
            <a:pPr fontAlgn="base"/>
            <a:endParaRPr lang="en-US" dirty="0"/>
          </a:p>
          <a:p>
            <a:pPr fontAlgn="base"/>
            <a:r>
              <a:rPr lang="en-US" dirty="0"/>
              <a:t>Business intelligence is, largely, analysis of an organization’s internal data. It involves collecting large amounts of raw data regarding all aspects of the business, from productivity to profits and losses, and transforming it into actionable insights. Companies use business intelligence as a means to identify and develop new business opportunities, and make improvements to existing processes, products, and services.</a:t>
            </a:r>
          </a:p>
          <a:p>
            <a:pPr fontAlgn="base"/>
            <a:endParaRPr lang="en-US" dirty="0"/>
          </a:p>
          <a:p>
            <a:pPr fontAlgn="base"/>
            <a:r>
              <a:rPr lang="en-US" dirty="0"/>
              <a:t>One of the major benefits of business intelligence is that it allows companies to view both historical and current data in context, which allows them to make better predictions. It’s also vital to effective measurement; businesses that use performance metrics or benchmarks as gauges for progress toward business goals rely heavily on business intelligence. Business intelligence has applications across all levels of an organization, from product development and pricing to staffing, strategic planning, and process improvement.</a:t>
            </a:r>
          </a:p>
          <a:p>
            <a:pPr fontAlgn="base"/>
            <a:endParaRPr lang="en-US" dirty="0"/>
          </a:p>
          <a:p>
            <a:pPr fontAlgn="base"/>
            <a:r>
              <a:rPr lang="en-US" dirty="0"/>
              <a:t>The term business intelligence is often used interchangeably with business analytics. Some make a stronger description between the two, defining business analytics as the use of quantitative and statistical tools, while intelligence focuses more on qualitative analysis, such as asking questions and interpreting reports. However, most argue that business analytics is a key function of business intelligence, and that true BI cannot be achieved without analytics.</a:t>
            </a:r>
          </a:p>
        </p:txBody>
      </p:sp>
    </p:spTree>
    <p:extLst>
      <p:ext uri="{BB962C8B-B14F-4D97-AF65-F5344CB8AC3E}">
        <p14:creationId xmlns:p14="http://schemas.microsoft.com/office/powerpoint/2010/main" val="51791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86927"/>
            <a:ext cx="8124898" cy="369332"/>
          </a:xfrm>
          <a:prstGeom prst="rect">
            <a:avLst/>
          </a:prstGeom>
          <a:noFill/>
        </p:spPr>
        <p:txBody>
          <a:bodyPr wrap="square">
            <a:spAutoFit/>
          </a:bodyPr>
          <a:lstStyle/>
          <a:p>
            <a:r>
              <a:rPr lang="en-US" sz="1800" b="1" dirty="0"/>
              <a:t>Concepts of business/competitive intelligence and business analytics</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7" y="456259"/>
            <a:ext cx="8578607" cy="4401205"/>
          </a:xfrm>
          <a:prstGeom prst="rect">
            <a:avLst/>
          </a:prstGeom>
          <a:noFill/>
        </p:spPr>
        <p:txBody>
          <a:bodyPr wrap="square">
            <a:spAutoFit/>
          </a:bodyPr>
          <a:lstStyle/>
          <a:p>
            <a:pPr fontAlgn="base"/>
            <a:r>
              <a:rPr lang="en-US" b="1" dirty="0"/>
              <a:t>Competitive Intelligence</a:t>
            </a:r>
          </a:p>
          <a:p>
            <a:pPr fontAlgn="base"/>
            <a:endParaRPr lang="en-US" dirty="0"/>
          </a:p>
          <a:p>
            <a:pPr fontAlgn="base"/>
            <a:r>
              <a:rPr lang="en-US" dirty="0"/>
              <a:t>While business intelligence focuses on a company’s internal data, competitive intelligence focuses on the external factors that influence the operation. Competitive intelligence means looking at the state of the market in which a company operates, to identify trends, potential threats, and points of differentiation.</a:t>
            </a:r>
          </a:p>
          <a:p>
            <a:pPr fontAlgn="base"/>
            <a:endParaRPr lang="en-US" dirty="0"/>
          </a:p>
          <a:p>
            <a:pPr fontAlgn="base"/>
            <a:r>
              <a:rPr lang="en-US" dirty="0"/>
              <a:t>Often, competitive intelligence includes looking closely at a company’s competitors, and looking for their strengths and weakness to identify potential opportunities. It involves taking the information that’s been collected and turning it into actionable insights to gain competitive advantage; for example, analyzing a competitor’s poor performance in a particular market can provide a blueprint of what not to do, and some ideas of how to penetrate that market more successfully. CI practitioners are quick to point out that in order for data to be considered true competitive intelligence, it must be actionable. Simply having knowledge of your market is not competitive intelligence; having knowledge that you can use to </a:t>
            </a:r>
            <a:r>
              <a:rPr lang="en-US" u="sng" dirty="0">
                <a:hlinkClick r:id="rId3"/>
              </a:rPr>
              <a:t>improve your business’s position</a:t>
            </a:r>
            <a:r>
              <a:rPr lang="en-US" dirty="0"/>
              <a:t> is.</a:t>
            </a:r>
          </a:p>
          <a:p>
            <a:pPr fontAlgn="base"/>
            <a:endParaRPr lang="en-US" dirty="0"/>
          </a:p>
          <a:p>
            <a:pPr fontAlgn="base"/>
            <a:r>
              <a:rPr lang="en-US" dirty="0"/>
              <a:t>It’s also important to make a distinction between competitive intelligence and corporate or competitive espionage. Competitive intelligence is gathered using publicly available information, and is completely legal. Corporate espionage, or gathering information about competitors via questionable means (such as posing as a potential customer, hacking, or poaching employees) is not only unethical, but illegal in many cases.</a:t>
            </a:r>
          </a:p>
        </p:txBody>
      </p:sp>
    </p:spTree>
    <p:extLst>
      <p:ext uri="{BB962C8B-B14F-4D97-AF65-F5344CB8AC3E}">
        <p14:creationId xmlns:p14="http://schemas.microsoft.com/office/powerpoint/2010/main" val="402175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86927"/>
            <a:ext cx="8124898" cy="369332"/>
          </a:xfrm>
          <a:prstGeom prst="rect">
            <a:avLst/>
          </a:prstGeom>
          <a:noFill/>
        </p:spPr>
        <p:txBody>
          <a:bodyPr wrap="square">
            <a:spAutoFit/>
          </a:bodyPr>
          <a:lstStyle/>
          <a:p>
            <a:r>
              <a:rPr lang="en-US" sz="1800" b="1" dirty="0"/>
              <a:t>Concepts of business/competitive intelligence and business analytics</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7" y="972790"/>
            <a:ext cx="8578607" cy="1169551"/>
          </a:xfrm>
          <a:prstGeom prst="rect">
            <a:avLst/>
          </a:prstGeom>
          <a:noFill/>
        </p:spPr>
        <p:txBody>
          <a:bodyPr wrap="square">
            <a:spAutoFit/>
          </a:bodyPr>
          <a:lstStyle/>
          <a:p>
            <a:pPr fontAlgn="base"/>
            <a:r>
              <a:rPr lang="en-US" b="1" dirty="0"/>
              <a:t>Business analytics</a:t>
            </a:r>
            <a:endParaRPr lang="en-US" dirty="0"/>
          </a:p>
          <a:p>
            <a:pPr fontAlgn="base"/>
            <a:endParaRPr lang="en-US" dirty="0"/>
          </a:p>
          <a:p>
            <a:pPr fontAlgn="base"/>
            <a:r>
              <a:rPr lang="en-US" dirty="0"/>
              <a:t>Business analytics (BA) is a set of disciplines and technologies for solving business problems using data analysis, statistical models and other quantitative methods. It involves an iterative, methodical exploration of an organization's data, with an emphasis on statistical analysis, to drive decision-making.</a:t>
            </a:r>
          </a:p>
        </p:txBody>
      </p:sp>
      <p:sp>
        <p:nvSpPr>
          <p:cNvPr id="5" name="TextBox 4">
            <a:extLst>
              <a:ext uri="{FF2B5EF4-FFF2-40B4-BE49-F238E27FC236}">
                <a16:creationId xmlns:a16="http://schemas.microsoft.com/office/drawing/2014/main" id="{B3DB48FE-021D-8113-6164-5CD1DB4C2B2A}"/>
              </a:ext>
            </a:extLst>
          </p:cNvPr>
          <p:cNvSpPr txBox="1"/>
          <p:nvPr/>
        </p:nvSpPr>
        <p:spPr>
          <a:xfrm>
            <a:off x="335047" y="2651586"/>
            <a:ext cx="7524605" cy="1169551"/>
          </a:xfrm>
          <a:prstGeom prst="rect">
            <a:avLst/>
          </a:prstGeom>
          <a:noFill/>
        </p:spPr>
        <p:txBody>
          <a:bodyPr wrap="square">
            <a:spAutoFit/>
          </a:bodyPr>
          <a:lstStyle/>
          <a:p>
            <a:pPr marL="285750" indent="-285750">
              <a:buFont typeface="Arial" panose="020B0604020202020204" pitchFamily="34" charset="0"/>
              <a:buChar char="•"/>
            </a:pPr>
            <a:r>
              <a:rPr lang="en-NP" dirty="0"/>
              <a:t>Determine the business goal of the analysis.</a:t>
            </a:r>
          </a:p>
          <a:p>
            <a:pPr marL="285750" indent="-285750">
              <a:buFont typeface="Arial" panose="020B0604020202020204" pitchFamily="34" charset="0"/>
              <a:buChar char="•"/>
            </a:pPr>
            <a:r>
              <a:rPr lang="en-NP" dirty="0"/>
              <a:t>Select an analysis methodology.</a:t>
            </a:r>
          </a:p>
          <a:p>
            <a:pPr marL="285750" indent="-285750">
              <a:buFont typeface="Arial" panose="020B0604020202020204" pitchFamily="34" charset="0"/>
              <a:buChar char="•"/>
            </a:pPr>
            <a:r>
              <a:rPr lang="en-NP" dirty="0"/>
              <a:t>Get business data to support the analysis, often from various systems and sources.</a:t>
            </a:r>
          </a:p>
          <a:p>
            <a:pPr marL="285750" indent="-285750">
              <a:buFont typeface="Arial" panose="020B0604020202020204" pitchFamily="34" charset="0"/>
              <a:buChar char="•"/>
            </a:pPr>
            <a:r>
              <a:rPr lang="en-NP" dirty="0"/>
              <a:t>Cleanse and integrate data into a single repository, such as a data warehouse or data mart.</a:t>
            </a:r>
          </a:p>
        </p:txBody>
      </p:sp>
    </p:spTree>
    <p:extLst>
      <p:ext uri="{BB962C8B-B14F-4D97-AF65-F5344CB8AC3E}">
        <p14:creationId xmlns:p14="http://schemas.microsoft.com/office/powerpoint/2010/main" val="237222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86927"/>
            <a:ext cx="8124898" cy="369332"/>
          </a:xfrm>
          <a:prstGeom prst="rect">
            <a:avLst/>
          </a:prstGeom>
          <a:noFill/>
        </p:spPr>
        <p:txBody>
          <a:bodyPr wrap="square">
            <a:spAutoFit/>
          </a:bodyPr>
          <a:lstStyle/>
          <a:p>
            <a:r>
              <a:rPr lang="en-NP" sz="1800" b="1" dirty="0"/>
              <a:t>Social Media</a:t>
            </a:r>
          </a:p>
        </p:txBody>
      </p:sp>
      <p:sp>
        <p:nvSpPr>
          <p:cNvPr id="12" name="TextBox 11">
            <a:extLst>
              <a:ext uri="{FF2B5EF4-FFF2-40B4-BE49-F238E27FC236}">
                <a16:creationId xmlns:a16="http://schemas.microsoft.com/office/drawing/2014/main" id="{DC5123D4-51B2-309A-B6A4-7288B3BB2640}"/>
              </a:ext>
            </a:extLst>
          </p:cNvPr>
          <p:cNvSpPr txBox="1"/>
          <p:nvPr/>
        </p:nvSpPr>
        <p:spPr>
          <a:xfrm>
            <a:off x="335047" y="727965"/>
            <a:ext cx="7978314" cy="954107"/>
          </a:xfrm>
          <a:prstGeom prst="rect">
            <a:avLst/>
          </a:prstGeom>
          <a:noFill/>
        </p:spPr>
        <p:txBody>
          <a:bodyPr wrap="square">
            <a:spAutoFit/>
          </a:bodyPr>
          <a:lstStyle/>
          <a:p>
            <a:r>
              <a:rPr lang="en-NP" dirty="0"/>
              <a:t>“Social media analytics (SMA) refers to the approach of collecting data from social media sites and blogs and evaluating that data to make business decisions. This process goes beyond the usual monitoring or a basic analysis of retweets or ‘likes’ to develop an in-depth idea of the social consumer.”</a:t>
            </a:r>
          </a:p>
        </p:txBody>
      </p:sp>
      <p:sp>
        <p:nvSpPr>
          <p:cNvPr id="14" name="TextBox 13">
            <a:extLst>
              <a:ext uri="{FF2B5EF4-FFF2-40B4-BE49-F238E27FC236}">
                <a16:creationId xmlns:a16="http://schemas.microsoft.com/office/drawing/2014/main" id="{50B32B6F-1933-753B-222A-0C799598C461}"/>
              </a:ext>
            </a:extLst>
          </p:cNvPr>
          <p:cNvSpPr txBox="1"/>
          <p:nvPr/>
        </p:nvSpPr>
        <p:spPr>
          <a:xfrm>
            <a:off x="335047" y="1901392"/>
            <a:ext cx="7385002" cy="2246769"/>
          </a:xfrm>
          <a:prstGeom prst="rect">
            <a:avLst/>
          </a:prstGeom>
          <a:noFill/>
        </p:spPr>
        <p:txBody>
          <a:bodyPr wrap="square">
            <a:spAutoFit/>
          </a:bodyPr>
          <a:lstStyle/>
          <a:p>
            <a:pPr marL="285750" indent="-285750">
              <a:buFont typeface="Arial" panose="020B0604020202020204" pitchFamily="34" charset="0"/>
              <a:buChar char="•"/>
            </a:pPr>
            <a:r>
              <a:rPr lang="en-NP" dirty="0"/>
              <a:t>Powerful network visualizations to discover emerging trends, topics and patterns in data</a:t>
            </a:r>
          </a:p>
          <a:p>
            <a:pPr marL="285750" indent="-285750">
              <a:buFont typeface="Arial" panose="020B0604020202020204" pitchFamily="34" charset="0"/>
              <a:buChar char="•"/>
            </a:pPr>
            <a:r>
              <a:rPr lang="en-NP" dirty="0"/>
              <a:t>Scatterplot, bar graph, histograph and timeline views</a:t>
            </a:r>
          </a:p>
          <a:p>
            <a:pPr marL="285750" indent="-285750">
              <a:buFont typeface="Arial" panose="020B0604020202020204" pitchFamily="34" charset="0"/>
              <a:buChar char="•"/>
            </a:pPr>
            <a:r>
              <a:rPr lang="en-NP" dirty="0"/>
              <a:t>Optimized clustering for short text with auto-naming and summaries of clusters</a:t>
            </a:r>
          </a:p>
          <a:p>
            <a:pPr marL="285750" indent="-285750">
              <a:buFont typeface="Arial" panose="020B0604020202020204" pitchFamily="34" charset="0"/>
              <a:buChar char="•"/>
            </a:pPr>
            <a:r>
              <a:rPr lang="en-NP" dirty="0"/>
              <a:t>Document and aspect level sentiments</a:t>
            </a:r>
          </a:p>
          <a:p>
            <a:pPr marL="285750" indent="-285750">
              <a:buFont typeface="Arial" panose="020B0604020202020204" pitchFamily="34" charset="0"/>
              <a:buChar char="•"/>
            </a:pPr>
            <a:r>
              <a:rPr lang="en-NP" dirty="0"/>
              <a:t>People, company and location entity feedback</a:t>
            </a:r>
          </a:p>
          <a:p>
            <a:pPr marL="285750" indent="-285750">
              <a:buFont typeface="Arial" panose="020B0604020202020204" pitchFamily="34" charset="0"/>
              <a:buChar char="•"/>
            </a:pPr>
            <a:r>
              <a:rPr lang="en-NP" dirty="0"/>
              <a:t>Social engagement counts</a:t>
            </a:r>
          </a:p>
          <a:p>
            <a:pPr marL="285750" indent="-285750">
              <a:buFont typeface="Arial" panose="020B0604020202020204" pitchFamily="34" charset="0"/>
              <a:buChar char="•"/>
            </a:pPr>
            <a:r>
              <a:rPr lang="en-NP" dirty="0"/>
              <a:t>Author and demographic information</a:t>
            </a:r>
          </a:p>
          <a:p>
            <a:pPr marL="285750" indent="-285750">
              <a:buFont typeface="Arial" panose="020B0604020202020204" pitchFamily="34" charset="0"/>
              <a:buChar char="•"/>
            </a:pPr>
            <a:r>
              <a:rPr lang="en-NP" dirty="0"/>
              <a:t>Extensive filter and tagging capabilities</a:t>
            </a:r>
          </a:p>
          <a:p>
            <a:pPr marL="285750" indent="-285750">
              <a:buFont typeface="Arial" panose="020B0604020202020204" pitchFamily="34" charset="0"/>
              <a:buChar char="•"/>
            </a:pPr>
            <a:r>
              <a:rPr lang="en-NP" dirty="0"/>
              <a:t>Color-by options for customized data visualization</a:t>
            </a:r>
          </a:p>
          <a:p>
            <a:pPr marL="285750" indent="-285750">
              <a:buFont typeface="Arial" panose="020B0604020202020204" pitchFamily="34" charset="0"/>
              <a:buChar char="•"/>
            </a:pPr>
            <a:r>
              <a:rPr lang="en-NP" dirty="0"/>
              <a:t>Customizable x/y axis parameters for extensive graphing insights</a:t>
            </a:r>
          </a:p>
        </p:txBody>
      </p:sp>
    </p:spTree>
    <p:extLst>
      <p:ext uri="{BB962C8B-B14F-4D97-AF65-F5344CB8AC3E}">
        <p14:creationId xmlns:p14="http://schemas.microsoft.com/office/powerpoint/2010/main" val="85950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7" y="86927"/>
            <a:ext cx="8124898" cy="369332"/>
          </a:xfrm>
          <a:prstGeom prst="rect">
            <a:avLst/>
          </a:prstGeom>
          <a:noFill/>
        </p:spPr>
        <p:txBody>
          <a:bodyPr wrap="square">
            <a:spAutoFit/>
          </a:bodyPr>
          <a:lstStyle/>
          <a:p>
            <a:r>
              <a:rPr lang="en-US" sz="1800" b="1" dirty="0"/>
              <a:t>mobile and cloud computing</a:t>
            </a:r>
            <a:endParaRPr lang="en-NP" sz="1800" b="1" dirty="0"/>
          </a:p>
        </p:txBody>
      </p:sp>
      <p:sp>
        <p:nvSpPr>
          <p:cNvPr id="6" name="TextBox 5">
            <a:extLst>
              <a:ext uri="{FF2B5EF4-FFF2-40B4-BE49-F238E27FC236}">
                <a16:creationId xmlns:a16="http://schemas.microsoft.com/office/drawing/2014/main" id="{9F60FC04-0AC8-23D7-2697-E0F6DED89B01}"/>
              </a:ext>
            </a:extLst>
          </p:cNvPr>
          <p:cNvSpPr txBox="1"/>
          <p:nvPr/>
        </p:nvSpPr>
        <p:spPr>
          <a:xfrm>
            <a:off x="335047" y="607223"/>
            <a:ext cx="8376183" cy="1169551"/>
          </a:xfrm>
          <a:prstGeom prst="rect">
            <a:avLst/>
          </a:prstGeom>
          <a:noFill/>
        </p:spPr>
        <p:txBody>
          <a:bodyPr wrap="square">
            <a:spAutoFit/>
          </a:bodyPr>
          <a:lstStyle/>
          <a:p>
            <a:r>
              <a:rPr lang="en-NP" dirty="0"/>
              <a:t>Mobile cloud computing uses cloud computing to deliver applications to mobile devices. These mobile apps can be deployed remotely using speed and flexibility and development tools. Mobile cloud applications can be built or revised quickly using cloud services. They can be delivered to many different devices with different operating systems, computing tasks, and data storage. Thus, users can access applications that could not otherwise be supported.</a:t>
            </a:r>
          </a:p>
        </p:txBody>
      </p:sp>
      <p:sp>
        <p:nvSpPr>
          <p:cNvPr id="8" name="TextBox 7">
            <a:extLst>
              <a:ext uri="{FF2B5EF4-FFF2-40B4-BE49-F238E27FC236}">
                <a16:creationId xmlns:a16="http://schemas.microsoft.com/office/drawing/2014/main" id="{432256CB-35BF-34A3-7816-2DF5B6816C63}"/>
              </a:ext>
            </a:extLst>
          </p:cNvPr>
          <p:cNvSpPr txBox="1"/>
          <p:nvPr/>
        </p:nvSpPr>
        <p:spPr>
          <a:xfrm>
            <a:off x="335047" y="1927738"/>
            <a:ext cx="4572000" cy="307777"/>
          </a:xfrm>
          <a:prstGeom prst="rect">
            <a:avLst/>
          </a:prstGeom>
          <a:noFill/>
        </p:spPr>
        <p:txBody>
          <a:bodyPr wrap="square">
            <a:spAutoFit/>
          </a:bodyPr>
          <a:lstStyle/>
          <a:p>
            <a:pPr algn="l" fontAlgn="base"/>
            <a:r>
              <a:rPr lang="en-US" b="1" i="0" dirty="0">
                <a:solidFill>
                  <a:srgbClr val="323232"/>
                </a:solidFill>
                <a:effectLst/>
                <a:latin typeface="ibm-plex-sans"/>
              </a:rPr>
              <a:t>Key features</a:t>
            </a:r>
          </a:p>
        </p:txBody>
      </p:sp>
      <p:sp>
        <p:nvSpPr>
          <p:cNvPr id="10" name="TextBox 9">
            <a:extLst>
              <a:ext uri="{FF2B5EF4-FFF2-40B4-BE49-F238E27FC236}">
                <a16:creationId xmlns:a16="http://schemas.microsoft.com/office/drawing/2014/main" id="{3845F734-D899-BF59-0521-61964F7207C2}"/>
              </a:ext>
            </a:extLst>
          </p:cNvPr>
          <p:cNvSpPr txBox="1"/>
          <p:nvPr/>
        </p:nvSpPr>
        <p:spPr>
          <a:xfrm>
            <a:off x="335047" y="2386479"/>
            <a:ext cx="7514134" cy="1169551"/>
          </a:xfrm>
          <a:prstGeom prst="rect">
            <a:avLst/>
          </a:prstGeom>
          <a:noFill/>
        </p:spPr>
        <p:txBody>
          <a:bodyPr wrap="square">
            <a:spAutoFit/>
          </a:bodyPr>
          <a:lstStyle/>
          <a:p>
            <a:pPr marL="285750" indent="-285750">
              <a:buFont typeface="Arial" panose="020B0604020202020204" pitchFamily="34" charset="0"/>
              <a:buChar char="•"/>
            </a:pPr>
            <a:r>
              <a:rPr lang="en-NP" dirty="0"/>
              <a:t>Facilitates the quick development, Shared resources of mobile apps.</a:t>
            </a:r>
          </a:p>
          <a:p>
            <a:pPr marL="285750" indent="-285750">
              <a:buFont typeface="Arial" panose="020B0604020202020204" pitchFamily="34" charset="0"/>
              <a:buChar char="•"/>
            </a:pPr>
            <a:r>
              <a:rPr lang="en-NP" dirty="0"/>
              <a:t>Supports a variety of development approaches and devices.</a:t>
            </a:r>
          </a:p>
          <a:p>
            <a:pPr marL="285750" indent="-285750">
              <a:buFont typeface="Arial" panose="020B0604020202020204" pitchFamily="34" charset="0"/>
              <a:buChar char="•"/>
            </a:pPr>
            <a:r>
              <a:rPr lang="en-NP" dirty="0"/>
              <a:t>mproves reliability with information backed up and stored in the cloud.</a:t>
            </a:r>
          </a:p>
          <a:p>
            <a:pPr marL="285750" indent="-285750">
              <a:buFont typeface="Arial" panose="020B0604020202020204" pitchFamily="34" charset="0"/>
              <a:buChar char="•"/>
            </a:pPr>
            <a:r>
              <a:rPr lang="en-NP" dirty="0"/>
              <a:t>Applications use fewer device resources because they are cloud-supported.</a:t>
            </a:r>
          </a:p>
          <a:p>
            <a:pPr marL="285750" indent="-285750">
              <a:buFont typeface="Arial" panose="020B0604020202020204" pitchFamily="34" charset="0"/>
              <a:buChar char="•"/>
            </a:pPr>
            <a:r>
              <a:rPr lang="en-NP" dirty="0"/>
              <a:t>Mobile devices are connected to services delivered on an API architecture.</a:t>
            </a:r>
          </a:p>
        </p:txBody>
      </p:sp>
    </p:spTree>
    <p:extLst>
      <p:ext uri="{BB962C8B-B14F-4D97-AF65-F5344CB8AC3E}">
        <p14:creationId xmlns:p14="http://schemas.microsoft.com/office/powerpoint/2010/main" val="421605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A6A68D3-6E0B-EF69-A6E0-5C66531BCAF5}"/>
              </a:ext>
            </a:extLst>
          </p:cNvPr>
          <p:cNvPicPr>
            <a:picLocks noChangeAspect="1"/>
          </p:cNvPicPr>
          <p:nvPr/>
        </p:nvPicPr>
        <p:blipFill>
          <a:blip r:embed="rId3"/>
          <a:stretch>
            <a:fillRect/>
          </a:stretch>
        </p:blipFill>
        <p:spPr>
          <a:xfrm>
            <a:off x="86402" y="246418"/>
            <a:ext cx="8859513" cy="4650663"/>
          </a:xfrm>
          <a:prstGeom prst="rect">
            <a:avLst/>
          </a:prstGeom>
        </p:spPr>
      </p:pic>
    </p:spTree>
    <p:extLst>
      <p:ext uri="{BB962C8B-B14F-4D97-AF65-F5344CB8AC3E}">
        <p14:creationId xmlns:p14="http://schemas.microsoft.com/office/powerpoint/2010/main" val="1100171836"/>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3194</Words>
  <Application>Microsoft Macintosh PowerPoint</Application>
  <PresentationFormat>On-screen Show (16:9)</PresentationFormat>
  <Paragraphs>178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Amatic SC</vt:lpstr>
      <vt:lpstr>Arial</vt:lpstr>
      <vt:lpstr>ibm-plex-sans</vt:lpstr>
      <vt:lpstr>Roboto</vt:lpstr>
      <vt:lpstr>Oracle Sans</vt:lpstr>
      <vt:lpstr>Source Code Pro</vt:lpstr>
      <vt:lpstr>Beach Day</vt:lpstr>
      <vt:lpstr>Emerging/evolving technology landscape and their implications on digital economy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20</cp:revision>
  <dcterms:modified xsi:type="dcterms:W3CDTF">2022-06-13T11:23:25Z</dcterms:modified>
</cp:coreProperties>
</file>