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8" r:id="rId2"/>
    <p:sldId id="263" r:id="rId3"/>
    <p:sldId id="346" r:id="rId4"/>
    <p:sldId id="335" r:id="rId5"/>
    <p:sldId id="347" r:id="rId6"/>
    <p:sldId id="348" r:id="rId7"/>
    <p:sldId id="349" r:id="rId8"/>
    <p:sldId id="350" r:id="rId9"/>
    <p:sldId id="351" r:id="rId10"/>
    <p:sldId id="353" r:id="rId11"/>
    <p:sldId id="352" r:id="rId12"/>
    <p:sldId id="354" r:id="rId13"/>
    <p:sldId id="355" r:id="rId14"/>
    <p:sldId id="356" r:id="rId15"/>
    <p:sldId id="357" r:id="rId16"/>
    <p:sldId id="344" r:id="rId17"/>
  </p:sldIdLst>
  <p:sldSz cx="9144000" cy="5143500" type="screen16x9"/>
  <p:notesSz cx="6858000" cy="9144000"/>
  <p:embeddedFontLst>
    <p:embeddedFont>
      <p:font typeface="Amatic SC" pitchFamily="2" charset="-79"/>
      <p:regular r:id="rId19"/>
      <p:bold r:id="rId20"/>
    </p:embeddedFont>
    <p:embeddedFont>
      <p:font typeface="Poppins" pitchFamily="2" charset="77"/>
      <p:regular r:id="rId21"/>
      <p:bold r:id="rId22"/>
      <p:italic r:id="rId23"/>
      <p:boldItalic r:id="rId24"/>
    </p:embeddedFont>
    <p:embeddedFont>
      <p:font typeface="Source Code Pro" panose="020B0509030403020204"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14F8FD-BB3D-BB4F-A880-4C98CDF40972}">
          <p14:sldIdLst>
            <p14:sldId id="258"/>
            <p14:sldId id="263"/>
            <p14:sldId id="346"/>
            <p14:sldId id="335"/>
            <p14:sldId id="347"/>
            <p14:sldId id="348"/>
            <p14:sldId id="349"/>
            <p14:sldId id="350"/>
            <p14:sldId id="351"/>
            <p14:sldId id="353"/>
            <p14:sldId id="352"/>
            <p14:sldId id="354"/>
            <p14:sldId id="355"/>
            <p14:sldId id="356"/>
            <p14:sldId id="357"/>
            <p14:sldId id="344"/>
          </p14:sldIdLst>
        </p14:section>
        <p14:section name="Untitled Section" id="{03313DED-A5EF-D64D-81DB-ED23D15A783C}">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86249"/>
  </p:normalViewPr>
  <p:slideViewPr>
    <p:cSldViewPr snapToGrid="0">
      <p:cViewPr varScale="1">
        <p:scale>
          <a:sx n="183" d="100"/>
          <a:sy n="183" d="100"/>
        </p:scale>
        <p:origin x="2080"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7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5903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4323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621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82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0820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379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771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197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95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555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425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205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2050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2151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984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29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oclc.org/content/dam/oclc/reports/escan/downloads/economic.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loksewajob.com/information-communication-technology-ict-policy-nepal-2072-2015/" TargetMode="External"/><Relationship Id="rId5" Type="http://schemas.openxmlformats.org/officeDocument/2006/relationships/hyperlink" Target="http://www.asianlii.org/np/legis/laws/itp2057311/" TargetMode="External"/><Relationship Id="rId4" Type="http://schemas.openxmlformats.org/officeDocument/2006/relationships/hyperlink" Target="https://www.forestrynepal.org/what-are-the-strategies-of-it-policy-of-nep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057220" y="802500"/>
            <a:ext cx="5029559" cy="3538500"/>
          </a:xfrm>
          <a:prstGeom prst="rect">
            <a:avLst/>
          </a:prstGeom>
        </p:spPr>
        <p:txBody>
          <a:bodyPr spcFirstLastPara="1" wrap="square" lIns="91425" tIns="91425" rIns="91425" bIns="91425" anchor="ctr" anchorCtr="0">
            <a:noAutofit/>
          </a:bodyPr>
          <a:lstStyle/>
          <a:p>
            <a:pPr lvl="0"/>
            <a:r>
              <a:rPr lang="en-US" dirty="0"/>
              <a:t>Information economy landscape: Nepal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Level of e-business related activities,</a:t>
            </a:r>
          </a:p>
        </p:txBody>
      </p:sp>
      <p:pic>
        <p:nvPicPr>
          <p:cNvPr id="6" name="Picture 5" descr="Timeline&#10;&#10;Description automatically generated">
            <a:extLst>
              <a:ext uri="{FF2B5EF4-FFF2-40B4-BE49-F238E27FC236}">
                <a16:creationId xmlns:a16="http://schemas.microsoft.com/office/drawing/2014/main" id="{D7254AC4-C230-3A09-A05B-EC1A0C8780E3}"/>
              </a:ext>
            </a:extLst>
          </p:cNvPr>
          <p:cNvPicPr>
            <a:picLocks noChangeAspect="1"/>
          </p:cNvPicPr>
          <p:nvPr/>
        </p:nvPicPr>
        <p:blipFill>
          <a:blip r:embed="rId3"/>
          <a:stretch>
            <a:fillRect/>
          </a:stretch>
        </p:blipFill>
        <p:spPr>
          <a:xfrm>
            <a:off x="1141444" y="818782"/>
            <a:ext cx="5768907" cy="4324718"/>
          </a:xfrm>
          <a:prstGeom prst="rect">
            <a:avLst/>
          </a:prstGeom>
        </p:spPr>
      </p:pic>
    </p:spTree>
    <p:extLst>
      <p:ext uri="{BB962C8B-B14F-4D97-AF65-F5344CB8AC3E}">
        <p14:creationId xmlns:p14="http://schemas.microsoft.com/office/powerpoint/2010/main" val="57878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prevailing Regulatory instruments</a:t>
            </a:r>
          </a:p>
        </p:txBody>
      </p:sp>
      <p:pic>
        <p:nvPicPr>
          <p:cNvPr id="8" name="Picture 7" descr="Diagram&#10;&#10;Description automatically generated">
            <a:extLst>
              <a:ext uri="{FF2B5EF4-FFF2-40B4-BE49-F238E27FC236}">
                <a16:creationId xmlns:a16="http://schemas.microsoft.com/office/drawing/2014/main" id="{EC4C97BD-FE94-E068-A8C2-FE633A634F67}"/>
              </a:ext>
            </a:extLst>
          </p:cNvPr>
          <p:cNvPicPr>
            <a:picLocks noChangeAspect="1"/>
          </p:cNvPicPr>
          <p:nvPr/>
        </p:nvPicPr>
        <p:blipFill>
          <a:blip r:embed="rId3"/>
          <a:stretch>
            <a:fillRect/>
          </a:stretch>
        </p:blipFill>
        <p:spPr>
          <a:xfrm>
            <a:off x="2227783" y="837739"/>
            <a:ext cx="3468021" cy="3468021"/>
          </a:xfrm>
          <a:prstGeom prst="rect">
            <a:avLst/>
          </a:prstGeom>
        </p:spPr>
      </p:pic>
    </p:spTree>
    <p:extLst>
      <p:ext uri="{BB962C8B-B14F-4D97-AF65-F5344CB8AC3E}">
        <p14:creationId xmlns:p14="http://schemas.microsoft.com/office/powerpoint/2010/main" val="251272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prevailing Regulatory instruments</a:t>
            </a:r>
          </a:p>
        </p:txBody>
      </p:sp>
      <p:pic>
        <p:nvPicPr>
          <p:cNvPr id="3" name="Picture 2" descr="Table&#10;&#10;Description automatically generated">
            <a:extLst>
              <a:ext uri="{FF2B5EF4-FFF2-40B4-BE49-F238E27FC236}">
                <a16:creationId xmlns:a16="http://schemas.microsoft.com/office/drawing/2014/main" id="{6597BF83-9731-1EBB-CDE3-FB454A71A120}"/>
              </a:ext>
            </a:extLst>
          </p:cNvPr>
          <p:cNvPicPr>
            <a:picLocks noChangeAspect="1"/>
          </p:cNvPicPr>
          <p:nvPr/>
        </p:nvPicPr>
        <p:blipFill>
          <a:blip r:embed="rId3"/>
          <a:stretch>
            <a:fillRect/>
          </a:stretch>
        </p:blipFill>
        <p:spPr>
          <a:xfrm>
            <a:off x="1912825" y="857080"/>
            <a:ext cx="4432134" cy="4286420"/>
          </a:xfrm>
          <a:prstGeom prst="rect">
            <a:avLst/>
          </a:prstGeom>
        </p:spPr>
      </p:pic>
    </p:spTree>
    <p:extLst>
      <p:ext uri="{BB962C8B-B14F-4D97-AF65-F5344CB8AC3E}">
        <p14:creationId xmlns:p14="http://schemas.microsoft.com/office/powerpoint/2010/main" val="411847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Opportunities/Constraints/ limitations</a:t>
            </a:r>
          </a:p>
        </p:txBody>
      </p:sp>
      <p:pic>
        <p:nvPicPr>
          <p:cNvPr id="4" name="Picture 3" descr="Diagram&#10;&#10;Description automatically generated">
            <a:extLst>
              <a:ext uri="{FF2B5EF4-FFF2-40B4-BE49-F238E27FC236}">
                <a16:creationId xmlns:a16="http://schemas.microsoft.com/office/drawing/2014/main" id="{27BCB519-99BB-91F7-F741-061C0D27715A}"/>
              </a:ext>
            </a:extLst>
          </p:cNvPr>
          <p:cNvPicPr>
            <a:picLocks noChangeAspect="1"/>
          </p:cNvPicPr>
          <p:nvPr/>
        </p:nvPicPr>
        <p:blipFill>
          <a:blip r:embed="rId3"/>
          <a:stretch>
            <a:fillRect/>
          </a:stretch>
        </p:blipFill>
        <p:spPr>
          <a:xfrm>
            <a:off x="1828509" y="562032"/>
            <a:ext cx="5253146" cy="4042863"/>
          </a:xfrm>
          <a:prstGeom prst="rect">
            <a:avLst/>
          </a:prstGeom>
        </p:spPr>
      </p:pic>
    </p:spTree>
    <p:extLst>
      <p:ext uri="{BB962C8B-B14F-4D97-AF65-F5344CB8AC3E}">
        <p14:creationId xmlns:p14="http://schemas.microsoft.com/office/powerpoint/2010/main" val="313127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Opportunities/Constraints/ limitations</a:t>
            </a:r>
          </a:p>
        </p:txBody>
      </p:sp>
      <p:pic>
        <p:nvPicPr>
          <p:cNvPr id="3" name="Picture 2" descr="Diagram&#10;&#10;Description automatically generated">
            <a:extLst>
              <a:ext uri="{FF2B5EF4-FFF2-40B4-BE49-F238E27FC236}">
                <a16:creationId xmlns:a16="http://schemas.microsoft.com/office/drawing/2014/main" id="{85B519D8-B096-A485-F8C2-6EFFBED4DC84}"/>
              </a:ext>
            </a:extLst>
          </p:cNvPr>
          <p:cNvPicPr>
            <a:picLocks noChangeAspect="1"/>
          </p:cNvPicPr>
          <p:nvPr/>
        </p:nvPicPr>
        <p:blipFill>
          <a:blip r:embed="rId3"/>
          <a:stretch>
            <a:fillRect/>
          </a:stretch>
        </p:blipFill>
        <p:spPr>
          <a:xfrm>
            <a:off x="796709" y="689329"/>
            <a:ext cx="6986161" cy="4199916"/>
          </a:xfrm>
          <a:prstGeom prst="rect">
            <a:avLst/>
          </a:prstGeom>
        </p:spPr>
      </p:pic>
    </p:spTree>
    <p:extLst>
      <p:ext uri="{BB962C8B-B14F-4D97-AF65-F5344CB8AC3E}">
        <p14:creationId xmlns:p14="http://schemas.microsoft.com/office/powerpoint/2010/main" val="355256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Opportunities/Constraints/ limitations</a:t>
            </a:r>
          </a:p>
        </p:txBody>
      </p:sp>
      <p:pic>
        <p:nvPicPr>
          <p:cNvPr id="4" name="Picture 3" descr="Table&#10;&#10;Description automatically generated">
            <a:extLst>
              <a:ext uri="{FF2B5EF4-FFF2-40B4-BE49-F238E27FC236}">
                <a16:creationId xmlns:a16="http://schemas.microsoft.com/office/drawing/2014/main" id="{0AEC27BE-1700-3757-3B8F-92963016F877}"/>
              </a:ext>
            </a:extLst>
          </p:cNvPr>
          <p:cNvPicPr>
            <a:picLocks noChangeAspect="1"/>
          </p:cNvPicPr>
          <p:nvPr/>
        </p:nvPicPr>
        <p:blipFill>
          <a:blip r:embed="rId3"/>
          <a:stretch>
            <a:fillRect/>
          </a:stretch>
        </p:blipFill>
        <p:spPr>
          <a:xfrm>
            <a:off x="1107571" y="758540"/>
            <a:ext cx="6081986" cy="4217436"/>
          </a:xfrm>
          <a:prstGeom prst="rect">
            <a:avLst/>
          </a:prstGeom>
        </p:spPr>
      </p:pic>
    </p:spTree>
    <p:extLst>
      <p:ext uri="{BB962C8B-B14F-4D97-AF65-F5344CB8AC3E}">
        <p14:creationId xmlns:p14="http://schemas.microsoft.com/office/powerpoint/2010/main" val="383845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28595100-5432-F448-1D76-099F85733D78}"/>
              </a:ext>
            </a:extLst>
          </p:cNvPr>
          <p:cNvSpPr txBox="1"/>
          <p:nvPr/>
        </p:nvSpPr>
        <p:spPr>
          <a:xfrm>
            <a:off x="90742" y="422915"/>
            <a:ext cx="6613695" cy="2462213"/>
          </a:xfrm>
          <a:prstGeom prst="rect">
            <a:avLst/>
          </a:prstGeom>
          <a:noFill/>
        </p:spPr>
        <p:txBody>
          <a:bodyPr wrap="square">
            <a:spAutoFit/>
          </a:bodyPr>
          <a:lstStyle/>
          <a:p>
            <a:r>
              <a:rPr lang="en-US" dirty="0">
                <a:hlinkClick r:id="rId3"/>
              </a:rPr>
              <a:t>https://www.oclc.org/content/dam/oclc/reports/escan/downloads/economic.pdf</a:t>
            </a:r>
            <a:endParaRPr lang="en-US" dirty="0"/>
          </a:p>
          <a:p>
            <a:endParaRPr lang="en-US" dirty="0"/>
          </a:p>
          <a:p>
            <a:r>
              <a:rPr lang="en-US" dirty="0">
                <a:hlinkClick r:id="rId4"/>
              </a:rPr>
              <a:t>https://www.forestrynepal.org/what-are-the-strategies-of-it-policy-of-nepal/</a:t>
            </a:r>
            <a:endParaRPr lang="en-US" dirty="0"/>
          </a:p>
          <a:p>
            <a:endParaRPr lang="en-US" dirty="0"/>
          </a:p>
          <a:p>
            <a:r>
              <a:rPr lang="en-US" dirty="0">
                <a:hlinkClick r:id="rId5"/>
              </a:rPr>
              <a:t>http://www.asianlii.org/np/legis/laws/itp2057311/</a:t>
            </a:r>
            <a:endParaRPr lang="en-US" dirty="0"/>
          </a:p>
          <a:p>
            <a:endParaRPr lang="en-US" dirty="0"/>
          </a:p>
          <a:p>
            <a:r>
              <a:rPr lang="en-US" dirty="0">
                <a:hlinkClick r:id="rId6"/>
              </a:rPr>
              <a:t>https://loksewajob.com/information-communication-technology-ict-policy-nepal-2072-2015/</a:t>
            </a:r>
            <a:endParaRPr lang="en-US" dirty="0"/>
          </a:p>
          <a:p>
            <a:endParaRPr lang="en-US" dirty="0"/>
          </a:p>
          <a:p>
            <a:r>
              <a:rPr lang="en-US" dirty="0"/>
              <a:t>http://</a:t>
            </a:r>
            <a:r>
              <a:rPr lang="en-US" dirty="0" err="1"/>
              <a:t>nbinepal.org.np</a:t>
            </a:r>
            <a:r>
              <a:rPr lang="en-US" dirty="0"/>
              <a:t>/wp-content/uploads/2015/01/Private-Sector-and-Public-Security-in-Nepal-International-Alert-and-NBI-2010.pdf</a:t>
            </a:r>
            <a:endParaRPr lang="en-NP" dirty="0"/>
          </a:p>
        </p:txBody>
      </p:sp>
    </p:spTree>
    <p:extLst>
      <p:ext uri="{BB962C8B-B14F-4D97-AF65-F5344CB8AC3E}">
        <p14:creationId xmlns:p14="http://schemas.microsoft.com/office/powerpoint/2010/main" val="247350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160876" y="185048"/>
            <a:ext cx="7972929" cy="369332"/>
          </a:xfrm>
          <a:prstGeom prst="rect">
            <a:avLst/>
          </a:prstGeom>
          <a:noFill/>
        </p:spPr>
        <p:txBody>
          <a:bodyPr wrap="square">
            <a:spAutoFit/>
          </a:bodyPr>
          <a:lstStyle/>
          <a:p>
            <a:r>
              <a:rPr lang="en-US" sz="1800" b="1" dirty="0"/>
              <a:t>Information economy landscape: Nepal </a:t>
            </a:r>
            <a:endParaRPr lang="en-NP" sz="1800" b="1" dirty="0"/>
          </a:p>
        </p:txBody>
      </p:sp>
      <p:sp>
        <p:nvSpPr>
          <p:cNvPr id="9" name="TextBox 8">
            <a:extLst>
              <a:ext uri="{FF2B5EF4-FFF2-40B4-BE49-F238E27FC236}">
                <a16:creationId xmlns:a16="http://schemas.microsoft.com/office/drawing/2014/main" id="{BAD30556-6895-93D9-C6C4-FE74FCF4FEAF}"/>
              </a:ext>
            </a:extLst>
          </p:cNvPr>
          <p:cNvSpPr txBox="1"/>
          <p:nvPr/>
        </p:nvSpPr>
        <p:spPr>
          <a:xfrm>
            <a:off x="0" y="554380"/>
            <a:ext cx="8983124" cy="4616648"/>
          </a:xfrm>
          <a:prstGeom prst="rect">
            <a:avLst/>
          </a:prstGeom>
          <a:noFill/>
        </p:spPr>
        <p:txBody>
          <a:bodyPr wrap="square">
            <a:spAutoFit/>
          </a:bodyPr>
          <a:lstStyle/>
          <a:p>
            <a:r>
              <a:rPr lang="en-US" dirty="0"/>
              <a:t>The world is changing rapidly. In the last sixty years it has seen miraculous developments. Coming out of the ashes of World War II, Western Europe has established itself as the most stable region of the world. Totally destroyed Japan, having been the victim of the only atomic bomb in human history, which killed hundreds of thousands, has established itself as the strongest economy of Asia, and second only to the United States worldwide. We have seen the rise of South Korea, which had the equal per capita income as Mozambique in late fifties. Today South Korea stands as a developed country. We have seen the growth of China when Mao went. From Deng Xiaoping to Xiang </a:t>
            </a:r>
            <a:r>
              <a:rPr lang="en-US" dirty="0" err="1"/>
              <a:t>Jemin</a:t>
            </a:r>
            <a:r>
              <a:rPr lang="en-US" dirty="0"/>
              <a:t> to Hu Jintao, it kept its economy open and recently overtook Germany as the third largest economy of the world. China is on the way to become the second largest economy. India, from the early </a:t>
            </a:r>
            <a:r>
              <a:rPr lang="en-US" dirty="0" err="1"/>
              <a:t>ninetees</a:t>
            </a:r>
            <a:r>
              <a:rPr lang="en-US" dirty="0"/>
              <a:t>, took similar policy. India grew when the world economy was in downturn. The rise of BRIC (Brazil, Russia, India and China) countries has re-shaped the world order. Mexico proudly declares itself as a North American country today and no more intends to turn back to its old identity as a Central American country. The North American Free Trade Agreement (NAFTA) has been good for Mexican economy as they can sell their products in the United States and Canada now. Indonesia shares similar story. Even though it was </a:t>
            </a:r>
            <a:r>
              <a:rPr lang="en-US" dirty="0" err="1"/>
              <a:t>runned</a:t>
            </a:r>
            <a:r>
              <a:rPr lang="en-US" dirty="0"/>
              <a:t> by one of the terrible dictator of the world, Suharto, he brought liberal policies in the country encouraging </a:t>
            </a:r>
            <a:r>
              <a:rPr lang="en-US" dirty="0" err="1"/>
              <a:t>Privatisation</a:t>
            </a:r>
            <a:r>
              <a:rPr lang="en-US" dirty="0"/>
              <a:t>, Free Trade and more market liberalization. After the Asian financial crisis of 1997, people lost faith in him and finally toppled him. Growth was felt in other parts of the world as well. Emergence of </a:t>
            </a:r>
            <a:r>
              <a:rPr lang="en-US" dirty="0" err="1"/>
              <a:t>computarized</a:t>
            </a:r>
            <a:r>
              <a:rPr lang="en-US" dirty="0"/>
              <a:t> technologies, World Wide Web, digital technologies </a:t>
            </a:r>
            <a:r>
              <a:rPr lang="en-US" dirty="0" err="1"/>
              <a:t>etc</a:t>
            </a:r>
            <a:r>
              <a:rPr lang="en-US" dirty="0"/>
              <a:t> have reshaped the world. Nepal, however, did not change much. Even though it enjoyed the modern developments from other parts of the world, it could not establish itself as a country capable to adopt such changes. There are many things to blame. Ill </a:t>
            </a:r>
            <a:r>
              <a:rPr lang="en-US" dirty="0" err="1"/>
              <a:t>adviced</a:t>
            </a:r>
            <a:r>
              <a:rPr lang="en-US" dirty="0"/>
              <a:t> policies of the past, weak justice system, ineffective education policies, high corruption, nepotism </a:t>
            </a:r>
            <a:r>
              <a:rPr lang="en-US" dirty="0" err="1"/>
              <a:t>etc</a:t>
            </a:r>
            <a:r>
              <a:rPr lang="en-US" dirty="0"/>
              <a:t> are just handful of things.</a:t>
            </a:r>
            <a:endParaRPr lang="en-NP" dirty="0"/>
          </a:p>
        </p:txBody>
      </p:sp>
    </p:spTree>
    <p:extLst>
      <p:ext uri="{BB962C8B-B14F-4D97-AF65-F5344CB8AC3E}">
        <p14:creationId xmlns:p14="http://schemas.microsoft.com/office/powerpoint/2010/main" val="425113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160876" y="185048"/>
            <a:ext cx="7972929" cy="369332"/>
          </a:xfrm>
          <a:prstGeom prst="rect">
            <a:avLst/>
          </a:prstGeom>
          <a:noFill/>
        </p:spPr>
        <p:txBody>
          <a:bodyPr wrap="square">
            <a:spAutoFit/>
          </a:bodyPr>
          <a:lstStyle/>
          <a:p>
            <a:r>
              <a:rPr lang="en-US" sz="1800" b="1" dirty="0"/>
              <a:t>Information economy landscape: Nepal </a:t>
            </a:r>
            <a:endParaRPr lang="en-NP" sz="1800" b="1" dirty="0"/>
          </a:p>
        </p:txBody>
      </p:sp>
      <p:sp>
        <p:nvSpPr>
          <p:cNvPr id="9" name="TextBox 8">
            <a:extLst>
              <a:ext uri="{FF2B5EF4-FFF2-40B4-BE49-F238E27FC236}">
                <a16:creationId xmlns:a16="http://schemas.microsoft.com/office/drawing/2014/main" id="{BAD30556-6895-93D9-C6C4-FE74FCF4FEAF}"/>
              </a:ext>
            </a:extLst>
          </p:cNvPr>
          <p:cNvSpPr txBox="1"/>
          <p:nvPr/>
        </p:nvSpPr>
        <p:spPr>
          <a:xfrm>
            <a:off x="0" y="554380"/>
            <a:ext cx="8983124" cy="4832092"/>
          </a:xfrm>
          <a:prstGeom prst="rect">
            <a:avLst/>
          </a:prstGeom>
          <a:noFill/>
        </p:spPr>
        <p:txBody>
          <a:bodyPr wrap="square">
            <a:spAutoFit/>
          </a:bodyPr>
          <a:lstStyle/>
          <a:p>
            <a:r>
              <a:rPr lang="en-US" dirty="0"/>
              <a:t>Nepal is a </a:t>
            </a:r>
            <a:r>
              <a:rPr lang="en-US" dirty="0" err="1"/>
              <a:t>himalayan</a:t>
            </a:r>
            <a:r>
              <a:rPr lang="en-US" dirty="0"/>
              <a:t> country in south Asia located between two giants China and India. China (Tibet) borders the complete north with long </a:t>
            </a:r>
            <a:r>
              <a:rPr lang="en-US" dirty="0" err="1"/>
              <a:t>himalayan</a:t>
            </a:r>
            <a:r>
              <a:rPr lang="en-US" dirty="0"/>
              <a:t> ranges whereas India borders in the east, west and the south. Being a land-locked country, Nepal is strongly dependent on two </a:t>
            </a:r>
            <a:r>
              <a:rPr lang="en-US" dirty="0" err="1"/>
              <a:t>neighbours</a:t>
            </a:r>
            <a:r>
              <a:rPr lang="en-US" dirty="0"/>
              <a:t>. This dependency, unfortunately, allows India and China to practice political influence in the young democratic federal republic. Hence, a good relation with two </a:t>
            </a:r>
            <a:r>
              <a:rPr lang="en-US" dirty="0" err="1"/>
              <a:t>neighbours</a:t>
            </a:r>
            <a:r>
              <a:rPr lang="en-US" dirty="0"/>
              <a:t>, both emerging as global powers now, is vital. Nepal’s economy is dependent on tourism, even though the total number of tourist arrivals is very less in international comparison. Due to the physical geography, the distance to Europe and North America is large, which means a less number of arrivals from richer parts of the world. In the recent years, however, tourists from south Asian region have drastically increased. Nepal introduced the visa-waiver system for the citizens of former SAARC countries namely India, Pakistan, Bangladesh, </a:t>
            </a:r>
            <a:r>
              <a:rPr lang="en-US" dirty="0" err="1"/>
              <a:t>Srilanka</a:t>
            </a:r>
            <a:r>
              <a:rPr lang="en-US" dirty="0"/>
              <a:t>, Bhutan and </a:t>
            </a:r>
            <a:r>
              <a:rPr lang="en-US" dirty="0" err="1"/>
              <a:t>Maldivs</a:t>
            </a:r>
            <a:r>
              <a:rPr lang="en-US" dirty="0"/>
              <a:t>. </a:t>
            </a:r>
          </a:p>
          <a:p>
            <a:endParaRPr lang="en-US" dirty="0"/>
          </a:p>
          <a:p>
            <a:r>
              <a:rPr lang="en-US" dirty="0"/>
              <a:t>The second important source of income is the Remittance sent by the people working in foreign countries. Worldwide, the Inter American Development Bank (IDB) reports that around $ 300 billion has gone to the developing countries in 2006</a:t>
            </a:r>
            <a:r>
              <a:rPr lang="en-US" baseline="30000" dirty="0"/>
              <a:t>3</a:t>
            </a:r>
            <a:r>
              <a:rPr lang="en-US" dirty="0"/>
              <a:t>. Nepal belongs to a part of it. Hundreds of thousands have left in the recent years for Gulf regions to work in the booming economies of the Middle East. Malaysia, UAE, Saudi Arabia, Qatar, Bahrain </a:t>
            </a:r>
            <a:r>
              <a:rPr lang="en-US" dirty="0" err="1"/>
              <a:t>etc</a:t>
            </a:r>
            <a:r>
              <a:rPr lang="en-US" dirty="0"/>
              <a:t> are among the largest job providers. Tens of thousands are in North Africa, Israel and in Asia pacific region. Small numbers of people have made their way to Europe and North America but most of them are students whose main aim is first of all to complete a degree, </a:t>
            </a:r>
            <a:r>
              <a:rPr lang="en-US" dirty="0" err="1"/>
              <a:t>atleast</a:t>
            </a:r>
            <a:r>
              <a:rPr lang="en-US" dirty="0"/>
              <a:t> for the first few years. Experiences from social network websites shows that even as a student, these young people are managing to send small amounts every month back home.</a:t>
            </a:r>
          </a:p>
          <a:p>
            <a:br>
              <a:rPr lang="en-US" dirty="0"/>
            </a:br>
            <a:endParaRPr lang="en-NP" dirty="0"/>
          </a:p>
        </p:txBody>
      </p:sp>
    </p:spTree>
    <p:extLst>
      <p:ext uri="{BB962C8B-B14F-4D97-AF65-F5344CB8AC3E}">
        <p14:creationId xmlns:p14="http://schemas.microsoft.com/office/powerpoint/2010/main" val="253109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8" name="TextBox 7">
            <a:extLst>
              <a:ext uri="{FF2B5EF4-FFF2-40B4-BE49-F238E27FC236}">
                <a16:creationId xmlns:a16="http://schemas.microsoft.com/office/drawing/2014/main" id="{9A8BB4B9-C4E7-9656-8E60-8CC4235AB8E3}"/>
              </a:ext>
            </a:extLst>
          </p:cNvPr>
          <p:cNvSpPr txBox="1"/>
          <p:nvPr/>
        </p:nvSpPr>
        <p:spPr>
          <a:xfrm>
            <a:off x="268736" y="247470"/>
            <a:ext cx="4572000" cy="307777"/>
          </a:xfrm>
          <a:prstGeom prst="rect">
            <a:avLst/>
          </a:prstGeom>
          <a:noFill/>
        </p:spPr>
        <p:txBody>
          <a:bodyPr wrap="square">
            <a:spAutoFit/>
          </a:bodyPr>
          <a:lstStyle/>
          <a:p>
            <a:r>
              <a:rPr lang="en-NP" b="1" dirty="0"/>
              <a:t>IT policy and strategy nepal</a:t>
            </a:r>
          </a:p>
        </p:txBody>
      </p:sp>
      <p:sp>
        <p:nvSpPr>
          <p:cNvPr id="9" name="TextBox 8">
            <a:extLst>
              <a:ext uri="{FF2B5EF4-FFF2-40B4-BE49-F238E27FC236}">
                <a16:creationId xmlns:a16="http://schemas.microsoft.com/office/drawing/2014/main" id="{38EA0832-B0DB-4E6D-24F5-156B6A23F158}"/>
              </a:ext>
            </a:extLst>
          </p:cNvPr>
          <p:cNvSpPr txBox="1"/>
          <p:nvPr/>
        </p:nvSpPr>
        <p:spPr>
          <a:xfrm>
            <a:off x="268736" y="666083"/>
            <a:ext cx="8512296" cy="3754874"/>
          </a:xfrm>
          <a:prstGeom prst="rect">
            <a:avLst/>
          </a:prstGeom>
          <a:noFill/>
        </p:spPr>
        <p:txBody>
          <a:bodyPr wrap="square">
            <a:spAutoFit/>
          </a:bodyPr>
          <a:lstStyle/>
          <a:p>
            <a:pPr algn="l"/>
            <a:r>
              <a:rPr lang="en-US" b="1" i="0" dirty="0">
                <a:solidFill>
                  <a:schemeClr val="accent1"/>
                </a:solidFill>
                <a:effectLst/>
                <a:latin typeface="Poppins" panose="020B0604020202020204" pitchFamily="34" charset="0"/>
              </a:rPr>
              <a:t>What Are It Policy Of Nepal?</a:t>
            </a:r>
          </a:p>
          <a:p>
            <a:pPr marL="285750" indent="-285750" algn="l">
              <a:buFont typeface="Arial" panose="020B0604020202020204" pitchFamily="34" charset="0"/>
              <a:buChar char="•"/>
            </a:pPr>
            <a:r>
              <a:rPr lang="en-US" b="0" i="0" dirty="0">
                <a:solidFill>
                  <a:schemeClr val="accent1"/>
                </a:solidFill>
                <a:effectLst/>
                <a:latin typeface="Poppins" pitchFamily="2" charset="77"/>
              </a:rPr>
              <a:t>By 2005, Nepal will be on the global map of information technology under the vision of its Information Technology Policy. In IT policy, the goal is to make IT accessible to the general public and to increase employment through IT. 3) Establish knowledge-based industries. 4) Build a knowledge-based society.</a:t>
            </a:r>
          </a:p>
          <a:p>
            <a:pPr algn="l"/>
            <a:endParaRPr lang="en-US" dirty="0">
              <a:solidFill>
                <a:srgbClr val="666666"/>
              </a:solidFill>
              <a:latin typeface="Poppins" pitchFamily="2" charset="77"/>
            </a:endParaRPr>
          </a:p>
          <a:p>
            <a:r>
              <a:rPr lang="en-US" b="1" dirty="0"/>
              <a:t>What Are The Main Policies Of It Policy 2002?</a:t>
            </a:r>
          </a:p>
          <a:p>
            <a:pPr marL="285750" indent="-285750">
              <a:buFont typeface="Arial" panose="020B0604020202020204" pitchFamily="34" charset="0"/>
              <a:buChar char="•"/>
            </a:pPr>
            <a:r>
              <a:rPr lang="en-US" dirty="0"/>
              <a:t>Invest in the development of information technology infrastructure in a way that encourages native and foreign investment. By utilizing information technology, you can legally and effectively promote e-commerce. Rural areas can be developed using information technology. School curriculum should include computer education.</a:t>
            </a:r>
          </a:p>
          <a:p>
            <a:pPr marL="285750" indent="-285750">
              <a:buFont typeface="Arial" panose="020B0604020202020204" pitchFamily="34" charset="0"/>
              <a:buChar char="•"/>
            </a:pPr>
            <a:endParaRPr lang="en-US" dirty="0"/>
          </a:p>
          <a:p>
            <a:r>
              <a:rPr lang="en-US" b="1" dirty="0"/>
              <a:t>Why Is It Policy Needed In Nepal?</a:t>
            </a:r>
            <a:endParaRPr lang="en-US" dirty="0"/>
          </a:p>
          <a:p>
            <a:pPr marL="285750" indent="-285750">
              <a:buFont typeface="Arial" panose="020B0604020202020204" pitchFamily="34" charset="0"/>
              <a:buChar char="•"/>
            </a:pPr>
            <a:r>
              <a:rPr lang="en-US" dirty="0"/>
              <a:t>By utilizing this technology, economic consolidation, democratic norms and values will be developed, economic resources will be distributed proportionally, public awareness will be enhanced, and living standards will be raised, thereby contributing significantly to poverty reduction.</a:t>
            </a:r>
          </a:p>
          <a:p>
            <a:endParaRPr lang="en-US" dirty="0"/>
          </a:p>
        </p:txBody>
      </p:sp>
    </p:spTree>
    <p:extLst>
      <p:ext uri="{BB962C8B-B14F-4D97-AF65-F5344CB8AC3E}">
        <p14:creationId xmlns:p14="http://schemas.microsoft.com/office/powerpoint/2010/main" val="186915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8" name="TextBox 7">
            <a:extLst>
              <a:ext uri="{FF2B5EF4-FFF2-40B4-BE49-F238E27FC236}">
                <a16:creationId xmlns:a16="http://schemas.microsoft.com/office/drawing/2014/main" id="{9A8BB4B9-C4E7-9656-8E60-8CC4235AB8E3}"/>
              </a:ext>
            </a:extLst>
          </p:cNvPr>
          <p:cNvSpPr txBox="1"/>
          <p:nvPr/>
        </p:nvSpPr>
        <p:spPr>
          <a:xfrm>
            <a:off x="268736" y="247470"/>
            <a:ext cx="4572000" cy="307777"/>
          </a:xfrm>
          <a:prstGeom prst="rect">
            <a:avLst/>
          </a:prstGeom>
          <a:noFill/>
        </p:spPr>
        <p:txBody>
          <a:bodyPr wrap="square">
            <a:spAutoFit/>
          </a:bodyPr>
          <a:lstStyle/>
          <a:p>
            <a:r>
              <a:rPr lang="en-NP" b="1" dirty="0"/>
              <a:t>IT policy and strategy nepal</a:t>
            </a:r>
          </a:p>
        </p:txBody>
      </p:sp>
      <p:sp>
        <p:nvSpPr>
          <p:cNvPr id="9" name="TextBox 8">
            <a:extLst>
              <a:ext uri="{FF2B5EF4-FFF2-40B4-BE49-F238E27FC236}">
                <a16:creationId xmlns:a16="http://schemas.microsoft.com/office/drawing/2014/main" id="{38EA0832-B0DB-4E6D-24F5-156B6A23F158}"/>
              </a:ext>
            </a:extLst>
          </p:cNvPr>
          <p:cNvSpPr txBox="1"/>
          <p:nvPr/>
        </p:nvSpPr>
        <p:spPr>
          <a:xfrm>
            <a:off x="268736" y="666083"/>
            <a:ext cx="8512296" cy="3970318"/>
          </a:xfrm>
          <a:prstGeom prst="rect">
            <a:avLst/>
          </a:prstGeom>
          <a:noFill/>
        </p:spPr>
        <p:txBody>
          <a:bodyPr wrap="square">
            <a:spAutoFit/>
          </a:bodyPr>
          <a:lstStyle/>
          <a:p>
            <a:r>
              <a:rPr lang="en-US" b="1" dirty="0"/>
              <a:t>Who Makes Policy In Nepal?</a:t>
            </a:r>
          </a:p>
          <a:p>
            <a:pPr marL="285750" indent="-285750">
              <a:buFont typeface="Arial" panose="020B0604020202020204" pitchFamily="34" charset="0"/>
              <a:buChar char="•"/>
            </a:pPr>
            <a:r>
              <a:rPr lang="en-US" dirty="0"/>
              <a:t>State public policies are highly concerned about this issue. It is the government’s responsibility to develop policy regarding burning public affairs either to initiate new action for change or to stop some actions, since public policy is “anything a government chooses to do or not to do” (Dye, 1972: 2).</a:t>
            </a:r>
          </a:p>
          <a:p>
            <a:pPr algn="l"/>
            <a:endParaRPr lang="en-US" dirty="0"/>
          </a:p>
          <a:p>
            <a:r>
              <a:rPr lang="en-US" b="1" dirty="0"/>
              <a:t>What Are The 3 Policies?</a:t>
            </a:r>
          </a:p>
          <a:p>
            <a:pPr marL="285750" indent="-285750">
              <a:buFont typeface="Arial" panose="020B0604020202020204" pitchFamily="34" charset="0"/>
              <a:buChar char="•"/>
            </a:pPr>
            <a:r>
              <a:rPr lang="en-US" dirty="0"/>
              <a:t>Fiscal policy, monetary policy, and supply-side policies are the three main types of macroeconomic policies in the government.</a:t>
            </a:r>
          </a:p>
          <a:p>
            <a:pPr marL="285750" indent="-285750">
              <a:buFont typeface="Arial" panose="020B0604020202020204" pitchFamily="34" charset="0"/>
              <a:buChar char="•"/>
            </a:pPr>
            <a:endParaRPr lang="en-US" dirty="0"/>
          </a:p>
          <a:p>
            <a:r>
              <a:rPr lang="en-US" b="1" dirty="0"/>
              <a:t>What Are The 4 Stages Of The Policy Process?</a:t>
            </a:r>
          </a:p>
          <a:p>
            <a:pPr marL="285750" indent="-285750">
              <a:buFont typeface="Arial" panose="020B0604020202020204" pitchFamily="34" charset="0"/>
              <a:buChar char="•"/>
            </a:pPr>
            <a:r>
              <a:rPr lang="en-US" dirty="0"/>
              <a:t>In simplified terms, the public policy process consists of four phases: agenda setting, formulation, implementation, and evaluation.</a:t>
            </a:r>
          </a:p>
          <a:p>
            <a:endParaRPr lang="en-US" dirty="0"/>
          </a:p>
          <a:p>
            <a:r>
              <a:rPr lang="en-US" b="1" dirty="0"/>
              <a:t>What Is An </a:t>
            </a:r>
            <a:r>
              <a:rPr lang="en-US" b="1" dirty="0" err="1"/>
              <a:t>Ict</a:t>
            </a:r>
            <a:r>
              <a:rPr lang="en-US" b="1" dirty="0"/>
              <a:t> Policy?</a:t>
            </a:r>
          </a:p>
          <a:p>
            <a:pPr marL="285750" indent="-285750">
              <a:buFont typeface="Arial" panose="020B0604020202020204" pitchFamily="34" charset="0"/>
              <a:buChar char="•"/>
            </a:pPr>
            <a:r>
              <a:rPr lang="en-US" dirty="0"/>
              <a:t>Governments and stakeholders work together to create a National ICT Policy that aims to provide access to information to all individuals and communities through the use of digital technology.</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27991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8" name="TextBox 7">
            <a:extLst>
              <a:ext uri="{FF2B5EF4-FFF2-40B4-BE49-F238E27FC236}">
                <a16:creationId xmlns:a16="http://schemas.microsoft.com/office/drawing/2014/main" id="{9A8BB4B9-C4E7-9656-8E60-8CC4235AB8E3}"/>
              </a:ext>
            </a:extLst>
          </p:cNvPr>
          <p:cNvSpPr txBox="1"/>
          <p:nvPr/>
        </p:nvSpPr>
        <p:spPr>
          <a:xfrm>
            <a:off x="268736" y="247470"/>
            <a:ext cx="4572000" cy="307777"/>
          </a:xfrm>
          <a:prstGeom prst="rect">
            <a:avLst/>
          </a:prstGeom>
          <a:noFill/>
        </p:spPr>
        <p:txBody>
          <a:bodyPr wrap="square">
            <a:spAutoFit/>
          </a:bodyPr>
          <a:lstStyle/>
          <a:p>
            <a:r>
              <a:rPr lang="en-NP" b="1" dirty="0"/>
              <a:t>IT policy and strategy nepal</a:t>
            </a:r>
          </a:p>
        </p:txBody>
      </p:sp>
      <p:sp>
        <p:nvSpPr>
          <p:cNvPr id="9" name="TextBox 8">
            <a:extLst>
              <a:ext uri="{FF2B5EF4-FFF2-40B4-BE49-F238E27FC236}">
                <a16:creationId xmlns:a16="http://schemas.microsoft.com/office/drawing/2014/main" id="{38EA0832-B0DB-4E6D-24F5-156B6A23F158}"/>
              </a:ext>
            </a:extLst>
          </p:cNvPr>
          <p:cNvSpPr txBox="1"/>
          <p:nvPr/>
        </p:nvSpPr>
        <p:spPr>
          <a:xfrm>
            <a:off x="268736" y="666083"/>
            <a:ext cx="8512296" cy="3970318"/>
          </a:xfrm>
          <a:prstGeom prst="rect">
            <a:avLst/>
          </a:prstGeom>
          <a:noFill/>
        </p:spPr>
        <p:txBody>
          <a:bodyPr wrap="square">
            <a:spAutoFit/>
          </a:bodyPr>
          <a:lstStyle/>
          <a:p>
            <a:r>
              <a:rPr lang="en-US" b="1" dirty="0"/>
              <a:t>Who Makes Policy In Nepal?</a:t>
            </a:r>
          </a:p>
          <a:p>
            <a:pPr marL="285750" indent="-285750">
              <a:buFont typeface="Arial" panose="020B0604020202020204" pitchFamily="34" charset="0"/>
              <a:buChar char="•"/>
            </a:pPr>
            <a:r>
              <a:rPr lang="en-US" dirty="0"/>
              <a:t>State public policies are highly concerned about this issue. It is the government’s responsibility to develop policy regarding burning public affairs either to initiate new action for change or to stop some actions, since public policy is “anything a government chooses to do or not to do” (Dye, 1972: 2).</a:t>
            </a:r>
          </a:p>
          <a:p>
            <a:pPr algn="l"/>
            <a:endParaRPr lang="en-US" dirty="0"/>
          </a:p>
          <a:p>
            <a:r>
              <a:rPr lang="en-US" b="1" dirty="0"/>
              <a:t>What Are The 3 Policies?</a:t>
            </a:r>
          </a:p>
          <a:p>
            <a:pPr marL="285750" indent="-285750">
              <a:buFont typeface="Arial" panose="020B0604020202020204" pitchFamily="34" charset="0"/>
              <a:buChar char="•"/>
            </a:pPr>
            <a:r>
              <a:rPr lang="en-US" dirty="0"/>
              <a:t>Fiscal policy, monetary policy, and supply-side policies are the three main types of macroeconomic policies in the government.</a:t>
            </a:r>
          </a:p>
          <a:p>
            <a:pPr marL="285750" indent="-285750">
              <a:buFont typeface="Arial" panose="020B0604020202020204" pitchFamily="34" charset="0"/>
              <a:buChar char="•"/>
            </a:pPr>
            <a:endParaRPr lang="en-US" dirty="0"/>
          </a:p>
          <a:p>
            <a:r>
              <a:rPr lang="en-US" b="1" dirty="0"/>
              <a:t>What Are The 4 Stages Of The Policy Process?</a:t>
            </a:r>
          </a:p>
          <a:p>
            <a:pPr marL="285750" indent="-285750">
              <a:buFont typeface="Arial" panose="020B0604020202020204" pitchFamily="34" charset="0"/>
              <a:buChar char="•"/>
            </a:pPr>
            <a:r>
              <a:rPr lang="en-US" dirty="0"/>
              <a:t>In simplified terms, the public policy process consists of four phases: agenda setting, formulation, implementation, and evaluation.</a:t>
            </a:r>
          </a:p>
          <a:p>
            <a:endParaRPr lang="en-US" dirty="0"/>
          </a:p>
          <a:p>
            <a:r>
              <a:rPr lang="en-US" b="1" dirty="0"/>
              <a:t>What Is An </a:t>
            </a:r>
            <a:r>
              <a:rPr lang="en-US" b="1" dirty="0" err="1"/>
              <a:t>Ict</a:t>
            </a:r>
            <a:r>
              <a:rPr lang="en-US" b="1" dirty="0"/>
              <a:t> Policy?</a:t>
            </a:r>
          </a:p>
          <a:p>
            <a:pPr marL="285750" indent="-285750">
              <a:buFont typeface="Arial" panose="020B0604020202020204" pitchFamily="34" charset="0"/>
              <a:buChar char="•"/>
            </a:pPr>
            <a:r>
              <a:rPr lang="en-US" dirty="0"/>
              <a:t>Governments and stakeholders work together to create a National ICT Policy that aims to provide access to information to all individuals and communities through the use of digital technology.</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9641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8" name="TextBox 7">
            <a:extLst>
              <a:ext uri="{FF2B5EF4-FFF2-40B4-BE49-F238E27FC236}">
                <a16:creationId xmlns:a16="http://schemas.microsoft.com/office/drawing/2014/main" id="{9A8BB4B9-C4E7-9656-8E60-8CC4235AB8E3}"/>
              </a:ext>
            </a:extLst>
          </p:cNvPr>
          <p:cNvSpPr txBox="1"/>
          <p:nvPr/>
        </p:nvSpPr>
        <p:spPr>
          <a:xfrm>
            <a:off x="268736" y="247470"/>
            <a:ext cx="4572000" cy="307777"/>
          </a:xfrm>
          <a:prstGeom prst="rect">
            <a:avLst/>
          </a:prstGeom>
          <a:noFill/>
        </p:spPr>
        <p:txBody>
          <a:bodyPr wrap="square">
            <a:spAutoFit/>
          </a:bodyPr>
          <a:lstStyle/>
          <a:p>
            <a:r>
              <a:rPr lang="en-NP" b="1" dirty="0"/>
              <a:t>IT policy and strategy nepal</a:t>
            </a:r>
          </a:p>
        </p:txBody>
      </p:sp>
      <p:sp>
        <p:nvSpPr>
          <p:cNvPr id="9" name="TextBox 8">
            <a:extLst>
              <a:ext uri="{FF2B5EF4-FFF2-40B4-BE49-F238E27FC236}">
                <a16:creationId xmlns:a16="http://schemas.microsoft.com/office/drawing/2014/main" id="{38EA0832-B0DB-4E6D-24F5-156B6A23F158}"/>
              </a:ext>
            </a:extLst>
          </p:cNvPr>
          <p:cNvSpPr txBox="1"/>
          <p:nvPr/>
        </p:nvSpPr>
        <p:spPr>
          <a:xfrm>
            <a:off x="268736" y="666083"/>
            <a:ext cx="8512296" cy="523220"/>
          </a:xfrm>
          <a:prstGeom prst="rect">
            <a:avLst/>
          </a:prstGeom>
          <a:noFill/>
        </p:spPr>
        <p:txBody>
          <a:bodyPr wrap="square">
            <a:spAutoFit/>
          </a:bodyPr>
          <a:lstStyle/>
          <a:p>
            <a:r>
              <a:rPr lang="en-US" b="1" dirty="0"/>
              <a:t>INFORMATION TECHNOLOGY POLICY, 2057</a:t>
            </a:r>
          </a:p>
          <a:p>
            <a:endParaRPr lang="en-US" dirty="0"/>
          </a:p>
        </p:txBody>
      </p:sp>
      <p:sp>
        <p:nvSpPr>
          <p:cNvPr id="5" name="TextBox 4">
            <a:extLst>
              <a:ext uri="{FF2B5EF4-FFF2-40B4-BE49-F238E27FC236}">
                <a16:creationId xmlns:a16="http://schemas.microsoft.com/office/drawing/2014/main" id="{55266756-EF80-A43A-AEBF-4B1674EE5185}"/>
              </a:ext>
            </a:extLst>
          </p:cNvPr>
          <p:cNvSpPr txBox="1"/>
          <p:nvPr/>
        </p:nvSpPr>
        <p:spPr>
          <a:xfrm>
            <a:off x="321087" y="1771967"/>
            <a:ext cx="7761930" cy="1815882"/>
          </a:xfrm>
          <a:prstGeom prst="rect">
            <a:avLst/>
          </a:prstGeom>
          <a:noFill/>
        </p:spPr>
        <p:txBody>
          <a:bodyPr wrap="square">
            <a:spAutoFit/>
          </a:bodyPr>
          <a:lstStyle/>
          <a:p>
            <a:pPr algn="l"/>
            <a:r>
              <a:rPr lang="en-US" b="1" i="0" dirty="0">
                <a:solidFill>
                  <a:srgbClr val="000000"/>
                </a:solidFill>
                <a:effectLst/>
                <a:latin typeface="Times" pitchFamily="2" charset="0"/>
              </a:rPr>
              <a:t>Objectives:</a:t>
            </a:r>
          </a:p>
          <a:p>
            <a:pPr algn="l"/>
            <a:endParaRPr lang="en-US" b="0" i="0" dirty="0">
              <a:solidFill>
                <a:srgbClr val="000000"/>
              </a:solidFill>
              <a:effectLst/>
              <a:latin typeface="Times" pitchFamily="2" charset="0"/>
            </a:endParaRPr>
          </a:p>
          <a:p>
            <a:pPr algn="l"/>
            <a:r>
              <a:rPr lang="en-US" b="0" i="0" dirty="0">
                <a:solidFill>
                  <a:srgbClr val="000000"/>
                </a:solidFill>
                <a:effectLst/>
                <a:latin typeface="Times" pitchFamily="2" charset="0"/>
              </a:rPr>
              <a:t>The information technology policy shall be formulated to achieve the following objectives:</a:t>
            </a:r>
          </a:p>
          <a:p>
            <a:pPr algn="l"/>
            <a:endParaRPr lang="en-US" b="0" i="0" dirty="0">
              <a:solidFill>
                <a:srgbClr val="000000"/>
              </a:solidFill>
              <a:effectLst/>
              <a:latin typeface="Times" pitchFamily="2" charset="0"/>
            </a:endParaRPr>
          </a:p>
          <a:p>
            <a:pPr marL="285750" indent="-285750" algn="l">
              <a:buFont typeface="Arial" panose="020B0604020202020204" pitchFamily="34" charset="0"/>
              <a:buChar char="•"/>
            </a:pPr>
            <a:r>
              <a:rPr lang="en-US" b="0" i="0" dirty="0">
                <a:solidFill>
                  <a:srgbClr val="000000"/>
                </a:solidFill>
                <a:effectLst/>
                <a:latin typeface="Times" pitchFamily="2" charset="0"/>
              </a:rPr>
              <a:t>To make information technology accessible to the general public and increase employment through this means,</a:t>
            </a:r>
          </a:p>
          <a:p>
            <a:pPr marL="285750" indent="-285750" algn="l">
              <a:buFont typeface="Arial" panose="020B0604020202020204" pitchFamily="34" charset="0"/>
              <a:buChar char="•"/>
            </a:pPr>
            <a:r>
              <a:rPr lang="en-US" b="0" i="0" dirty="0">
                <a:solidFill>
                  <a:srgbClr val="000000"/>
                </a:solidFill>
                <a:effectLst/>
                <a:latin typeface="Times" pitchFamily="2" charset="0"/>
              </a:rPr>
              <a:t>To build a knowledge-based society, and</a:t>
            </a:r>
          </a:p>
          <a:p>
            <a:pPr marL="285750" indent="-285750" algn="l">
              <a:buFont typeface="Arial" panose="020B0604020202020204" pitchFamily="34" charset="0"/>
              <a:buChar char="•"/>
            </a:pPr>
            <a:r>
              <a:rPr lang="en-US" b="0" i="0" dirty="0">
                <a:solidFill>
                  <a:srgbClr val="000000"/>
                </a:solidFill>
                <a:effectLst/>
                <a:latin typeface="Times" pitchFamily="2" charset="0"/>
              </a:rPr>
              <a:t>To establish knowledge-based industries.</a:t>
            </a:r>
          </a:p>
        </p:txBody>
      </p:sp>
    </p:spTree>
    <p:extLst>
      <p:ext uri="{BB962C8B-B14F-4D97-AF65-F5344CB8AC3E}">
        <p14:creationId xmlns:p14="http://schemas.microsoft.com/office/powerpoint/2010/main" val="263997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Application of ICTs in public and private sector</a:t>
            </a:r>
          </a:p>
        </p:txBody>
      </p:sp>
      <p:sp>
        <p:nvSpPr>
          <p:cNvPr id="5" name="TextBox 4">
            <a:extLst>
              <a:ext uri="{FF2B5EF4-FFF2-40B4-BE49-F238E27FC236}">
                <a16:creationId xmlns:a16="http://schemas.microsoft.com/office/drawing/2014/main" id="{55266756-EF80-A43A-AEBF-4B1674EE5185}"/>
              </a:ext>
            </a:extLst>
          </p:cNvPr>
          <p:cNvSpPr txBox="1"/>
          <p:nvPr/>
        </p:nvSpPr>
        <p:spPr>
          <a:xfrm>
            <a:off x="198934" y="1106483"/>
            <a:ext cx="7761930" cy="160043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pitchFamily="2" charset="0"/>
              </a:rPr>
              <a:t>Communications technology system design</a:t>
            </a:r>
          </a:p>
          <a:p>
            <a:pPr marL="285750" indent="-285750">
              <a:buFont typeface="Arial" panose="020B0604020202020204" pitchFamily="34" charset="0"/>
              <a:buChar char="•"/>
            </a:pPr>
            <a:r>
              <a:rPr lang="en-US" dirty="0">
                <a:latin typeface="Times" pitchFamily="2" charset="0"/>
              </a:rPr>
              <a:t>Training and research development</a:t>
            </a:r>
          </a:p>
          <a:p>
            <a:pPr marL="285750" indent="-285750">
              <a:buFont typeface="Arial" panose="020B0604020202020204" pitchFamily="34" charset="0"/>
              <a:buChar char="•"/>
            </a:pPr>
            <a:r>
              <a:rPr lang="en-US" dirty="0">
                <a:latin typeface="Times" pitchFamily="2" charset="0"/>
              </a:rPr>
              <a:t>Call center/BPO, services related to communications technology</a:t>
            </a:r>
          </a:p>
          <a:p>
            <a:pPr marL="285750" indent="-285750">
              <a:buFont typeface="Arial" panose="020B0604020202020204" pitchFamily="34" charset="0"/>
              <a:buChar char="•"/>
            </a:pPr>
            <a:r>
              <a:rPr lang="en-US" dirty="0">
                <a:latin typeface="Times" pitchFamily="2" charset="0"/>
              </a:rPr>
              <a:t>Software upgrading</a:t>
            </a:r>
          </a:p>
          <a:p>
            <a:pPr marL="285750" indent="-285750">
              <a:buFont typeface="Arial" panose="020B0604020202020204" pitchFamily="34" charset="0"/>
              <a:buChar char="•"/>
            </a:pPr>
            <a:r>
              <a:rPr lang="en-US" dirty="0">
                <a:latin typeface="Times" pitchFamily="2" charset="0"/>
              </a:rPr>
              <a:t>Seminars and technical support</a:t>
            </a:r>
          </a:p>
          <a:p>
            <a:pPr marL="285750" indent="-285750">
              <a:buFont typeface="Arial" panose="020B0604020202020204" pitchFamily="34" charset="0"/>
              <a:buChar char="•"/>
            </a:pPr>
            <a:r>
              <a:rPr lang="en-US" dirty="0">
                <a:latin typeface="Times" pitchFamily="2" charset="0"/>
              </a:rPr>
              <a:t>Data warehouse, data backup and recovery management services and</a:t>
            </a:r>
          </a:p>
          <a:p>
            <a:pPr marL="285750" indent="-285750">
              <a:buFont typeface="Arial" panose="020B0604020202020204" pitchFamily="34" charset="0"/>
              <a:buChar char="•"/>
            </a:pPr>
            <a:r>
              <a:rPr lang="en-US" dirty="0">
                <a:latin typeface="Times" pitchFamily="2" charset="0"/>
              </a:rPr>
              <a:t>Hardware development</a:t>
            </a:r>
            <a:endParaRPr lang="en-US" b="0" i="0" dirty="0">
              <a:solidFill>
                <a:srgbClr val="000000"/>
              </a:solidFill>
              <a:effectLst/>
              <a:latin typeface="Times" pitchFamily="2" charset="0"/>
            </a:endParaRPr>
          </a:p>
        </p:txBody>
      </p:sp>
    </p:spTree>
    <p:extLst>
      <p:ext uri="{BB962C8B-B14F-4D97-AF65-F5344CB8AC3E}">
        <p14:creationId xmlns:p14="http://schemas.microsoft.com/office/powerpoint/2010/main" val="336258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9" name="TextBox 8">
            <a:extLst>
              <a:ext uri="{FF2B5EF4-FFF2-40B4-BE49-F238E27FC236}">
                <a16:creationId xmlns:a16="http://schemas.microsoft.com/office/drawing/2014/main" id="{38EA0832-B0DB-4E6D-24F5-156B6A23F158}"/>
              </a:ext>
            </a:extLst>
          </p:cNvPr>
          <p:cNvSpPr txBox="1"/>
          <p:nvPr/>
        </p:nvSpPr>
        <p:spPr>
          <a:xfrm>
            <a:off x="198934" y="254255"/>
            <a:ext cx="8512296" cy="307777"/>
          </a:xfrm>
          <a:prstGeom prst="rect">
            <a:avLst/>
          </a:prstGeom>
          <a:noFill/>
        </p:spPr>
        <p:txBody>
          <a:bodyPr wrap="square">
            <a:spAutoFit/>
          </a:bodyPr>
          <a:lstStyle/>
          <a:p>
            <a:r>
              <a:rPr lang="en-US" b="1" dirty="0"/>
              <a:t>Level of e-business related activities,</a:t>
            </a:r>
          </a:p>
        </p:txBody>
      </p:sp>
      <p:sp>
        <p:nvSpPr>
          <p:cNvPr id="5" name="TextBox 4">
            <a:extLst>
              <a:ext uri="{FF2B5EF4-FFF2-40B4-BE49-F238E27FC236}">
                <a16:creationId xmlns:a16="http://schemas.microsoft.com/office/drawing/2014/main" id="{55266756-EF80-A43A-AEBF-4B1674EE5185}"/>
              </a:ext>
            </a:extLst>
          </p:cNvPr>
          <p:cNvSpPr txBox="1"/>
          <p:nvPr/>
        </p:nvSpPr>
        <p:spPr>
          <a:xfrm>
            <a:off x="198934" y="1106483"/>
            <a:ext cx="7761930" cy="2246769"/>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pitchFamily="2" charset="0"/>
              </a:rPr>
              <a:t>Activity Level: </a:t>
            </a:r>
            <a:r>
              <a:rPr lang="en-US" dirty="0">
                <a:latin typeface="Times" pitchFamily="2" charset="0"/>
              </a:rPr>
              <a:t>Order processing, online purchasing, e-mail, content publishing, business intelligence, online advertising and public relations, online sales promotions, dynamic pricing strategies online, and social media communication.</a:t>
            </a:r>
          </a:p>
          <a:p>
            <a:pPr marL="285750"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b="1" dirty="0">
                <a:latin typeface="Times" pitchFamily="2" charset="0"/>
              </a:rPr>
              <a:t>Business Process Level: </a:t>
            </a:r>
            <a:r>
              <a:rPr lang="en-US" dirty="0">
                <a:latin typeface="Times" pitchFamily="2" charset="0"/>
              </a:rPr>
              <a:t>Customer relationship management, knowledge management, supply chain management, community building online, database marketing, enterprise resource planning, and mass customization</a:t>
            </a:r>
          </a:p>
          <a:p>
            <a:pPr marL="285750"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b="1" dirty="0">
                <a:latin typeface="Times" pitchFamily="2" charset="0"/>
              </a:rPr>
              <a:t>Enterprise Level: </a:t>
            </a:r>
            <a:r>
              <a:rPr lang="en-US" dirty="0">
                <a:latin typeface="Times" pitchFamily="2" charset="0"/>
              </a:rPr>
              <a:t>E-commerce, direct distribution, portal, social networking, online brokers, manufacturer’s agents, purchasing agents.</a:t>
            </a:r>
            <a:endParaRPr lang="en-US" b="0" i="0" dirty="0">
              <a:solidFill>
                <a:srgbClr val="000000"/>
              </a:solidFill>
              <a:effectLst/>
              <a:latin typeface="Times" pitchFamily="2" charset="0"/>
            </a:endParaRPr>
          </a:p>
        </p:txBody>
      </p:sp>
    </p:spTree>
    <p:extLst>
      <p:ext uri="{BB962C8B-B14F-4D97-AF65-F5344CB8AC3E}">
        <p14:creationId xmlns:p14="http://schemas.microsoft.com/office/powerpoint/2010/main" val="1661870330"/>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1589</Words>
  <Application>Microsoft Macintosh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Amatic SC</vt:lpstr>
      <vt:lpstr>Times</vt:lpstr>
      <vt:lpstr>Arial</vt:lpstr>
      <vt:lpstr>Poppins</vt:lpstr>
      <vt:lpstr>Source Code Pro</vt:lpstr>
      <vt:lpstr>Beach Day</vt:lpstr>
      <vt:lpstr>Information economy landscape: Nepal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dc:title>
  <cp:lastModifiedBy>Krishna Raj Dahal</cp:lastModifiedBy>
  <cp:revision>24</cp:revision>
  <dcterms:modified xsi:type="dcterms:W3CDTF">2022-06-13T12:20:29Z</dcterms:modified>
</cp:coreProperties>
</file>