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8" r:id="rId2"/>
    <p:sldId id="347" r:id="rId3"/>
    <p:sldId id="353" r:id="rId4"/>
    <p:sldId id="354" r:id="rId5"/>
    <p:sldId id="352" r:id="rId6"/>
    <p:sldId id="355" r:id="rId7"/>
    <p:sldId id="356" r:id="rId8"/>
    <p:sldId id="357" r:id="rId9"/>
    <p:sldId id="358" r:id="rId10"/>
    <p:sldId id="359" r:id="rId11"/>
    <p:sldId id="360" r:id="rId12"/>
    <p:sldId id="361" r:id="rId13"/>
    <p:sldId id="344" r:id="rId14"/>
  </p:sldIdLst>
  <p:sldSz cx="9144000" cy="5143500" type="screen16x9"/>
  <p:notesSz cx="6858000" cy="9144000"/>
  <p:embeddedFontLst>
    <p:embeddedFont>
      <p:font typeface="Amatic SC" pitchFamily="2" charset="-79"/>
      <p:regular r:id="rId16"/>
      <p:bold r:id="rId17"/>
    </p:embeddedFont>
    <p:embeddedFont>
      <p:font typeface="Open Sans" panose="020B0606030504020204" pitchFamily="34" charset="0"/>
      <p:regular r:id="rId18"/>
      <p:bold r:id="rId19"/>
      <p:italic r:id="rId20"/>
      <p:boldItalic r:id="rId21"/>
    </p:embeddedFont>
    <p:embeddedFont>
      <p:font typeface="Source Code Pro" panose="020B050903040302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14F8FD-BB3D-BB4F-A880-4C98CDF40972}">
          <p14:sldIdLst>
            <p14:sldId id="258"/>
            <p14:sldId id="347"/>
            <p14:sldId id="353"/>
            <p14:sldId id="354"/>
            <p14:sldId id="352"/>
            <p14:sldId id="355"/>
            <p14:sldId id="356"/>
            <p14:sldId id="357"/>
            <p14:sldId id="358"/>
            <p14:sldId id="359"/>
            <p14:sldId id="360"/>
            <p14:sldId id="361"/>
            <p14:sldId id="344"/>
          </p14:sldIdLst>
        </p14:section>
        <p14:section name="Untitled Section" id="{03313DED-A5EF-D64D-81DB-ED23D15A783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6249"/>
  </p:normalViewPr>
  <p:slideViewPr>
    <p:cSldViewPr snapToGrid="0">
      <p:cViewPr varScale="1">
        <p:scale>
          <a:sx n="183" d="100"/>
          <a:sy n="183" d="100"/>
        </p:scale>
        <p:origin x="2080"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321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6356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34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197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20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5524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48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21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359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1904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968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12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reportal.com/reports/digital-2022-nepal#:~:text=Nepal's%20internet%20penetration%20rate%20stood,percent)%20between%202021%20and%202022"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dhulikhelmun.gov.np/sites/dhulikhelmun.gov.np/files/documents/ICT%20policy%20Nepal.pdf" TargetMode="External"/><Relationship Id="rId5" Type="http://schemas.openxmlformats.org/officeDocument/2006/relationships/hyperlink" Target="https://www.nepalitelecom.com/2017/01/telecom-operators-nepal-operator-sim-card-buy-choose.html" TargetMode="External"/><Relationship Id="rId4" Type="http://schemas.openxmlformats.org/officeDocument/2006/relationships/hyperlink" Target="https://nta.gov.np/en/polic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gsmaintelligence.com/?utm_source=DataReportal&amp;utm_medium=article&amp;utm_campaign=State_Internet_Connectivit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Internet Access and Infrastructure related issues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Issues impinging upon ICT penetration and uptake in the country</a:t>
            </a:r>
          </a:p>
        </p:txBody>
      </p:sp>
      <p:sp>
        <p:nvSpPr>
          <p:cNvPr id="6" name="TextBox 5">
            <a:extLst>
              <a:ext uri="{FF2B5EF4-FFF2-40B4-BE49-F238E27FC236}">
                <a16:creationId xmlns:a16="http://schemas.microsoft.com/office/drawing/2014/main" id="{16A130DC-B747-F478-B6AC-8234E6746D48}"/>
              </a:ext>
            </a:extLst>
          </p:cNvPr>
          <p:cNvSpPr txBox="1"/>
          <p:nvPr/>
        </p:nvSpPr>
        <p:spPr>
          <a:xfrm>
            <a:off x="293168" y="1045639"/>
            <a:ext cx="8208658" cy="2677656"/>
          </a:xfrm>
          <a:prstGeom prst="rect">
            <a:avLst/>
          </a:prstGeom>
          <a:noFill/>
        </p:spPr>
        <p:txBody>
          <a:bodyPr wrap="square">
            <a:spAutoFit/>
          </a:bodyPr>
          <a:lstStyle/>
          <a:p>
            <a:r>
              <a:rPr lang="en-US" b="0" i="0" dirty="0">
                <a:solidFill>
                  <a:srgbClr val="222222"/>
                </a:solidFill>
                <a:effectLst/>
                <a:latin typeface="Open Sans" panose="020B0606030504020204" pitchFamily="34" charset="0"/>
              </a:rPr>
              <a:t>The successful use of ICT in these various sectors will require a high degree of emphasis on implementation. The Government of Nepal needs to focus on the following priority areas to create an enabling environment: Technology and Infrastructure development, entrepreneurship/PPP so that private organizations would involve in every sector, talent, and skills development so that country will get the skilled technical workforce to implement the efficient use of ICT. Encourage private sector participation, improve professional education, facilitate the event of a robust financial ecosystem, encourage foreign direct investment in priority areas, making public servants digitally-ready will be essential. Emerging business models and disruptive technologies such as artificial intelligence (AI), robotics, the Internet of things (IoT) and over the top (OTT) are transforming the way work is done. These emerging technologies are allowing governments and enterprises globally to unlock the potential to achieve exponential growth.</a:t>
            </a:r>
            <a:endParaRPr lang="en-NP" dirty="0"/>
          </a:p>
        </p:txBody>
      </p:sp>
    </p:spTree>
    <p:extLst>
      <p:ext uri="{BB962C8B-B14F-4D97-AF65-F5344CB8AC3E}">
        <p14:creationId xmlns:p14="http://schemas.microsoft.com/office/powerpoint/2010/main" val="1815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Issues impinging upon ICT penetration and uptake in the country</a:t>
            </a:r>
          </a:p>
        </p:txBody>
      </p:sp>
      <p:sp>
        <p:nvSpPr>
          <p:cNvPr id="6" name="TextBox 5">
            <a:extLst>
              <a:ext uri="{FF2B5EF4-FFF2-40B4-BE49-F238E27FC236}">
                <a16:creationId xmlns:a16="http://schemas.microsoft.com/office/drawing/2014/main" id="{16A130DC-B747-F478-B6AC-8234E6746D48}"/>
              </a:ext>
            </a:extLst>
          </p:cNvPr>
          <p:cNvSpPr txBox="1"/>
          <p:nvPr/>
        </p:nvSpPr>
        <p:spPr>
          <a:xfrm>
            <a:off x="293168" y="1045639"/>
            <a:ext cx="8208658" cy="3323987"/>
          </a:xfrm>
          <a:prstGeom prst="rect">
            <a:avLst/>
          </a:prstGeom>
          <a:noFill/>
        </p:spPr>
        <p:txBody>
          <a:bodyPr wrap="square">
            <a:spAutoFit/>
          </a:bodyPr>
          <a:lstStyle/>
          <a:p>
            <a:r>
              <a:rPr lang="en-US" dirty="0"/>
              <a:t>Several policies and regulatory frameworks governing the ICT sector provide a necessary foundation for the technology-friendly Nepal. The National ICT Policy, introduced in 2015, seeks to enhance the vision of transforming Nepali society into knowledge and information-based society by harnessing rapid advances in the ICT sector. Similarly, the National Broadband Policy announced in 2016 puts forth a framework for stimulating broadband access and availability across the country. Along with the national broadcasting act and regulation, radio act and radio communication license regulation are critical frames for the development of the ICT sectors.</a:t>
            </a:r>
          </a:p>
          <a:p>
            <a:endParaRPr lang="en-US" dirty="0"/>
          </a:p>
          <a:p>
            <a:r>
              <a:rPr lang="en-US" dirty="0"/>
              <a:t>There could be a need to revisit investment and trade policies to secure large scale private sector participation in various sectors within the digital economy, such as (e-commerce, sharing economy, and IT-enabled services). Similarly, it will be essential to carry out a broad-based policy gap analysis to ensure that the ICT sector is grounded on sound policy frameworks. It is necessary to incorporate the use of emerging technology in regulation to get the best out of the ICT. The ICT sector must be assessed and evaluated regularly with a public and private partner for endorsing automation and digitalization and suggest improvements if necessary.</a:t>
            </a:r>
          </a:p>
        </p:txBody>
      </p:sp>
    </p:spTree>
    <p:extLst>
      <p:ext uri="{BB962C8B-B14F-4D97-AF65-F5344CB8AC3E}">
        <p14:creationId xmlns:p14="http://schemas.microsoft.com/office/powerpoint/2010/main" val="369028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Issues impinging upon ICT penetration and uptake in the country</a:t>
            </a:r>
          </a:p>
        </p:txBody>
      </p:sp>
      <p:pic>
        <p:nvPicPr>
          <p:cNvPr id="3" name="Picture 2" descr="Chart, pie chart&#10;&#10;Description automatically generated">
            <a:extLst>
              <a:ext uri="{FF2B5EF4-FFF2-40B4-BE49-F238E27FC236}">
                <a16:creationId xmlns:a16="http://schemas.microsoft.com/office/drawing/2014/main" id="{976061B6-E110-566C-D5BF-643A7E9779F2}"/>
              </a:ext>
            </a:extLst>
          </p:cNvPr>
          <p:cNvPicPr>
            <a:picLocks noChangeAspect="1"/>
          </p:cNvPicPr>
          <p:nvPr/>
        </p:nvPicPr>
        <p:blipFill>
          <a:blip r:embed="rId3"/>
          <a:stretch>
            <a:fillRect/>
          </a:stretch>
        </p:blipFill>
        <p:spPr>
          <a:xfrm>
            <a:off x="1302152" y="791610"/>
            <a:ext cx="5978148" cy="4240208"/>
          </a:xfrm>
          <a:prstGeom prst="rect">
            <a:avLst/>
          </a:prstGeom>
        </p:spPr>
      </p:pic>
    </p:spTree>
    <p:extLst>
      <p:ext uri="{BB962C8B-B14F-4D97-AF65-F5344CB8AC3E}">
        <p14:creationId xmlns:p14="http://schemas.microsoft.com/office/powerpoint/2010/main" val="387850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28595100-5432-F448-1D76-099F85733D78}"/>
              </a:ext>
            </a:extLst>
          </p:cNvPr>
          <p:cNvSpPr txBox="1"/>
          <p:nvPr/>
        </p:nvSpPr>
        <p:spPr>
          <a:xfrm>
            <a:off x="90742" y="422915"/>
            <a:ext cx="6613695" cy="3323987"/>
          </a:xfrm>
          <a:prstGeom prst="rect">
            <a:avLst/>
          </a:prstGeom>
          <a:noFill/>
        </p:spPr>
        <p:txBody>
          <a:bodyPr wrap="square">
            <a:spAutoFit/>
          </a:bodyPr>
          <a:lstStyle/>
          <a:p>
            <a:r>
              <a:rPr lang="en-US" dirty="0">
                <a:hlinkClick r:id="rId3"/>
              </a:rPr>
              <a:t>https://datareportal.com/reports/digital-2022-nepal#:~:text=Nepal's%20internet%20penetration%20rate%20stood,percent)%20between%202021%20and%202022</a:t>
            </a:r>
            <a:r>
              <a:rPr lang="en-US" dirty="0"/>
              <a:t>.</a:t>
            </a:r>
          </a:p>
          <a:p>
            <a:endParaRPr lang="en-US" dirty="0"/>
          </a:p>
          <a:p>
            <a:r>
              <a:rPr lang="en-US" dirty="0">
                <a:hlinkClick r:id="rId4"/>
              </a:rPr>
              <a:t>https://nta.gov.np/en/policies/</a:t>
            </a:r>
            <a:endParaRPr lang="en-US" dirty="0"/>
          </a:p>
          <a:p>
            <a:endParaRPr lang="en-US" dirty="0"/>
          </a:p>
          <a:p>
            <a:r>
              <a:rPr lang="en-US" dirty="0">
                <a:hlinkClick r:id="rId5"/>
              </a:rPr>
              <a:t>https://www.nepalitelecom.com/2017/01/telecom-operators-nepal-operator-sim-card-buy-choose.html</a:t>
            </a:r>
            <a:endParaRPr lang="en-US" dirty="0"/>
          </a:p>
          <a:p>
            <a:endParaRPr lang="en-US" dirty="0"/>
          </a:p>
          <a:p>
            <a:r>
              <a:rPr lang="en-US" dirty="0">
                <a:hlinkClick r:id="rId6"/>
              </a:rPr>
              <a:t>https://dhulikhelmun.gov.np/sites/dhulikhelmun.gov.np/files/documents/ICT%20policy%20Nepal.pdf</a:t>
            </a:r>
            <a:endParaRPr lang="en-US" dirty="0"/>
          </a:p>
          <a:p>
            <a:endParaRPr lang="en-US" dirty="0"/>
          </a:p>
          <a:p>
            <a:r>
              <a:rPr lang="en-US" dirty="0"/>
              <a:t>https://</a:t>
            </a:r>
            <a:r>
              <a:rPr lang="en-US" dirty="0" err="1"/>
              <a:t>ictframe.com</a:t>
            </a:r>
            <a:r>
              <a:rPr lang="en-US" dirty="0"/>
              <a:t>/opportunities-and-challenges-to-use-</a:t>
            </a:r>
            <a:r>
              <a:rPr lang="en-US" dirty="0" err="1"/>
              <a:t>ict</a:t>
            </a:r>
            <a:r>
              <a:rPr lang="en-US" dirty="0"/>
              <a:t>-in-</a:t>
            </a:r>
            <a:r>
              <a:rPr lang="en-US" dirty="0" err="1"/>
              <a:t>nepal</a:t>
            </a:r>
            <a:r>
              <a:rPr lang="en-US" dirty="0"/>
              <a:t>/</a:t>
            </a:r>
          </a:p>
          <a:p>
            <a:endParaRPr lang="en-US" dirty="0"/>
          </a:p>
          <a:p>
            <a:endParaRPr lang="en-NP" dirty="0"/>
          </a:p>
        </p:txBody>
      </p:sp>
    </p:spTree>
    <p:extLst>
      <p:ext uri="{BB962C8B-B14F-4D97-AF65-F5344CB8AC3E}">
        <p14:creationId xmlns:p14="http://schemas.microsoft.com/office/powerpoint/2010/main" val="247350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8" name="TextBox 7">
            <a:extLst>
              <a:ext uri="{FF2B5EF4-FFF2-40B4-BE49-F238E27FC236}">
                <a16:creationId xmlns:a16="http://schemas.microsoft.com/office/drawing/2014/main" id="{9A8BB4B9-C4E7-9656-8E60-8CC4235AB8E3}"/>
              </a:ext>
            </a:extLst>
          </p:cNvPr>
          <p:cNvSpPr txBox="1"/>
          <p:nvPr/>
        </p:nvSpPr>
        <p:spPr>
          <a:xfrm>
            <a:off x="268736" y="247470"/>
            <a:ext cx="4572000" cy="307777"/>
          </a:xfrm>
          <a:prstGeom prst="rect">
            <a:avLst/>
          </a:prstGeom>
          <a:noFill/>
        </p:spPr>
        <p:txBody>
          <a:bodyPr wrap="square">
            <a:spAutoFit/>
          </a:bodyPr>
          <a:lstStyle/>
          <a:p>
            <a:r>
              <a:rPr lang="en-US" b="1" dirty="0"/>
              <a:t>Internet Access and Infrastructure related issues</a:t>
            </a:r>
            <a:endParaRPr lang="en-NP" b="1" dirty="0"/>
          </a:p>
        </p:txBody>
      </p:sp>
      <p:sp>
        <p:nvSpPr>
          <p:cNvPr id="9" name="TextBox 8">
            <a:extLst>
              <a:ext uri="{FF2B5EF4-FFF2-40B4-BE49-F238E27FC236}">
                <a16:creationId xmlns:a16="http://schemas.microsoft.com/office/drawing/2014/main" id="{38EA0832-B0DB-4E6D-24F5-156B6A23F158}"/>
              </a:ext>
            </a:extLst>
          </p:cNvPr>
          <p:cNvSpPr txBox="1"/>
          <p:nvPr/>
        </p:nvSpPr>
        <p:spPr>
          <a:xfrm>
            <a:off x="268736" y="666083"/>
            <a:ext cx="8512296" cy="2893100"/>
          </a:xfrm>
          <a:prstGeom prst="rect">
            <a:avLst/>
          </a:prstGeom>
          <a:noFill/>
        </p:spPr>
        <p:txBody>
          <a:bodyPr wrap="square">
            <a:spAutoFit/>
          </a:bodyPr>
          <a:lstStyle/>
          <a:p>
            <a:r>
              <a:rPr lang="en-US" b="1" dirty="0"/>
              <a:t>Internet connection speeds in Nepal in 2022</a:t>
            </a:r>
          </a:p>
          <a:p>
            <a:endParaRPr lang="en-US" dirty="0"/>
          </a:p>
          <a:p>
            <a:r>
              <a:rPr lang="en-US" dirty="0"/>
              <a:t>Data published by </a:t>
            </a:r>
            <a:r>
              <a:rPr lang="en-US" dirty="0" err="1">
                <a:solidFill>
                  <a:srgbClr val="FF0000"/>
                </a:solidFill>
              </a:rPr>
              <a:t>Ookla</a:t>
            </a:r>
            <a:r>
              <a:rPr lang="en-US" dirty="0"/>
              <a:t> indicate that internet users in Nepal could have expected the following internet connection speeds at the start of 2022:</a:t>
            </a:r>
          </a:p>
          <a:p>
            <a:endParaRPr lang="en-US" dirty="0"/>
          </a:p>
          <a:p>
            <a:pPr marL="285750" indent="-285750">
              <a:buFont typeface="Arial" panose="020B0604020202020204" pitchFamily="34" charset="0"/>
              <a:buChar char="•"/>
            </a:pPr>
            <a:r>
              <a:rPr lang="en-US" dirty="0"/>
              <a:t>Median mobile internet connection speed via cellular networks: 18.42 Mbps.</a:t>
            </a:r>
          </a:p>
          <a:p>
            <a:pPr marL="285750" indent="-285750">
              <a:buFont typeface="Arial" panose="020B0604020202020204" pitchFamily="34" charset="0"/>
              <a:buChar char="•"/>
            </a:pPr>
            <a:r>
              <a:rPr lang="en-US" dirty="0"/>
              <a:t>Median fixed internet connection speed: 28.32 Mbps.</a:t>
            </a:r>
          </a:p>
          <a:p>
            <a:endParaRPr lang="en-US" dirty="0"/>
          </a:p>
          <a:p>
            <a:r>
              <a:rPr lang="en-US" dirty="0" err="1"/>
              <a:t>Ookla’s</a:t>
            </a:r>
            <a:r>
              <a:rPr lang="en-US" dirty="0"/>
              <a:t> data reveals that the median mobile internet connection speed in Nepal increased by 5.13 Mbps (+38.6 percent) in the twelve months to the start of 2022.</a:t>
            </a:r>
          </a:p>
          <a:p>
            <a:endParaRPr lang="en-US" dirty="0"/>
          </a:p>
          <a:p>
            <a:r>
              <a:rPr lang="en-US" dirty="0"/>
              <a:t>Meanwhile, </a:t>
            </a:r>
            <a:r>
              <a:rPr lang="en-US" dirty="0" err="1"/>
              <a:t>Ookla’s</a:t>
            </a:r>
            <a:r>
              <a:rPr lang="en-US" dirty="0"/>
              <a:t> data shows that fixed internet connection speeds in Nepal increased by 8.36 Mbps (+41.9 percent) during the same period.</a:t>
            </a:r>
          </a:p>
        </p:txBody>
      </p:sp>
    </p:spTree>
    <p:extLst>
      <p:ext uri="{BB962C8B-B14F-4D97-AF65-F5344CB8AC3E}">
        <p14:creationId xmlns:p14="http://schemas.microsoft.com/office/powerpoint/2010/main" val="427991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8" name="TextBox 7">
            <a:extLst>
              <a:ext uri="{FF2B5EF4-FFF2-40B4-BE49-F238E27FC236}">
                <a16:creationId xmlns:a16="http://schemas.microsoft.com/office/drawing/2014/main" id="{9A8BB4B9-C4E7-9656-8E60-8CC4235AB8E3}"/>
              </a:ext>
            </a:extLst>
          </p:cNvPr>
          <p:cNvSpPr txBox="1"/>
          <p:nvPr/>
        </p:nvSpPr>
        <p:spPr>
          <a:xfrm>
            <a:off x="268736" y="247470"/>
            <a:ext cx="4572000" cy="307777"/>
          </a:xfrm>
          <a:prstGeom prst="rect">
            <a:avLst/>
          </a:prstGeom>
          <a:noFill/>
        </p:spPr>
        <p:txBody>
          <a:bodyPr wrap="square">
            <a:spAutoFit/>
          </a:bodyPr>
          <a:lstStyle/>
          <a:p>
            <a:r>
              <a:rPr lang="en-US" b="1" dirty="0"/>
              <a:t>Internet Access and Infrastructure related issues</a:t>
            </a:r>
            <a:endParaRPr lang="en-NP" b="1" dirty="0"/>
          </a:p>
        </p:txBody>
      </p:sp>
      <p:sp>
        <p:nvSpPr>
          <p:cNvPr id="9" name="TextBox 8">
            <a:extLst>
              <a:ext uri="{FF2B5EF4-FFF2-40B4-BE49-F238E27FC236}">
                <a16:creationId xmlns:a16="http://schemas.microsoft.com/office/drawing/2014/main" id="{38EA0832-B0DB-4E6D-24F5-156B6A23F158}"/>
              </a:ext>
            </a:extLst>
          </p:cNvPr>
          <p:cNvSpPr txBox="1"/>
          <p:nvPr/>
        </p:nvSpPr>
        <p:spPr>
          <a:xfrm>
            <a:off x="268736" y="666083"/>
            <a:ext cx="8512296" cy="3323987"/>
          </a:xfrm>
          <a:prstGeom prst="rect">
            <a:avLst/>
          </a:prstGeom>
          <a:noFill/>
        </p:spPr>
        <p:txBody>
          <a:bodyPr wrap="square">
            <a:spAutoFit/>
          </a:bodyPr>
          <a:lstStyle/>
          <a:p>
            <a:r>
              <a:rPr lang="en-US" b="1" dirty="0"/>
              <a:t>Social media statistics for Nepal in 2022</a:t>
            </a:r>
          </a:p>
          <a:p>
            <a:endParaRPr lang="en-US" b="1" dirty="0"/>
          </a:p>
          <a:p>
            <a:endParaRPr lang="en-US" dirty="0"/>
          </a:p>
          <a:p>
            <a:r>
              <a:rPr lang="en-US" dirty="0"/>
              <a:t>There were 13.70 million social media users in Nepal in January 2022.</a:t>
            </a:r>
          </a:p>
          <a:p>
            <a:endParaRPr lang="en-US" dirty="0"/>
          </a:p>
          <a:p>
            <a:r>
              <a:rPr lang="en-US" dirty="0"/>
              <a:t>The number of social media users in Nepal at the start of 2022 was equivalent to 45.7 percent of the total population, but it’s important to note that social media users may not represent unique individuals (see our detailed notes on data to learn why).</a:t>
            </a:r>
          </a:p>
          <a:p>
            <a:endParaRPr lang="en-US" dirty="0"/>
          </a:p>
          <a:p>
            <a:r>
              <a:rPr lang="en-US" dirty="0" err="1"/>
              <a:t>Kepios</a:t>
            </a:r>
            <a:r>
              <a:rPr lang="en-US" dirty="0"/>
              <a:t> analysis reveals that social media users in Nepal increased by 700 thousand (+5.4 percent) between 2021 and 2022.</a:t>
            </a:r>
          </a:p>
          <a:p>
            <a:endParaRPr lang="en-US" dirty="0"/>
          </a:p>
          <a:p>
            <a:endParaRPr lang="en-US" dirty="0"/>
          </a:p>
          <a:p>
            <a:r>
              <a:rPr lang="en-US" dirty="0"/>
              <a:t>Data from </a:t>
            </a:r>
            <a:r>
              <a:rPr lang="en-US" b="1" dirty="0">
                <a:hlinkClick r:id="rId3"/>
              </a:rPr>
              <a:t>GSMA Intelligence</a:t>
            </a:r>
            <a:r>
              <a:rPr lang="en-US" dirty="0"/>
              <a:t> shows that there were </a:t>
            </a:r>
            <a:r>
              <a:rPr lang="en-US" b="1" dirty="0"/>
              <a:t>40.58 million</a:t>
            </a:r>
            <a:r>
              <a:rPr lang="en-US" dirty="0"/>
              <a:t> cellular mobile connections in Nepal at the start of 2022.</a:t>
            </a:r>
          </a:p>
        </p:txBody>
      </p:sp>
    </p:spTree>
    <p:extLst>
      <p:ext uri="{BB962C8B-B14F-4D97-AF65-F5344CB8AC3E}">
        <p14:creationId xmlns:p14="http://schemas.microsoft.com/office/powerpoint/2010/main" val="117287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8" name="TextBox 7">
            <a:extLst>
              <a:ext uri="{FF2B5EF4-FFF2-40B4-BE49-F238E27FC236}">
                <a16:creationId xmlns:a16="http://schemas.microsoft.com/office/drawing/2014/main" id="{9A8BB4B9-C4E7-9656-8E60-8CC4235AB8E3}"/>
              </a:ext>
            </a:extLst>
          </p:cNvPr>
          <p:cNvSpPr txBox="1"/>
          <p:nvPr/>
        </p:nvSpPr>
        <p:spPr>
          <a:xfrm>
            <a:off x="268736" y="247470"/>
            <a:ext cx="4572000" cy="307777"/>
          </a:xfrm>
          <a:prstGeom prst="rect">
            <a:avLst/>
          </a:prstGeom>
          <a:noFill/>
        </p:spPr>
        <p:txBody>
          <a:bodyPr wrap="square">
            <a:spAutoFit/>
          </a:bodyPr>
          <a:lstStyle/>
          <a:p>
            <a:r>
              <a:rPr lang="en-US" b="1" dirty="0"/>
              <a:t>Internet Access and Infrastructure related issues</a:t>
            </a:r>
            <a:endParaRPr lang="en-NP" b="1" dirty="0"/>
          </a:p>
        </p:txBody>
      </p:sp>
      <p:sp>
        <p:nvSpPr>
          <p:cNvPr id="9" name="TextBox 8">
            <a:extLst>
              <a:ext uri="{FF2B5EF4-FFF2-40B4-BE49-F238E27FC236}">
                <a16:creationId xmlns:a16="http://schemas.microsoft.com/office/drawing/2014/main" id="{38EA0832-B0DB-4E6D-24F5-156B6A23F158}"/>
              </a:ext>
            </a:extLst>
          </p:cNvPr>
          <p:cNvSpPr txBox="1"/>
          <p:nvPr/>
        </p:nvSpPr>
        <p:spPr>
          <a:xfrm>
            <a:off x="315852" y="1357118"/>
            <a:ext cx="8512296" cy="2031325"/>
          </a:xfrm>
          <a:prstGeom prst="rect">
            <a:avLst/>
          </a:prstGeom>
          <a:noFill/>
        </p:spPr>
        <p:txBody>
          <a:bodyPr wrap="square">
            <a:spAutoFit/>
          </a:bodyPr>
          <a:lstStyle/>
          <a:p>
            <a:pPr marL="285750" indent="-285750">
              <a:buFont typeface="Arial" panose="020B0604020202020204" pitchFamily="34" charset="0"/>
              <a:buChar char="•"/>
            </a:pPr>
            <a:r>
              <a:rPr lang="en-US" b="1" dirty="0"/>
              <a:t>Facebook</a:t>
            </a:r>
            <a:r>
              <a:rPr lang="en-US" dirty="0"/>
              <a:t> had 12.30 million users in Nepal in early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Instagram</a:t>
            </a:r>
            <a:r>
              <a:rPr lang="en-US" dirty="0"/>
              <a:t> had 2.30 million users in Nepal in early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Facebook</a:t>
            </a:r>
            <a:r>
              <a:rPr lang="en-US" dirty="0"/>
              <a:t> </a:t>
            </a:r>
            <a:r>
              <a:rPr lang="en-US" b="1" dirty="0"/>
              <a:t>Messenger</a:t>
            </a:r>
            <a:r>
              <a:rPr lang="en-US" dirty="0"/>
              <a:t> reached 9.60 million users in Nepal in early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LinkedIn</a:t>
            </a:r>
            <a:r>
              <a:rPr lang="en-US" dirty="0"/>
              <a:t> had 1.00 million “members” in Nepal in early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Twitter</a:t>
            </a:r>
            <a:r>
              <a:rPr lang="en-US" dirty="0"/>
              <a:t> had 417.9 thousand users in Nepal in early 2022.</a:t>
            </a:r>
          </a:p>
        </p:txBody>
      </p:sp>
    </p:spTree>
    <p:extLst>
      <p:ext uri="{BB962C8B-B14F-4D97-AF65-F5344CB8AC3E}">
        <p14:creationId xmlns:p14="http://schemas.microsoft.com/office/powerpoint/2010/main" val="94865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Telecom policy</a:t>
            </a:r>
          </a:p>
        </p:txBody>
      </p:sp>
      <p:pic>
        <p:nvPicPr>
          <p:cNvPr id="7" name="Picture 6" descr="Table&#10;&#10;Description automatically generated">
            <a:extLst>
              <a:ext uri="{FF2B5EF4-FFF2-40B4-BE49-F238E27FC236}">
                <a16:creationId xmlns:a16="http://schemas.microsoft.com/office/drawing/2014/main" id="{A4218780-FDD8-92B8-5A98-6624218C89B7}"/>
              </a:ext>
            </a:extLst>
          </p:cNvPr>
          <p:cNvPicPr>
            <a:picLocks noChangeAspect="1"/>
          </p:cNvPicPr>
          <p:nvPr/>
        </p:nvPicPr>
        <p:blipFill>
          <a:blip r:embed="rId3"/>
          <a:stretch>
            <a:fillRect/>
          </a:stretch>
        </p:blipFill>
        <p:spPr>
          <a:xfrm>
            <a:off x="551432" y="838311"/>
            <a:ext cx="6876246" cy="3466877"/>
          </a:xfrm>
          <a:prstGeom prst="rect">
            <a:avLst/>
          </a:prstGeom>
        </p:spPr>
      </p:pic>
    </p:spTree>
    <p:extLst>
      <p:ext uri="{BB962C8B-B14F-4D97-AF65-F5344CB8AC3E}">
        <p14:creationId xmlns:p14="http://schemas.microsoft.com/office/powerpoint/2010/main" val="251272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Telecom policy</a:t>
            </a:r>
          </a:p>
        </p:txBody>
      </p:sp>
      <p:pic>
        <p:nvPicPr>
          <p:cNvPr id="7" name="Picture 6" descr="Table&#10;&#10;Description automatically generated">
            <a:extLst>
              <a:ext uri="{FF2B5EF4-FFF2-40B4-BE49-F238E27FC236}">
                <a16:creationId xmlns:a16="http://schemas.microsoft.com/office/drawing/2014/main" id="{A4218780-FDD8-92B8-5A98-6624218C89B7}"/>
              </a:ext>
            </a:extLst>
          </p:cNvPr>
          <p:cNvPicPr>
            <a:picLocks noChangeAspect="1"/>
          </p:cNvPicPr>
          <p:nvPr/>
        </p:nvPicPr>
        <p:blipFill>
          <a:blip r:embed="rId3"/>
          <a:stretch>
            <a:fillRect/>
          </a:stretch>
        </p:blipFill>
        <p:spPr>
          <a:xfrm>
            <a:off x="551432" y="838311"/>
            <a:ext cx="6876246" cy="3466877"/>
          </a:xfrm>
          <a:prstGeom prst="rect">
            <a:avLst/>
          </a:prstGeom>
        </p:spPr>
      </p:pic>
    </p:spTree>
    <p:extLst>
      <p:ext uri="{BB962C8B-B14F-4D97-AF65-F5344CB8AC3E}">
        <p14:creationId xmlns:p14="http://schemas.microsoft.com/office/powerpoint/2010/main" val="101678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Telecom infrastructure</a:t>
            </a:r>
          </a:p>
        </p:txBody>
      </p:sp>
      <p:pic>
        <p:nvPicPr>
          <p:cNvPr id="3" name="Picture 2" descr="Table&#10;&#10;Description automatically generated">
            <a:extLst>
              <a:ext uri="{FF2B5EF4-FFF2-40B4-BE49-F238E27FC236}">
                <a16:creationId xmlns:a16="http://schemas.microsoft.com/office/drawing/2014/main" id="{687546D8-4629-781D-0359-CBB5F2F709A2}"/>
              </a:ext>
            </a:extLst>
          </p:cNvPr>
          <p:cNvPicPr>
            <a:picLocks noChangeAspect="1"/>
          </p:cNvPicPr>
          <p:nvPr/>
        </p:nvPicPr>
        <p:blipFill>
          <a:blip r:embed="rId3"/>
          <a:stretch>
            <a:fillRect/>
          </a:stretch>
        </p:blipFill>
        <p:spPr>
          <a:xfrm>
            <a:off x="689351" y="562032"/>
            <a:ext cx="6374563" cy="4068712"/>
          </a:xfrm>
          <a:prstGeom prst="rect">
            <a:avLst/>
          </a:prstGeom>
        </p:spPr>
      </p:pic>
    </p:spTree>
    <p:extLst>
      <p:ext uri="{BB962C8B-B14F-4D97-AF65-F5344CB8AC3E}">
        <p14:creationId xmlns:p14="http://schemas.microsoft.com/office/powerpoint/2010/main" val="227106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Telecom infrastructure</a:t>
            </a:r>
          </a:p>
        </p:txBody>
      </p:sp>
      <p:pic>
        <p:nvPicPr>
          <p:cNvPr id="3" name="Picture 2" descr="Table&#10;&#10;Description automatically generated">
            <a:extLst>
              <a:ext uri="{FF2B5EF4-FFF2-40B4-BE49-F238E27FC236}">
                <a16:creationId xmlns:a16="http://schemas.microsoft.com/office/drawing/2014/main" id="{687546D8-4629-781D-0359-CBB5F2F709A2}"/>
              </a:ext>
            </a:extLst>
          </p:cNvPr>
          <p:cNvPicPr>
            <a:picLocks noChangeAspect="1"/>
          </p:cNvPicPr>
          <p:nvPr/>
        </p:nvPicPr>
        <p:blipFill>
          <a:blip r:embed="rId3"/>
          <a:stretch>
            <a:fillRect/>
          </a:stretch>
        </p:blipFill>
        <p:spPr>
          <a:xfrm>
            <a:off x="689351" y="562032"/>
            <a:ext cx="6374563" cy="4068712"/>
          </a:xfrm>
          <a:prstGeom prst="rect">
            <a:avLst/>
          </a:prstGeom>
        </p:spPr>
      </p:pic>
    </p:spTree>
    <p:extLst>
      <p:ext uri="{BB962C8B-B14F-4D97-AF65-F5344CB8AC3E}">
        <p14:creationId xmlns:p14="http://schemas.microsoft.com/office/powerpoint/2010/main" val="26707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ISP's</a:t>
            </a:r>
          </a:p>
        </p:txBody>
      </p:sp>
      <p:sp>
        <p:nvSpPr>
          <p:cNvPr id="5" name="TextBox 4">
            <a:extLst>
              <a:ext uri="{FF2B5EF4-FFF2-40B4-BE49-F238E27FC236}">
                <a16:creationId xmlns:a16="http://schemas.microsoft.com/office/drawing/2014/main" id="{D178C074-A8A6-9BA4-AACB-778F281D85C3}"/>
              </a:ext>
            </a:extLst>
          </p:cNvPr>
          <p:cNvSpPr txBox="1"/>
          <p:nvPr/>
        </p:nvSpPr>
        <p:spPr>
          <a:xfrm>
            <a:off x="551432" y="1448802"/>
            <a:ext cx="7042974" cy="2462213"/>
          </a:xfrm>
          <a:prstGeom prst="rect">
            <a:avLst/>
          </a:prstGeom>
          <a:noFill/>
        </p:spPr>
        <p:txBody>
          <a:bodyPr wrap="square">
            <a:spAutoFit/>
          </a:bodyPr>
          <a:lstStyle/>
          <a:p>
            <a:r>
              <a:rPr lang="en-NP" dirty="0"/>
              <a:t>Nepal’s 8 most popular internet service providers (ISPs)</a:t>
            </a:r>
          </a:p>
          <a:p>
            <a:endParaRPr lang="en-NP" dirty="0"/>
          </a:p>
          <a:p>
            <a:endParaRPr lang="en-NP" dirty="0"/>
          </a:p>
          <a:p>
            <a:pPr marL="342900" indent="-342900">
              <a:buFont typeface="+mj-lt"/>
              <a:buAutoNum type="arabicPeriod"/>
            </a:pPr>
            <a:r>
              <a:rPr lang="en-NP" dirty="0"/>
              <a:t>Worldlink Communications</a:t>
            </a:r>
          </a:p>
          <a:p>
            <a:pPr marL="342900" indent="-342900">
              <a:buFont typeface="+mj-lt"/>
              <a:buAutoNum type="arabicPeriod"/>
            </a:pPr>
            <a:r>
              <a:rPr lang="en-NP" dirty="0"/>
              <a:t>Vianet Communications Pvt Ltd</a:t>
            </a:r>
          </a:p>
          <a:p>
            <a:pPr marL="342900" indent="-342900">
              <a:buFont typeface="+mj-lt"/>
              <a:buAutoNum type="arabicPeriod"/>
            </a:pPr>
            <a:r>
              <a:rPr lang="en-NP" dirty="0"/>
              <a:t>Subisu Cablenet Pvt Ltd</a:t>
            </a:r>
          </a:p>
          <a:p>
            <a:pPr marL="342900" indent="-342900">
              <a:buFont typeface="+mj-lt"/>
              <a:buAutoNum type="arabicPeriod"/>
            </a:pPr>
            <a:r>
              <a:rPr lang="en-NP" dirty="0"/>
              <a:t>Classic Tech</a:t>
            </a:r>
          </a:p>
          <a:p>
            <a:pPr marL="342900" indent="-342900">
              <a:buFont typeface="+mj-lt"/>
              <a:buAutoNum type="arabicPeriod"/>
            </a:pPr>
            <a:r>
              <a:rPr lang="en-NP" dirty="0"/>
              <a:t>Nepal Telecom</a:t>
            </a:r>
          </a:p>
          <a:p>
            <a:pPr marL="342900" indent="-342900">
              <a:buFont typeface="+mj-lt"/>
              <a:buAutoNum type="arabicPeriod"/>
            </a:pPr>
            <a:r>
              <a:rPr lang="en-NP" dirty="0"/>
              <a:t>NetMax</a:t>
            </a:r>
          </a:p>
          <a:p>
            <a:pPr marL="342900" indent="-342900">
              <a:buFont typeface="+mj-lt"/>
              <a:buAutoNum type="arabicPeriod"/>
            </a:pPr>
            <a:r>
              <a:rPr lang="en-NP" dirty="0"/>
              <a:t>DishHome Fiber Net</a:t>
            </a:r>
          </a:p>
          <a:p>
            <a:pPr marL="342900" indent="-342900">
              <a:buFont typeface="+mj-lt"/>
              <a:buAutoNum type="arabicPeriod"/>
            </a:pPr>
            <a:r>
              <a:rPr lang="en-NP" dirty="0"/>
              <a:t>CG Net</a:t>
            </a:r>
          </a:p>
        </p:txBody>
      </p:sp>
    </p:spTree>
    <p:extLst>
      <p:ext uri="{BB962C8B-B14F-4D97-AF65-F5344CB8AC3E}">
        <p14:creationId xmlns:p14="http://schemas.microsoft.com/office/powerpoint/2010/main" val="2367158077"/>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837</Words>
  <Application>Microsoft Macintosh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Amatic SC</vt:lpstr>
      <vt:lpstr>Open Sans</vt:lpstr>
      <vt:lpstr>Arial</vt:lpstr>
      <vt:lpstr>Source Code Pro</vt:lpstr>
      <vt:lpstr>Beach Day</vt:lpstr>
      <vt:lpstr>Internet Access and Infrastructure related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25</cp:revision>
  <dcterms:modified xsi:type="dcterms:W3CDTF">2022-06-13T12:48:03Z</dcterms:modified>
</cp:coreProperties>
</file>