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6" r:id="rId6"/>
    <p:sldId id="260" r:id="rId7"/>
    <p:sldId id="263" r:id="rId8"/>
    <p:sldId id="264" r:id="rId9"/>
    <p:sldId id="265" r:id="rId10"/>
    <p:sldId id="261" r:id="rId11"/>
    <p:sldId id="259" r:id="rId12"/>
    <p:sldId id="267" r:id="rId13"/>
    <p:sldId id="268" r:id="rId14"/>
    <p:sldId id="273" r:id="rId15"/>
    <p:sldId id="274" r:id="rId16"/>
    <p:sldId id="269" r:id="rId17"/>
    <p:sldId id="270" r:id="rId18"/>
    <p:sldId id="271" r:id="rId19"/>
    <p:sldId id="272" r:id="rId20"/>
    <p:sldId id="275" r:id="rId21"/>
    <p:sldId id="276" r:id="rId22"/>
    <p:sldId id="279" r:id="rId23"/>
    <p:sldId id="280" r:id="rId24"/>
    <p:sldId id="281" r:id="rId25"/>
    <p:sldId id="282" r:id="rId26"/>
    <p:sldId id="277" r:id="rId27"/>
    <p:sldId id="278"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9F7790-A94B-4E4B-8C44-87EE8F65C8D4}"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96D1D-B0C5-48A7-B662-82035E59CBCC}" type="slidenum">
              <a:rPr lang="en-US" smtClean="0"/>
              <a:t>‹#›</a:t>
            </a:fld>
            <a:endParaRPr lang="en-US"/>
          </a:p>
        </p:txBody>
      </p:sp>
    </p:spTree>
    <p:extLst>
      <p:ext uri="{BB962C8B-B14F-4D97-AF65-F5344CB8AC3E}">
        <p14:creationId xmlns:p14="http://schemas.microsoft.com/office/powerpoint/2010/main" val="3537963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9F7790-A94B-4E4B-8C44-87EE8F65C8D4}"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96D1D-B0C5-48A7-B662-82035E59CBCC}" type="slidenum">
              <a:rPr lang="en-US" smtClean="0"/>
              <a:t>‹#›</a:t>
            </a:fld>
            <a:endParaRPr lang="en-US"/>
          </a:p>
        </p:txBody>
      </p:sp>
    </p:spTree>
    <p:extLst>
      <p:ext uri="{BB962C8B-B14F-4D97-AF65-F5344CB8AC3E}">
        <p14:creationId xmlns:p14="http://schemas.microsoft.com/office/powerpoint/2010/main" val="320729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9F7790-A94B-4E4B-8C44-87EE8F65C8D4}"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96D1D-B0C5-48A7-B662-82035E59CBCC}" type="slidenum">
              <a:rPr lang="en-US" smtClean="0"/>
              <a:t>‹#›</a:t>
            </a:fld>
            <a:endParaRPr lang="en-US"/>
          </a:p>
        </p:txBody>
      </p:sp>
    </p:spTree>
    <p:extLst>
      <p:ext uri="{BB962C8B-B14F-4D97-AF65-F5344CB8AC3E}">
        <p14:creationId xmlns:p14="http://schemas.microsoft.com/office/powerpoint/2010/main" val="2093173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9F7790-A94B-4E4B-8C44-87EE8F65C8D4}"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96D1D-B0C5-48A7-B662-82035E59CBCC}" type="slidenum">
              <a:rPr lang="en-US" smtClean="0"/>
              <a:t>‹#›</a:t>
            </a:fld>
            <a:endParaRPr lang="en-US"/>
          </a:p>
        </p:txBody>
      </p:sp>
    </p:spTree>
    <p:extLst>
      <p:ext uri="{BB962C8B-B14F-4D97-AF65-F5344CB8AC3E}">
        <p14:creationId xmlns:p14="http://schemas.microsoft.com/office/powerpoint/2010/main" val="416950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9F7790-A94B-4E4B-8C44-87EE8F65C8D4}"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96D1D-B0C5-48A7-B662-82035E59CBCC}" type="slidenum">
              <a:rPr lang="en-US" smtClean="0"/>
              <a:t>‹#›</a:t>
            </a:fld>
            <a:endParaRPr lang="en-US"/>
          </a:p>
        </p:txBody>
      </p:sp>
    </p:spTree>
    <p:extLst>
      <p:ext uri="{BB962C8B-B14F-4D97-AF65-F5344CB8AC3E}">
        <p14:creationId xmlns:p14="http://schemas.microsoft.com/office/powerpoint/2010/main" val="266889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9F7790-A94B-4E4B-8C44-87EE8F65C8D4}"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96D1D-B0C5-48A7-B662-82035E59CBCC}" type="slidenum">
              <a:rPr lang="en-US" smtClean="0"/>
              <a:t>‹#›</a:t>
            </a:fld>
            <a:endParaRPr lang="en-US"/>
          </a:p>
        </p:txBody>
      </p:sp>
    </p:spTree>
    <p:extLst>
      <p:ext uri="{BB962C8B-B14F-4D97-AF65-F5344CB8AC3E}">
        <p14:creationId xmlns:p14="http://schemas.microsoft.com/office/powerpoint/2010/main" val="1393739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9F7790-A94B-4E4B-8C44-87EE8F65C8D4}" type="datetimeFigureOut">
              <a:rPr lang="en-US" smtClean="0"/>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196D1D-B0C5-48A7-B662-82035E59CBCC}" type="slidenum">
              <a:rPr lang="en-US" smtClean="0"/>
              <a:t>‹#›</a:t>
            </a:fld>
            <a:endParaRPr lang="en-US"/>
          </a:p>
        </p:txBody>
      </p:sp>
    </p:spTree>
    <p:extLst>
      <p:ext uri="{BB962C8B-B14F-4D97-AF65-F5344CB8AC3E}">
        <p14:creationId xmlns:p14="http://schemas.microsoft.com/office/powerpoint/2010/main" val="410334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9F7790-A94B-4E4B-8C44-87EE8F65C8D4}" type="datetimeFigureOut">
              <a:rPr lang="en-US" smtClean="0"/>
              <a:t>5/22/2022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196D1D-B0C5-48A7-B662-82035E59CBCC}" type="slidenum">
              <a:rPr lang="en-US" smtClean="0"/>
              <a:t>‹#›</a:t>
            </a:fld>
            <a:endParaRPr lang="en-US"/>
          </a:p>
        </p:txBody>
      </p:sp>
    </p:spTree>
    <p:extLst>
      <p:ext uri="{BB962C8B-B14F-4D97-AF65-F5344CB8AC3E}">
        <p14:creationId xmlns:p14="http://schemas.microsoft.com/office/powerpoint/2010/main" val="2546738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9F7790-A94B-4E4B-8C44-87EE8F65C8D4}" type="datetimeFigureOut">
              <a:rPr lang="en-US" smtClean="0"/>
              <a:t>5/22/2022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196D1D-B0C5-48A7-B662-82035E59CBCC}" type="slidenum">
              <a:rPr lang="en-US" smtClean="0"/>
              <a:t>‹#›</a:t>
            </a:fld>
            <a:endParaRPr lang="en-US"/>
          </a:p>
        </p:txBody>
      </p:sp>
    </p:spTree>
    <p:extLst>
      <p:ext uri="{BB962C8B-B14F-4D97-AF65-F5344CB8AC3E}">
        <p14:creationId xmlns:p14="http://schemas.microsoft.com/office/powerpoint/2010/main" val="3183998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9F7790-A94B-4E4B-8C44-87EE8F65C8D4}"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96D1D-B0C5-48A7-B662-82035E59CBCC}" type="slidenum">
              <a:rPr lang="en-US" smtClean="0"/>
              <a:t>‹#›</a:t>
            </a:fld>
            <a:endParaRPr lang="en-US"/>
          </a:p>
        </p:txBody>
      </p:sp>
    </p:spTree>
    <p:extLst>
      <p:ext uri="{BB962C8B-B14F-4D97-AF65-F5344CB8AC3E}">
        <p14:creationId xmlns:p14="http://schemas.microsoft.com/office/powerpoint/2010/main" val="3489735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9F7790-A94B-4E4B-8C44-87EE8F65C8D4}"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96D1D-B0C5-48A7-B662-82035E59CBCC}" type="slidenum">
              <a:rPr lang="en-US" smtClean="0"/>
              <a:t>‹#›</a:t>
            </a:fld>
            <a:endParaRPr lang="en-US"/>
          </a:p>
        </p:txBody>
      </p:sp>
    </p:spTree>
    <p:extLst>
      <p:ext uri="{BB962C8B-B14F-4D97-AF65-F5344CB8AC3E}">
        <p14:creationId xmlns:p14="http://schemas.microsoft.com/office/powerpoint/2010/main" val="336887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F7790-A94B-4E4B-8C44-87EE8F65C8D4}" type="datetimeFigureOut">
              <a:rPr lang="en-US" smtClean="0"/>
              <a:t>5/22/2022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96D1D-B0C5-48A7-B662-82035E59CBCC}" type="slidenum">
              <a:rPr lang="en-US" smtClean="0"/>
              <a:t>‹#›</a:t>
            </a:fld>
            <a:endParaRPr lang="en-US"/>
          </a:p>
        </p:txBody>
      </p:sp>
    </p:spTree>
    <p:extLst>
      <p:ext uri="{BB962C8B-B14F-4D97-AF65-F5344CB8AC3E}">
        <p14:creationId xmlns:p14="http://schemas.microsoft.com/office/powerpoint/2010/main" val="1963402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igitalleadership.com/blog/kanban-vs-scrum/" TargetMode="External"/><Relationship Id="rId2" Type="http://schemas.openxmlformats.org/officeDocument/2006/relationships/hyperlink" Target="https://digitalleadership.com/unite-articles/value-proposition-canvas/" TargetMode="External"/><Relationship Id="rId1" Type="http://schemas.openxmlformats.org/officeDocument/2006/relationships/slideLayout" Target="../slideLayouts/slideLayout2.xml"/><Relationship Id="rId4" Type="http://schemas.openxmlformats.org/officeDocument/2006/relationships/hyperlink" Target="https://digitalleadership.com/blog/how-to-measure-innovation/"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igitalleadership.com/blog/jobs-to-be-done/" TargetMode="External"/><Relationship Id="rId2" Type="http://schemas.openxmlformats.org/officeDocument/2006/relationships/hyperlink" Target="https://digitalleadership.com/blog/innovation-process/" TargetMode="External"/><Relationship Id="rId1" Type="http://schemas.openxmlformats.org/officeDocument/2006/relationships/slideLayout" Target="../slideLayouts/slideLayout2.xml"/><Relationship Id="rId4" Type="http://schemas.openxmlformats.org/officeDocument/2006/relationships/hyperlink" Target="https://digitalleadership.com/blog/vuca-world/"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digitalleadership.com/blog/key-resourc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searchcontentmanagement.techtarget.com/definition/OCR-optical-character-recogniti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zendesk.com/blog/3-best-knowledge-management-examples/#section-2" TargetMode="External"/><Relationship Id="rId2" Type="http://schemas.openxmlformats.org/officeDocument/2006/relationships/hyperlink" Target="https://www.zendesk.com/blog/3-best-knowledge-management-examples/#section-1" TargetMode="External"/><Relationship Id="rId1" Type="http://schemas.openxmlformats.org/officeDocument/2006/relationships/slideLayout" Target="../slideLayouts/slideLayout2.xml"/><Relationship Id="rId6" Type="http://schemas.openxmlformats.org/officeDocument/2006/relationships/hyperlink" Target="https://www.zendesk.com/blog/3-best-knowledge-management-examples/#section-5" TargetMode="External"/><Relationship Id="rId5" Type="http://schemas.openxmlformats.org/officeDocument/2006/relationships/hyperlink" Target="https://www.zendesk.com/blog/3-best-knowledge-management-examples/#section-4" TargetMode="External"/><Relationship Id="rId4" Type="http://schemas.openxmlformats.org/officeDocument/2006/relationships/hyperlink" Target="https://www.zendesk.com/blog/3-best-knowledge-management-examples/#section-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gital Economy Infographic 10 Steps Stock Vector - Illustration of  infograph, concept: 1591748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883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digital-economy-pros-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515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8350"/>
            <a:ext cx="10515600" cy="4351338"/>
          </a:xfrm>
        </p:spPr>
        <p:txBody>
          <a:bodyPr/>
          <a:lstStyle/>
          <a:p>
            <a:pPr marL="0" indent="0">
              <a:buNone/>
            </a:pPr>
            <a:r>
              <a:rPr lang="en-US" dirty="0" smtClean="0"/>
              <a:t>Merit :- </a:t>
            </a:r>
          </a:p>
          <a:p>
            <a:r>
              <a:rPr lang="en-US" dirty="0" smtClean="0"/>
              <a:t>Promote Use of internet .</a:t>
            </a:r>
          </a:p>
          <a:p>
            <a:r>
              <a:rPr lang="en-US" dirty="0" smtClean="0"/>
              <a:t>Rise in E-commerce .</a:t>
            </a:r>
          </a:p>
          <a:p>
            <a:r>
              <a:rPr lang="en-US" dirty="0" smtClean="0"/>
              <a:t>Digital Goods and Services .</a:t>
            </a:r>
          </a:p>
          <a:p>
            <a:pPr marL="0" indent="0">
              <a:buNone/>
            </a:pPr>
            <a:r>
              <a:rPr lang="en-US" dirty="0" smtClean="0"/>
              <a:t>Demerit:-</a:t>
            </a:r>
          </a:p>
          <a:p>
            <a:r>
              <a:rPr lang="en-US" dirty="0" smtClean="0"/>
              <a:t>Loss in employment .</a:t>
            </a:r>
          </a:p>
          <a:p>
            <a:r>
              <a:rPr lang="en-US" dirty="0" smtClean="0"/>
              <a:t>Heavy investment.</a:t>
            </a:r>
          </a:p>
          <a:p>
            <a:endParaRPr lang="en-US" dirty="0"/>
          </a:p>
        </p:txBody>
      </p:sp>
    </p:spTree>
    <p:extLst>
      <p:ext uri="{BB962C8B-B14F-4D97-AF65-F5344CB8AC3E}">
        <p14:creationId xmlns:p14="http://schemas.microsoft.com/office/powerpoint/2010/main" val="2080922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7999"/>
          </a:xfrm>
        </p:spPr>
        <p:txBody>
          <a:bodyPr>
            <a:normAutofit/>
          </a:bodyPr>
          <a:lstStyle/>
          <a:p>
            <a:pPr algn="ctr"/>
            <a:r>
              <a:rPr lang="en-US" sz="6000" b="1" dirty="0" smtClean="0"/>
              <a:t>Unit1:-Fundamental of knowledge Dimension of </a:t>
            </a:r>
            <a:r>
              <a:rPr lang="en-US" sz="6000" b="1" dirty="0"/>
              <a:t>E</a:t>
            </a:r>
            <a:r>
              <a:rPr lang="en-US" sz="6000" b="1" dirty="0" smtClean="0"/>
              <a:t>conomy .</a:t>
            </a:r>
            <a:endParaRPr lang="en-US" sz="6000" b="1" dirty="0"/>
          </a:p>
        </p:txBody>
      </p:sp>
    </p:spTree>
    <p:extLst>
      <p:ext uri="{BB962C8B-B14F-4D97-AF65-F5344CB8AC3E}">
        <p14:creationId xmlns:p14="http://schemas.microsoft.com/office/powerpoint/2010/main" val="232674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47"/>
            <a:ext cx="5205046" cy="914401"/>
          </a:xfrm>
        </p:spPr>
        <p:txBody>
          <a:bodyPr/>
          <a:lstStyle/>
          <a:p>
            <a:r>
              <a:rPr lang="en-US" b="1" dirty="0" smtClean="0"/>
              <a:t>Knowledge society</a:t>
            </a:r>
            <a:endParaRPr lang="en-US" b="1" dirty="0"/>
          </a:p>
        </p:txBody>
      </p:sp>
      <p:sp>
        <p:nvSpPr>
          <p:cNvPr id="3" name="Content Placeholder 2"/>
          <p:cNvSpPr>
            <a:spLocks noGrp="1"/>
          </p:cNvSpPr>
          <p:nvPr>
            <p:ph idx="1"/>
          </p:nvPr>
        </p:nvSpPr>
        <p:spPr>
          <a:xfrm>
            <a:off x="0" y="852854"/>
            <a:ext cx="12192000" cy="6005146"/>
          </a:xfrm>
        </p:spPr>
        <p:txBody>
          <a:bodyPr/>
          <a:lstStyle/>
          <a:p>
            <a:r>
              <a:rPr lang="en-US" dirty="0" smtClean="0"/>
              <a:t>Scientific and Computer application Knowledge.</a:t>
            </a:r>
          </a:p>
          <a:p>
            <a:r>
              <a:rPr lang="en-US" dirty="0" smtClean="0"/>
              <a:t>Knowledge :- Main source of efficiency , competitiveness and economy , Growth . </a:t>
            </a:r>
          </a:p>
          <a:p>
            <a:r>
              <a:rPr lang="en-US" dirty="0" smtClean="0"/>
              <a:t>Knowledge society is a terms to describe societies which are economically and culturally characterized by a high degree of dependency on their potential to create scientific and technological knowledge.</a:t>
            </a:r>
          </a:p>
          <a:p>
            <a:r>
              <a:rPr lang="en-US" dirty="0" smtClean="0"/>
              <a:t>It is a society whose economy depends on the knowledge of the citizens , the success of this society depends on innovation and creativity of the citizens.</a:t>
            </a:r>
          </a:p>
          <a:p>
            <a:r>
              <a:rPr lang="en-US" dirty="0" smtClean="0"/>
              <a:t>It focus on knowledge generation which the help of </a:t>
            </a:r>
            <a:r>
              <a:rPr lang="en-US" b="1" dirty="0" smtClean="0"/>
              <a:t>ICT(Information communication and technology</a:t>
            </a:r>
            <a:r>
              <a:rPr lang="en-US" dirty="0" smtClean="0"/>
              <a:t> ) .</a:t>
            </a:r>
          </a:p>
          <a:p>
            <a:r>
              <a:rPr lang="en-US" dirty="0" smtClean="0"/>
              <a:t>It is used interchangeably with notions such as ‘knowledge economy ’ , ‘knowledge driven economy ’ and ‘economy of innovation ’. </a:t>
            </a:r>
            <a:endParaRPr lang="en-US" dirty="0"/>
          </a:p>
        </p:txBody>
      </p:sp>
    </p:spTree>
    <p:extLst>
      <p:ext uri="{BB962C8B-B14F-4D97-AF65-F5344CB8AC3E}">
        <p14:creationId xmlns:p14="http://schemas.microsoft.com/office/powerpoint/2010/main" val="1314182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392" y="0"/>
            <a:ext cx="12161608" cy="6858000"/>
          </a:xfrm>
        </p:spPr>
      </p:pic>
    </p:spTree>
    <p:extLst>
      <p:ext uri="{BB962C8B-B14F-4D97-AF65-F5344CB8AC3E}">
        <p14:creationId xmlns:p14="http://schemas.microsoft.com/office/powerpoint/2010/main" val="3358856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897" y="1024436"/>
            <a:ext cx="8256966" cy="4351338"/>
          </a:xfrm>
        </p:spPr>
      </p:pic>
      <p:sp>
        <p:nvSpPr>
          <p:cNvPr id="5" name="AutoShape 2" descr="blob:https://web.whatsapp.com/da7e158f-2998-4907-87f4-9e3abe606d3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94501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606834" cy="722811"/>
          </a:xfrm>
        </p:spPr>
        <p:txBody>
          <a:bodyPr/>
          <a:lstStyle/>
          <a:p>
            <a:r>
              <a:rPr lang="en-US" b="1" dirty="0" smtClean="0"/>
              <a:t>Information society </a:t>
            </a:r>
            <a:endParaRPr lang="en-US" b="1" dirty="0"/>
          </a:p>
        </p:txBody>
      </p:sp>
      <p:sp>
        <p:nvSpPr>
          <p:cNvPr id="3" name="Content Placeholder 2"/>
          <p:cNvSpPr>
            <a:spLocks noGrp="1"/>
          </p:cNvSpPr>
          <p:nvPr>
            <p:ph idx="1"/>
          </p:nvPr>
        </p:nvSpPr>
        <p:spPr>
          <a:xfrm>
            <a:off x="0" y="649968"/>
            <a:ext cx="12192000" cy="6208032"/>
          </a:xfrm>
        </p:spPr>
        <p:txBody>
          <a:bodyPr/>
          <a:lstStyle/>
          <a:p>
            <a:r>
              <a:rPr lang="en-US" dirty="0" smtClean="0"/>
              <a:t>A society in which information , rather than material good , has become the chief economic , social and cultural motor .</a:t>
            </a:r>
          </a:p>
          <a:p>
            <a:r>
              <a:rPr lang="en-US" dirty="0" smtClean="0"/>
              <a:t>An information is a society where the creation , distribution , use , integration  and manipulation of information is a significant economic , political and cultural activity .</a:t>
            </a:r>
          </a:p>
          <a:p>
            <a:r>
              <a:rPr lang="en-US" dirty="0" smtClean="0"/>
              <a:t>The aim of information society is to gain competitive advantage internationally , through using information technology (It ) in a creative and productive way .</a:t>
            </a:r>
          </a:p>
          <a:p>
            <a:r>
              <a:rPr lang="en-US" dirty="0" smtClean="0"/>
              <a:t>Ever since the 1950s ‘information society ’ has been one of the key terms used to describe today world .</a:t>
            </a:r>
            <a:endParaRPr lang="en-US" dirty="0"/>
          </a:p>
        </p:txBody>
      </p:sp>
    </p:spTree>
    <p:extLst>
      <p:ext uri="{BB962C8B-B14F-4D97-AF65-F5344CB8AC3E}">
        <p14:creationId xmlns:p14="http://schemas.microsoft.com/office/powerpoint/2010/main" val="2667529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71"/>
            <a:ext cx="12192000" cy="584109"/>
          </a:xfrm>
        </p:spPr>
        <p:txBody>
          <a:bodyPr>
            <a:normAutofit fontScale="90000"/>
          </a:bodyPr>
          <a:lstStyle/>
          <a:p>
            <a:r>
              <a:rPr lang="en-US" b="1" dirty="0" smtClean="0"/>
              <a:t>Criteria of Development information society .</a:t>
            </a:r>
            <a:endParaRPr lang="en-US" b="1" dirty="0"/>
          </a:p>
        </p:txBody>
      </p:sp>
      <p:sp>
        <p:nvSpPr>
          <p:cNvPr id="3" name="Content Placeholder 2"/>
          <p:cNvSpPr>
            <a:spLocks noGrp="1"/>
          </p:cNvSpPr>
          <p:nvPr>
            <p:ph idx="1"/>
          </p:nvPr>
        </p:nvSpPr>
        <p:spPr>
          <a:xfrm>
            <a:off x="0" y="528048"/>
            <a:ext cx="12192000" cy="6329952"/>
          </a:xfrm>
        </p:spPr>
        <p:txBody>
          <a:bodyPr>
            <a:normAutofit fontScale="92500" lnSpcReduction="20000"/>
          </a:bodyPr>
          <a:lstStyle/>
          <a:p>
            <a:r>
              <a:rPr lang="en-US" b="1" dirty="0" smtClean="0"/>
              <a:t>Technological Criteria : </a:t>
            </a:r>
            <a:r>
              <a:rPr lang="en-US" dirty="0" smtClean="0"/>
              <a:t>Today age is the computer age in which computer and telecommunication are behind other change in the society . Communication technology such as </a:t>
            </a:r>
            <a:r>
              <a:rPr lang="en-US" b="1" dirty="0"/>
              <a:t>t</a:t>
            </a:r>
            <a:r>
              <a:rPr lang="en-US" b="1" dirty="0" smtClean="0"/>
              <a:t>ele-education ,teleconferencing , teleshopping ,telecommunicating , e-government e-commerce. </a:t>
            </a:r>
            <a:r>
              <a:rPr lang="en-US" dirty="0" smtClean="0"/>
              <a:t>have covered the world into a global village and its impact can be felt at every level of our society .</a:t>
            </a:r>
          </a:p>
          <a:p>
            <a:r>
              <a:rPr lang="en-US" b="1" dirty="0" smtClean="0"/>
              <a:t>Economy Criteria: </a:t>
            </a:r>
            <a:r>
              <a:rPr lang="en-US" dirty="0" smtClean="0"/>
              <a:t>this is the age of knowledge(key) in which knowledge capital would predominate over material capital. The internet is fundamentally charging the way the companies operator . The internet is turning the business upside down and inside out . The e-commerce goes far beyond the buying and selling over the internet . The information worker are replacing productive worker as the biggest sector in the economy.      </a:t>
            </a:r>
          </a:p>
          <a:p>
            <a:r>
              <a:rPr lang="en-US" b="1" dirty="0" smtClean="0"/>
              <a:t>Social Criteria : </a:t>
            </a:r>
            <a:r>
              <a:rPr lang="en-US" dirty="0" smtClean="0"/>
              <a:t>in information society , information is the enhance of the </a:t>
            </a:r>
            <a:r>
              <a:rPr lang="en-US" b="1" dirty="0" smtClean="0"/>
              <a:t>quality of life </a:t>
            </a:r>
            <a:r>
              <a:rPr lang="en-US" dirty="0" smtClean="0"/>
              <a:t>. The information society will be conscious towards the value of information and its use will becomes increasingly covered  on information handling , processing , storage and dissemination using micro electronics based technology. Globally the society has divide into two part  </a:t>
            </a:r>
            <a:r>
              <a:rPr lang="en-US" dirty="0" err="1" smtClean="0"/>
              <a:t>i.e</a:t>
            </a:r>
            <a:r>
              <a:rPr lang="en-US" dirty="0" smtClean="0"/>
              <a:t> information rich society and information poor society .</a:t>
            </a:r>
          </a:p>
          <a:p>
            <a:r>
              <a:rPr lang="en-US" b="1" dirty="0" smtClean="0"/>
              <a:t>Political Criteria: </a:t>
            </a:r>
            <a:r>
              <a:rPr lang="en-US" dirty="0" smtClean="0"/>
              <a:t>in information society there would be more interaction between the government and the governess through citizens participating by way of electronics poling , their access to public information under the concept of freedom and e quality.</a:t>
            </a:r>
            <a:endParaRPr lang="en-US" b="1" dirty="0" smtClean="0"/>
          </a:p>
          <a:p>
            <a:r>
              <a:rPr lang="en-US" b="1" dirty="0" smtClean="0"/>
              <a:t>Cultural Criteria </a:t>
            </a:r>
            <a:r>
              <a:rPr lang="en-US" dirty="0" smtClean="0"/>
              <a:t>                                                                                                                                                         </a:t>
            </a:r>
            <a:endParaRPr lang="en-US" dirty="0"/>
          </a:p>
        </p:txBody>
      </p:sp>
    </p:spTree>
    <p:extLst>
      <p:ext uri="{BB962C8B-B14F-4D97-AF65-F5344CB8AC3E}">
        <p14:creationId xmlns:p14="http://schemas.microsoft.com/office/powerpoint/2010/main" val="551146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487"/>
            <a:ext cx="4450080" cy="775699"/>
          </a:xfrm>
        </p:spPr>
        <p:txBody>
          <a:bodyPr/>
          <a:lstStyle/>
          <a:p>
            <a:r>
              <a:rPr lang="en-US" b="1" dirty="0" smtClean="0"/>
              <a:t>Information Cycle</a:t>
            </a:r>
            <a:endParaRPr lang="en-US" b="1" dirty="0"/>
          </a:p>
        </p:txBody>
      </p:sp>
      <p:sp>
        <p:nvSpPr>
          <p:cNvPr id="3" name="Content Placeholder 2"/>
          <p:cNvSpPr>
            <a:spLocks noGrp="1"/>
          </p:cNvSpPr>
          <p:nvPr>
            <p:ph idx="1"/>
          </p:nvPr>
        </p:nvSpPr>
        <p:spPr>
          <a:xfrm>
            <a:off x="80554" y="1253331"/>
            <a:ext cx="10515600" cy="4351338"/>
          </a:xfrm>
        </p:spPr>
        <p:txBody>
          <a:bodyPr/>
          <a:lstStyle/>
          <a:p>
            <a:r>
              <a:rPr lang="en-US" b="1" dirty="0" smtClean="0"/>
              <a:t>Creators and information :- </a:t>
            </a:r>
            <a:r>
              <a:rPr lang="en-US" dirty="0" smtClean="0"/>
              <a:t>writers , musicians , artists ,researchers , database producers , web producers .</a:t>
            </a:r>
          </a:p>
          <a:p>
            <a:r>
              <a:rPr lang="en-US" b="1" dirty="0" smtClean="0"/>
              <a:t>Information  products:- </a:t>
            </a:r>
            <a:r>
              <a:rPr lang="en-US" dirty="0" smtClean="0"/>
              <a:t>books , videos , magazines ,website </a:t>
            </a:r>
          </a:p>
          <a:p>
            <a:r>
              <a:rPr lang="en-US" b="1" dirty="0" smtClean="0"/>
              <a:t>Distributors of information :- </a:t>
            </a:r>
            <a:r>
              <a:rPr lang="en-US" dirty="0" smtClean="0"/>
              <a:t>publishers , internets providers   ,</a:t>
            </a:r>
            <a:r>
              <a:rPr lang="en-US" dirty="0"/>
              <a:t> </a:t>
            </a:r>
            <a:r>
              <a:rPr lang="en-US" dirty="0" smtClean="0"/>
              <a:t>vendors</a:t>
            </a:r>
          </a:p>
          <a:p>
            <a:r>
              <a:rPr lang="en-US" b="1" dirty="0" smtClean="0"/>
              <a:t>Disseminators of information :- </a:t>
            </a:r>
            <a:r>
              <a:rPr lang="en-US" dirty="0" smtClean="0"/>
              <a:t>school library , college and university , business .</a:t>
            </a:r>
          </a:p>
          <a:p>
            <a:r>
              <a:rPr lang="en-US" b="1" dirty="0" smtClean="0"/>
              <a:t>Users of Information : </a:t>
            </a:r>
            <a:r>
              <a:rPr lang="en-US" dirty="0" smtClean="0"/>
              <a:t>Individual , business person , researcher , employees .</a:t>
            </a:r>
            <a:endParaRPr lang="en-US" dirty="0"/>
          </a:p>
        </p:txBody>
      </p:sp>
    </p:spTree>
    <p:extLst>
      <p:ext uri="{BB962C8B-B14F-4D97-AF65-F5344CB8AC3E}">
        <p14:creationId xmlns:p14="http://schemas.microsoft.com/office/powerpoint/2010/main" val="385138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79269"/>
          </a:xfrm>
        </p:spPr>
        <p:txBody>
          <a:bodyPr>
            <a:normAutofit fontScale="90000"/>
          </a:bodyPr>
          <a:lstStyle/>
          <a:p>
            <a:r>
              <a:rPr lang="en-US" b="1" dirty="0" smtClean="0"/>
              <a:t>Characteristics of Information society .</a:t>
            </a:r>
            <a:endParaRPr lang="en-US" b="1" dirty="0"/>
          </a:p>
        </p:txBody>
      </p:sp>
      <p:sp>
        <p:nvSpPr>
          <p:cNvPr id="3" name="Content Placeholder 2"/>
          <p:cNvSpPr>
            <a:spLocks noGrp="1"/>
          </p:cNvSpPr>
          <p:nvPr>
            <p:ph idx="1"/>
          </p:nvPr>
        </p:nvSpPr>
        <p:spPr>
          <a:xfrm>
            <a:off x="0" y="606424"/>
            <a:ext cx="12192000" cy="6251575"/>
          </a:xfrm>
        </p:spPr>
        <p:txBody>
          <a:bodyPr/>
          <a:lstStyle/>
          <a:p>
            <a:r>
              <a:rPr lang="en-US" dirty="0" smtClean="0"/>
              <a:t>Information Empowerment </a:t>
            </a:r>
          </a:p>
          <a:p>
            <a:r>
              <a:rPr lang="en-US" dirty="0" smtClean="0"/>
              <a:t>Information consciousness</a:t>
            </a:r>
          </a:p>
          <a:p>
            <a:r>
              <a:rPr lang="en-US" dirty="0" smtClean="0"/>
              <a:t>Shift from engines to computers</a:t>
            </a:r>
          </a:p>
          <a:p>
            <a:r>
              <a:rPr lang="en-US" dirty="0" smtClean="0"/>
              <a:t>Shift from physical labor to mental labor</a:t>
            </a:r>
          </a:p>
          <a:p>
            <a:r>
              <a:rPr lang="en-US" dirty="0" smtClean="0"/>
              <a:t>Telecommunication based information  service infrastructure .</a:t>
            </a:r>
          </a:p>
          <a:p>
            <a:r>
              <a:rPr lang="en-US" dirty="0" smtClean="0"/>
              <a:t>Production , use and diffusion of information through ICT.</a:t>
            </a:r>
          </a:p>
          <a:p>
            <a:endParaRPr lang="en-US" dirty="0"/>
          </a:p>
        </p:txBody>
      </p:sp>
    </p:spTree>
    <p:extLst>
      <p:ext uri="{BB962C8B-B14F-4D97-AF65-F5344CB8AC3E}">
        <p14:creationId xmlns:p14="http://schemas.microsoft.com/office/powerpoint/2010/main" val="228228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24026" y="1771650"/>
            <a:ext cx="9071464" cy="2471249"/>
          </a:xfrm>
        </p:spPr>
        <p:txBody>
          <a:bodyPr>
            <a:normAutofit/>
            <a:scene3d>
              <a:camera prst="orthographicFront"/>
              <a:lightRig rig="threePt" dir="t"/>
            </a:scene3d>
            <a:sp3d extrusionH="57150">
              <a:bevelT w="38100" h="38100" prst="relaxedInset"/>
            </a:sp3d>
          </a:bodyPr>
          <a:lstStyle/>
          <a:p>
            <a:pPr algn="ctr"/>
            <a:r>
              <a:rPr lang="en-US" b="1" dirty="0" smtClean="0">
                <a:solidFill>
                  <a:schemeClr val="tx1">
                    <a:lumMod val="95000"/>
                    <a:lumOff val="5000"/>
                  </a:schemeClr>
                </a:solidFill>
                <a:effectLst>
                  <a:outerShdw blurRad="101600" dist="368300" dir="5400000" sx="122000" sy="122000" algn="ctr" rotWithShape="0">
                    <a:srgbClr val="000000">
                      <a:alpha val="20000"/>
                    </a:srgbClr>
                  </a:outerShdw>
                </a:effectLst>
              </a:rPr>
              <a:t>Let’s Start With Some Creative Concept of Digital Economy </a:t>
            </a:r>
            <a:endParaRPr lang="en-US" b="1" dirty="0">
              <a:solidFill>
                <a:schemeClr val="tx1">
                  <a:lumMod val="95000"/>
                  <a:lumOff val="5000"/>
                </a:schemeClr>
              </a:solidFill>
              <a:effectLst>
                <a:outerShdw blurRad="101600" dist="368300" dir="5400000" sx="122000" sy="122000" algn="ctr" rotWithShape="0">
                  <a:srgbClr val="000000">
                    <a:alpha val="20000"/>
                  </a:srgbClr>
                </a:outerShdw>
              </a:effectLst>
            </a:endParaRPr>
          </a:p>
        </p:txBody>
      </p:sp>
      <p:sp>
        <p:nvSpPr>
          <p:cNvPr id="4" name="Rectangle 3"/>
          <p:cNvSpPr/>
          <p:nvPr/>
        </p:nvSpPr>
        <p:spPr>
          <a:xfrm>
            <a:off x="899449" y="4539001"/>
            <a:ext cx="10393102" cy="1077218"/>
          </a:xfrm>
          <a:prstGeom prst="rect">
            <a:avLst/>
          </a:prstGeom>
        </p:spPr>
        <p:txBody>
          <a:bodyPr wrap="none">
            <a:spAutoFit/>
          </a:bodyPr>
          <a:lstStyle/>
          <a:p>
            <a:r>
              <a:rPr lang="en-US" sz="3200" dirty="0"/>
              <a:t>Tell me Any Idea About </a:t>
            </a:r>
            <a:r>
              <a:rPr lang="en-US" sz="3200" b="1" dirty="0"/>
              <a:t>Digital Economy </a:t>
            </a:r>
            <a:r>
              <a:rPr lang="en-US" sz="3200" dirty="0" smtClean="0"/>
              <a:t>?</a:t>
            </a:r>
          </a:p>
          <a:p>
            <a:r>
              <a:rPr lang="en-US" sz="3200" dirty="0"/>
              <a:t>What is the difference between ECONOMICS and ECONOMY</a:t>
            </a:r>
            <a:r>
              <a:rPr lang="en-US" sz="3200" dirty="0" smtClean="0"/>
              <a:t>?</a:t>
            </a:r>
            <a:endParaRPr lang="en-US" sz="3200" dirty="0"/>
          </a:p>
        </p:txBody>
      </p:sp>
    </p:spTree>
    <p:extLst>
      <p:ext uri="{BB962C8B-B14F-4D97-AF65-F5344CB8AC3E}">
        <p14:creationId xmlns:p14="http://schemas.microsoft.com/office/powerpoint/2010/main" val="76622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barn(inVertical)">
                                      <p:cBhvr>
                                        <p:cTn id="19"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845" y="0"/>
            <a:ext cx="10515600" cy="4351338"/>
          </a:xfrm>
        </p:spPr>
        <p:txBody>
          <a:bodyPr>
            <a:normAutofit fontScale="85000" lnSpcReduction="20000"/>
          </a:bodyPr>
          <a:lstStyle/>
          <a:p>
            <a:r>
              <a:rPr lang="en-US" b="1" dirty="0" smtClean="0"/>
              <a:t>Fritz </a:t>
            </a:r>
            <a:r>
              <a:rPr lang="en-US" b="1" dirty="0" err="1" smtClean="0"/>
              <a:t>nachlup</a:t>
            </a:r>
            <a:r>
              <a:rPr lang="en-US" b="1" dirty="0" smtClean="0"/>
              <a:t> (1962) : </a:t>
            </a:r>
            <a:r>
              <a:rPr lang="en-US" dirty="0" smtClean="0"/>
              <a:t>Introduce concept of knowledge society .</a:t>
            </a:r>
          </a:p>
          <a:p>
            <a:pPr marL="0" indent="0">
              <a:buNone/>
            </a:pPr>
            <a:r>
              <a:rPr lang="en-US" dirty="0" smtClean="0"/>
              <a:t>5 step :</a:t>
            </a:r>
          </a:p>
          <a:p>
            <a:pPr marL="514350" indent="-514350">
              <a:buFont typeface="+mj-lt"/>
              <a:buAutoNum type="arabicPeriod"/>
            </a:pPr>
            <a:r>
              <a:rPr lang="en-US" dirty="0" smtClean="0"/>
              <a:t>Education</a:t>
            </a:r>
          </a:p>
          <a:p>
            <a:pPr marL="514350" indent="-514350">
              <a:buFont typeface="+mj-lt"/>
              <a:buAutoNum type="arabicPeriod"/>
            </a:pPr>
            <a:r>
              <a:rPr lang="en-US" smtClean="0"/>
              <a:t>Researcher &amp; development </a:t>
            </a:r>
            <a:endParaRPr lang="en-US" dirty="0" smtClean="0"/>
          </a:p>
          <a:p>
            <a:pPr marL="514350" indent="-514350">
              <a:buFont typeface="+mj-lt"/>
              <a:buAutoNum type="arabicPeriod"/>
            </a:pPr>
            <a:r>
              <a:rPr lang="en-US" dirty="0" smtClean="0"/>
              <a:t>Mass media </a:t>
            </a:r>
          </a:p>
          <a:p>
            <a:pPr marL="514350" indent="-514350">
              <a:buFont typeface="+mj-lt"/>
              <a:buAutoNum type="arabicPeriod"/>
            </a:pPr>
            <a:r>
              <a:rPr lang="en-US" dirty="0" smtClean="0"/>
              <a:t>Information technology </a:t>
            </a:r>
          </a:p>
          <a:p>
            <a:pPr marL="514350" indent="-514350">
              <a:buFont typeface="+mj-lt"/>
              <a:buAutoNum type="arabicPeriod"/>
            </a:pPr>
            <a:r>
              <a:rPr lang="en-US" dirty="0" smtClean="0"/>
              <a:t>Information source </a:t>
            </a:r>
          </a:p>
          <a:p>
            <a:r>
              <a:rPr lang="en-US" b="1" dirty="0" smtClean="0"/>
              <a:t>Daniel Ball (1973) : </a:t>
            </a:r>
            <a:r>
              <a:rPr lang="en-US" dirty="0" smtClean="0"/>
              <a:t>introduce information society . Knowledge is the driver of social &amp; economy growth </a:t>
            </a:r>
          </a:p>
          <a:p>
            <a:r>
              <a:rPr lang="en-US" dirty="0" smtClean="0"/>
              <a:t>Development www &amp; ICT : 1995 It was included in agenda of G7. OECD( Organization for economy cooperation and development (30 most development country ))</a:t>
            </a:r>
          </a:p>
        </p:txBody>
      </p:sp>
    </p:spTree>
    <p:extLst>
      <p:ext uri="{BB962C8B-B14F-4D97-AF65-F5344CB8AC3E}">
        <p14:creationId xmlns:p14="http://schemas.microsoft.com/office/powerpoint/2010/main" val="2239787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164183" cy="722811"/>
          </a:xfrm>
        </p:spPr>
        <p:txBody>
          <a:bodyPr/>
          <a:lstStyle/>
          <a:p>
            <a:r>
              <a:rPr lang="en-US" b="1" dirty="0" smtClean="0"/>
              <a:t>Value of Information </a:t>
            </a:r>
            <a:endParaRPr lang="en-US" b="1" dirty="0"/>
          </a:p>
        </p:txBody>
      </p:sp>
      <p:sp>
        <p:nvSpPr>
          <p:cNvPr id="3" name="Content Placeholder 2"/>
          <p:cNvSpPr>
            <a:spLocks noGrp="1"/>
          </p:cNvSpPr>
          <p:nvPr>
            <p:ph idx="1"/>
          </p:nvPr>
        </p:nvSpPr>
        <p:spPr>
          <a:xfrm>
            <a:off x="0" y="615132"/>
            <a:ext cx="12131040" cy="6242867"/>
          </a:xfrm>
        </p:spPr>
        <p:txBody>
          <a:bodyPr>
            <a:normAutofit fontScale="85000" lnSpcReduction="20000"/>
          </a:bodyPr>
          <a:lstStyle/>
          <a:p>
            <a:r>
              <a:rPr lang="en-US" dirty="0" smtClean="0"/>
              <a:t>The characteristic of timeliness to be accuracy , effective , should also include up to date demeans current information from mistakes , errors &amp;clear .</a:t>
            </a:r>
          </a:p>
          <a:p>
            <a:r>
              <a:rPr lang="en-US" dirty="0" smtClean="0"/>
              <a:t>There may be certain situation where management is sufficient clear that no additional information is likely to change its decision . In such cases , it should be obvious that the value of information is negligible. </a:t>
            </a:r>
          </a:p>
          <a:p>
            <a:r>
              <a:rPr lang="en-US" dirty="0" smtClean="0"/>
              <a:t>Five characteristic of high quality information are .</a:t>
            </a:r>
          </a:p>
          <a:p>
            <a:pPr marL="514350" indent="-514350">
              <a:buFont typeface="+mj-lt"/>
              <a:buAutoNum type="arabicPeriod"/>
            </a:pPr>
            <a:r>
              <a:rPr lang="en-US" dirty="0" smtClean="0"/>
              <a:t>Accuracy</a:t>
            </a:r>
          </a:p>
          <a:p>
            <a:pPr marL="514350" indent="-514350">
              <a:buFont typeface="+mj-lt"/>
              <a:buAutoNum type="arabicPeriod"/>
            </a:pPr>
            <a:r>
              <a:rPr lang="en-US" dirty="0" smtClean="0"/>
              <a:t>Completeness </a:t>
            </a:r>
          </a:p>
          <a:p>
            <a:pPr marL="514350" indent="-514350">
              <a:buFont typeface="+mj-lt"/>
              <a:buAutoNum type="arabicPeriod"/>
            </a:pPr>
            <a:r>
              <a:rPr lang="en-US" dirty="0" smtClean="0"/>
              <a:t>Consistency </a:t>
            </a:r>
          </a:p>
          <a:p>
            <a:pPr marL="514350" indent="-514350">
              <a:buFont typeface="+mj-lt"/>
              <a:buAutoNum type="arabicPeriod"/>
            </a:pPr>
            <a:r>
              <a:rPr lang="en-US" dirty="0" smtClean="0"/>
              <a:t>Uniqueness</a:t>
            </a:r>
          </a:p>
          <a:p>
            <a:pPr marL="514350" indent="-514350">
              <a:buFont typeface="+mj-lt"/>
              <a:buAutoNum type="arabicPeriod"/>
            </a:pPr>
            <a:r>
              <a:rPr lang="en-US" dirty="0" smtClean="0"/>
              <a:t>Timeliness </a:t>
            </a:r>
          </a:p>
          <a:p>
            <a:r>
              <a:rPr lang="en-US" b="1" dirty="0" smtClean="0"/>
              <a:t>Component of information : </a:t>
            </a:r>
          </a:p>
          <a:p>
            <a:pPr marL="514350" indent="-514350">
              <a:buFont typeface="+mj-lt"/>
              <a:buAutoNum type="arabicPeriod"/>
            </a:pPr>
            <a:r>
              <a:rPr lang="en-US" dirty="0" smtClean="0"/>
              <a:t>Computer &amp; hardware </a:t>
            </a:r>
          </a:p>
          <a:p>
            <a:pPr marL="514350" indent="-514350">
              <a:buFont typeface="+mj-lt"/>
              <a:buAutoNum type="arabicPeriod"/>
            </a:pPr>
            <a:r>
              <a:rPr lang="en-US" dirty="0" smtClean="0"/>
              <a:t>Computer s/w </a:t>
            </a:r>
          </a:p>
          <a:p>
            <a:pPr marL="514350" indent="-514350">
              <a:buFont typeface="+mj-lt"/>
              <a:buAutoNum type="arabicPeriod"/>
            </a:pPr>
            <a:r>
              <a:rPr lang="en-US" dirty="0" smtClean="0"/>
              <a:t>Telecommunication</a:t>
            </a:r>
          </a:p>
          <a:p>
            <a:pPr marL="514350" indent="-514350">
              <a:buFont typeface="+mj-lt"/>
              <a:buAutoNum type="arabicPeriod"/>
            </a:pPr>
            <a:r>
              <a:rPr lang="en-US" dirty="0" smtClean="0"/>
              <a:t>Database &amp; Data warehouse </a:t>
            </a:r>
          </a:p>
          <a:p>
            <a:pPr marL="514350" indent="-514350">
              <a:buFont typeface="+mj-lt"/>
              <a:buAutoNum type="arabicPeriod"/>
            </a:pPr>
            <a:r>
              <a:rPr lang="en-US" dirty="0" smtClean="0"/>
              <a:t>Human resource management  </a:t>
            </a:r>
          </a:p>
          <a:p>
            <a:pPr marL="0" indent="0">
              <a:buNone/>
            </a:pPr>
            <a:endParaRPr lang="en-US" dirty="0"/>
          </a:p>
        </p:txBody>
      </p:sp>
      <p:sp>
        <p:nvSpPr>
          <p:cNvPr id="4" name="Rectangle 3"/>
          <p:cNvSpPr/>
          <p:nvPr/>
        </p:nvSpPr>
        <p:spPr>
          <a:xfrm>
            <a:off x="5442857" y="2335798"/>
            <a:ext cx="6096000" cy="2308324"/>
          </a:xfrm>
          <a:prstGeom prst="rect">
            <a:avLst/>
          </a:prstGeom>
        </p:spPr>
        <p:txBody>
          <a:bodyPr>
            <a:spAutoFit/>
          </a:bodyPr>
          <a:lstStyle/>
          <a:p>
            <a:r>
              <a:rPr lang="en-US" dirty="0"/>
              <a:t>To </a:t>
            </a:r>
            <a:r>
              <a:rPr lang="en-US" dirty="0" smtClean="0"/>
              <a:t>turn  </a:t>
            </a:r>
            <a:r>
              <a:rPr lang="en-US" dirty="0"/>
              <a:t>raw data into useful information that can be used for </a:t>
            </a:r>
            <a:r>
              <a:rPr lang="en-US" dirty="0" smtClean="0"/>
              <a:t>decision making </a:t>
            </a:r>
            <a:r>
              <a:rPr lang="en-US" dirty="0"/>
              <a:t>an </a:t>
            </a:r>
            <a:r>
              <a:rPr lang="en-US" dirty="0" smtClean="0"/>
              <a:t>organization  </a:t>
            </a:r>
            <a:endParaRPr lang="en-US" dirty="0"/>
          </a:p>
          <a:p>
            <a:r>
              <a:rPr lang="en-US" b="1" dirty="0"/>
              <a:t>information may cover .</a:t>
            </a:r>
          </a:p>
          <a:p>
            <a:pPr marL="285750" indent="-285750">
              <a:buFont typeface="Arial" panose="020B0604020202020204" pitchFamily="34" charset="0"/>
              <a:buChar char="•"/>
            </a:pPr>
            <a:r>
              <a:rPr lang="en-US" dirty="0"/>
              <a:t>market trends</a:t>
            </a:r>
          </a:p>
          <a:p>
            <a:pPr marL="285750" indent="-285750">
              <a:buFont typeface="Arial" panose="020B0604020202020204" pitchFamily="34" charset="0"/>
              <a:buChar char="•"/>
            </a:pPr>
            <a:r>
              <a:rPr lang="en-US" dirty="0"/>
              <a:t>buying &amp; selling </a:t>
            </a:r>
            <a:r>
              <a:rPr lang="en-US" dirty="0" smtClean="0"/>
              <a:t>preference </a:t>
            </a:r>
            <a:endParaRPr lang="en-US" dirty="0"/>
          </a:p>
          <a:p>
            <a:pPr marL="285750" indent="-285750">
              <a:buFont typeface="Arial" panose="020B0604020202020204" pitchFamily="34" charset="0"/>
              <a:buChar char="•"/>
            </a:pPr>
            <a:r>
              <a:rPr lang="en-US" dirty="0"/>
              <a:t>customer profile </a:t>
            </a:r>
          </a:p>
          <a:p>
            <a:pPr marL="285750" indent="-285750">
              <a:buFont typeface="Arial" panose="020B0604020202020204" pitchFamily="34" charset="0"/>
              <a:buChar char="•"/>
            </a:pPr>
            <a:r>
              <a:rPr lang="en-US" dirty="0"/>
              <a:t>speed of processing </a:t>
            </a:r>
          </a:p>
          <a:p>
            <a:pPr marL="285750" indent="-285750">
              <a:buFont typeface="Arial" panose="020B0604020202020204" pitchFamily="34" charset="0"/>
              <a:buChar char="•"/>
            </a:pPr>
            <a:r>
              <a:rPr lang="en-US" dirty="0"/>
              <a:t>accurate results </a:t>
            </a:r>
          </a:p>
        </p:txBody>
      </p:sp>
    </p:spTree>
    <p:extLst>
      <p:ext uri="{BB962C8B-B14F-4D97-AF65-F5344CB8AC3E}">
        <p14:creationId xmlns:p14="http://schemas.microsoft.com/office/powerpoint/2010/main" val="3634416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823063" cy="679269"/>
          </a:xfrm>
        </p:spPr>
        <p:txBody>
          <a:bodyPr>
            <a:normAutofit fontScale="90000"/>
          </a:bodyPr>
          <a:lstStyle/>
          <a:p>
            <a:r>
              <a:rPr lang="en-US" b="1" dirty="0" smtClean="0"/>
              <a:t>Value Creation</a:t>
            </a:r>
            <a:endParaRPr lang="en-US" b="1" dirty="0"/>
          </a:p>
        </p:txBody>
      </p:sp>
      <p:sp>
        <p:nvSpPr>
          <p:cNvPr id="3" name="Content Placeholder 2"/>
          <p:cNvSpPr>
            <a:spLocks noGrp="1"/>
          </p:cNvSpPr>
          <p:nvPr>
            <p:ph idx="1"/>
          </p:nvPr>
        </p:nvSpPr>
        <p:spPr>
          <a:xfrm>
            <a:off x="0" y="528050"/>
            <a:ext cx="12192000" cy="6329950"/>
          </a:xfrm>
        </p:spPr>
        <p:txBody>
          <a:bodyPr/>
          <a:lstStyle/>
          <a:p>
            <a:r>
              <a:rPr lang="en-US" b="1" dirty="0"/>
              <a:t>Value creation</a:t>
            </a:r>
            <a:r>
              <a:rPr lang="en-US" dirty="0"/>
              <a:t> is the goal of every successful business entity, </a:t>
            </a:r>
            <a:r>
              <a:rPr lang="en-US" dirty="0">
                <a:hlinkClick r:id="rId2"/>
              </a:rPr>
              <a:t>creating value for customers</a:t>
            </a:r>
            <a:r>
              <a:rPr lang="en-US" dirty="0"/>
              <a:t> helps you sell your products and services with ease. In the same vein, creating value for shareholders in the form of an increase in dividends and stock prices ensures the availability of investment capital to fund future operations</a:t>
            </a:r>
            <a:r>
              <a:rPr lang="en-US" dirty="0" smtClean="0"/>
              <a:t>.</a:t>
            </a:r>
          </a:p>
          <a:p>
            <a:r>
              <a:rPr lang="en-US" dirty="0" smtClean="0"/>
              <a:t>Value </a:t>
            </a:r>
            <a:r>
              <a:rPr lang="en-US" dirty="0"/>
              <a:t>creation in today’s world is represented by intangible assets such as brands, ideas, people, and innovation. Therefore, when broadly defined, value creation is seen as a </a:t>
            </a:r>
            <a:r>
              <a:rPr lang="en-US" dirty="0">
                <a:hlinkClick r:id="rId3"/>
              </a:rPr>
              <a:t>better management tool</a:t>
            </a:r>
            <a:r>
              <a:rPr lang="en-US" dirty="0"/>
              <a:t> than mere financial </a:t>
            </a:r>
            <a:r>
              <a:rPr lang="en-US" dirty="0">
                <a:hlinkClick r:id="rId4"/>
              </a:rPr>
              <a:t>measures of business performance.</a:t>
            </a:r>
            <a:r>
              <a:rPr lang="en-US" dirty="0"/>
              <a:t> </a:t>
            </a:r>
          </a:p>
        </p:txBody>
      </p:sp>
    </p:spTree>
    <p:extLst>
      <p:ext uri="{BB962C8B-B14F-4D97-AF65-F5344CB8AC3E}">
        <p14:creationId xmlns:p14="http://schemas.microsoft.com/office/powerpoint/2010/main" val="1674062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84367"/>
          </a:xfrm>
        </p:spPr>
        <p:txBody>
          <a:bodyPr>
            <a:noAutofit/>
          </a:bodyPr>
          <a:lstStyle/>
          <a:p>
            <a:r>
              <a:rPr lang="en-US" sz="3200" dirty="0"/>
              <a:t>What Is Value Creation In Business To Customers, Employees, And Investors</a:t>
            </a:r>
            <a:r>
              <a:rPr lang="en-US" sz="3200" dirty="0" smtClean="0"/>
              <a:t>?</a:t>
            </a:r>
            <a:endParaRPr lang="en-US" sz="3200" dirty="0"/>
          </a:p>
        </p:txBody>
      </p:sp>
      <p:sp>
        <p:nvSpPr>
          <p:cNvPr id="3" name="Content Placeholder 2"/>
          <p:cNvSpPr>
            <a:spLocks noGrp="1"/>
          </p:cNvSpPr>
          <p:nvPr>
            <p:ph idx="1"/>
          </p:nvPr>
        </p:nvSpPr>
        <p:spPr>
          <a:xfrm>
            <a:off x="0" y="998311"/>
            <a:ext cx="12192000" cy="5785666"/>
          </a:xfrm>
        </p:spPr>
        <p:txBody>
          <a:bodyPr/>
          <a:lstStyle/>
          <a:p>
            <a:r>
              <a:rPr lang="en-US" dirty="0"/>
              <a:t>For a </a:t>
            </a:r>
            <a:r>
              <a:rPr lang="en-US" b="1" dirty="0"/>
              <a:t>customer</a:t>
            </a:r>
            <a:r>
              <a:rPr lang="en-US" dirty="0"/>
              <a:t>, it means creating </a:t>
            </a:r>
            <a:r>
              <a:rPr lang="en-US" b="1" dirty="0"/>
              <a:t>products &amp; services</a:t>
            </a:r>
            <a:r>
              <a:rPr lang="en-US" dirty="0"/>
              <a:t> a customer finds consistently useful. Such value creation is based on the product, </a:t>
            </a:r>
            <a:r>
              <a:rPr lang="en-US" dirty="0">
                <a:hlinkClick r:id="rId2"/>
              </a:rPr>
              <a:t>innovation process,</a:t>
            </a:r>
            <a:r>
              <a:rPr lang="en-US" dirty="0"/>
              <a:t> and understanding </a:t>
            </a:r>
            <a:r>
              <a:rPr lang="en-US" dirty="0">
                <a:hlinkClick r:id="rId3"/>
              </a:rPr>
              <a:t>customer needs</a:t>
            </a:r>
            <a:r>
              <a:rPr lang="en-US" dirty="0"/>
              <a:t> in </a:t>
            </a:r>
            <a:r>
              <a:rPr lang="en-US" dirty="0">
                <a:hlinkClick r:id="rId4"/>
              </a:rPr>
              <a:t>today’s world</a:t>
            </a:r>
            <a:r>
              <a:rPr lang="en-US" dirty="0" smtClean="0">
                <a:hlinkClick r:id="rId4"/>
              </a:rPr>
              <a:t>.</a:t>
            </a:r>
            <a:endParaRPr lang="en-US" dirty="0" smtClean="0"/>
          </a:p>
          <a:p>
            <a:r>
              <a:rPr lang="en-US" dirty="0"/>
              <a:t>Creating value for </a:t>
            </a:r>
            <a:r>
              <a:rPr lang="en-US" b="1" dirty="0"/>
              <a:t>investors</a:t>
            </a:r>
            <a:r>
              <a:rPr lang="en-US" dirty="0"/>
              <a:t> involves delivering high returns on their capital consistently. This requires attractive profit margins and strong revenue growth. All these can only be achieved if a business delivers sustained value for customers</a:t>
            </a:r>
            <a:r>
              <a:rPr lang="en-US" dirty="0" smtClean="0"/>
              <a:t>.</a:t>
            </a:r>
          </a:p>
          <a:p>
            <a:r>
              <a:rPr lang="en-US" dirty="0"/>
              <a:t>But companies cannot deliver outstanding products and services without professional and dedicated </a:t>
            </a:r>
            <a:r>
              <a:rPr lang="en-US" b="1" dirty="0"/>
              <a:t>employees</a:t>
            </a:r>
            <a:r>
              <a:rPr lang="en-US" dirty="0"/>
              <a:t>. The value must also be created for employees to motivate them to give their best in achieving the overall business goals. Value for employees includes being loved, valued, and appreciated in the place of discharging their duties. They need to be respected and carried along in every decision-making process. Employees also value excellent compensation plans, meaningful work, and continued development and training.</a:t>
            </a:r>
          </a:p>
        </p:txBody>
      </p:sp>
    </p:spTree>
    <p:extLst>
      <p:ext uri="{BB962C8B-B14F-4D97-AF65-F5344CB8AC3E}">
        <p14:creationId xmlns:p14="http://schemas.microsoft.com/office/powerpoint/2010/main" val="3697421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r>
              <a:rPr lang="en-US" sz="3600" b="1" dirty="0"/>
              <a:t>Successful Value-Creation Strategies And Value Creation Models</a:t>
            </a:r>
            <a:r>
              <a:rPr lang="en-US" sz="3600" b="1" dirty="0" smtClean="0"/>
              <a:t>​</a:t>
            </a:r>
            <a:endParaRPr lang="en-US" sz="3600" dirty="0"/>
          </a:p>
        </p:txBody>
      </p:sp>
      <p:sp>
        <p:nvSpPr>
          <p:cNvPr id="3" name="Content Placeholder 2"/>
          <p:cNvSpPr>
            <a:spLocks noGrp="1"/>
          </p:cNvSpPr>
          <p:nvPr>
            <p:ph idx="1"/>
          </p:nvPr>
        </p:nvSpPr>
        <p:spPr>
          <a:xfrm>
            <a:off x="0" y="989602"/>
            <a:ext cx="12192000" cy="5868398"/>
          </a:xfrm>
        </p:spPr>
        <p:txBody>
          <a:bodyPr/>
          <a:lstStyle/>
          <a:p>
            <a:r>
              <a:rPr lang="en-US" dirty="0"/>
              <a:t>Actual value creation occurs when businesses develop consistent streams of products and services that offer compelling and unique benefits to a specific target audience. </a:t>
            </a:r>
            <a:r>
              <a:rPr lang="en-US" dirty="0" smtClean="0"/>
              <a:t>This </a:t>
            </a:r>
            <a:r>
              <a:rPr lang="en-US" dirty="0"/>
              <a:t>means an organization must establish and maintain a specific, sustainable value creation model to maintain industry leadership</a:t>
            </a:r>
            <a:r>
              <a:rPr lang="en-US" dirty="0" smtClean="0"/>
              <a:t>.</a:t>
            </a:r>
          </a:p>
          <a:p>
            <a:r>
              <a:rPr lang="en-US" dirty="0"/>
              <a:t>This means an organization must establish and maintain a specific, sustainable value creation model to maintain industry leadership</a:t>
            </a:r>
            <a:r>
              <a:rPr lang="en-US" dirty="0" smtClean="0"/>
              <a:t>.</a:t>
            </a:r>
          </a:p>
          <a:p>
            <a:r>
              <a:rPr lang="en-US" dirty="0"/>
              <a:t>This ability to </a:t>
            </a:r>
            <a:r>
              <a:rPr lang="en-US" dirty="0">
                <a:hlinkClick r:id="rId2"/>
              </a:rPr>
              <a:t>develop resources</a:t>
            </a:r>
            <a:r>
              <a:rPr lang="en-US" dirty="0"/>
              <a:t> and effectively match them with opportunities is the core of any well-run business’ value to customers and the basis of its valuation by investors.</a:t>
            </a:r>
          </a:p>
        </p:txBody>
      </p:sp>
    </p:spTree>
    <p:extLst>
      <p:ext uri="{BB962C8B-B14F-4D97-AF65-F5344CB8AC3E}">
        <p14:creationId xmlns:p14="http://schemas.microsoft.com/office/powerpoint/2010/main" val="892830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BA Conference Series: Value Creation in Business Strategy - Webster  University: Worldwide Ev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930" y="465991"/>
            <a:ext cx="7992208" cy="582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159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4 Value Of Infor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506" y="1180010"/>
            <a:ext cx="6662601" cy="4996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733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esson 6 value &amp; importance of infor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179" y="940842"/>
            <a:ext cx="7210273" cy="5407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40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50331" cy="627017"/>
          </a:xfrm>
        </p:spPr>
        <p:txBody>
          <a:bodyPr>
            <a:normAutofit fontScale="90000"/>
          </a:bodyPr>
          <a:lstStyle/>
          <a:p>
            <a:r>
              <a:rPr lang="en-US" b="1" dirty="0" smtClean="0"/>
              <a:t>Concept of Knowledge management </a:t>
            </a:r>
            <a:endParaRPr lang="en-US" b="1" dirty="0"/>
          </a:p>
        </p:txBody>
      </p:sp>
      <p:pic>
        <p:nvPicPr>
          <p:cNvPr id="4" name="Picture 3"/>
          <p:cNvPicPr>
            <a:picLocks noChangeAspect="1"/>
          </p:cNvPicPr>
          <p:nvPr/>
        </p:nvPicPr>
        <p:blipFill>
          <a:blip r:embed="rId2"/>
          <a:stretch>
            <a:fillRect/>
          </a:stretch>
        </p:blipFill>
        <p:spPr>
          <a:xfrm>
            <a:off x="2910254" y="967153"/>
            <a:ext cx="6163407" cy="5249008"/>
          </a:xfrm>
          <a:prstGeom prst="rect">
            <a:avLst/>
          </a:prstGeom>
        </p:spPr>
      </p:pic>
    </p:spTree>
    <p:extLst>
      <p:ext uri="{BB962C8B-B14F-4D97-AF65-F5344CB8AC3E}">
        <p14:creationId xmlns:p14="http://schemas.microsoft.com/office/powerpoint/2010/main" val="1316226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19200" y="604837"/>
            <a:ext cx="9753600" cy="5648325"/>
          </a:xfrm>
          <a:prstGeom prst="rect">
            <a:avLst/>
          </a:prstGeom>
        </p:spPr>
      </p:pic>
    </p:spTree>
    <p:extLst>
      <p:ext uri="{BB962C8B-B14F-4D97-AF65-F5344CB8AC3E}">
        <p14:creationId xmlns:p14="http://schemas.microsoft.com/office/powerpoint/2010/main" val="2674696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81453"/>
          </a:xfrm>
        </p:spPr>
        <p:txBody>
          <a:bodyPr>
            <a:normAutofit fontScale="90000"/>
          </a:bodyPr>
          <a:lstStyle/>
          <a:p>
            <a:r>
              <a:rPr lang="en-US" b="1" dirty="0"/>
              <a:t>What is the difference between ECONOMICS and ECONOMY?</a:t>
            </a:r>
          </a:p>
        </p:txBody>
      </p:sp>
      <p:sp>
        <p:nvSpPr>
          <p:cNvPr id="3" name="Text Placeholder 2"/>
          <p:cNvSpPr>
            <a:spLocks noGrp="1"/>
          </p:cNvSpPr>
          <p:nvPr>
            <p:ph type="body" idx="1"/>
          </p:nvPr>
        </p:nvSpPr>
        <p:spPr>
          <a:xfrm>
            <a:off x="0" y="1129080"/>
            <a:ext cx="6096000" cy="525706"/>
          </a:xfrm>
        </p:spPr>
        <p:txBody>
          <a:bodyPr/>
          <a:lstStyle/>
          <a:p>
            <a:pPr algn="ctr"/>
            <a:r>
              <a:rPr lang="en-US" dirty="0"/>
              <a:t>ECONOMICS</a:t>
            </a:r>
          </a:p>
        </p:txBody>
      </p:sp>
      <p:sp>
        <p:nvSpPr>
          <p:cNvPr id="4" name="Content Placeholder 3"/>
          <p:cNvSpPr>
            <a:spLocks noGrp="1"/>
          </p:cNvSpPr>
          <p:nvPr>
            <p:ph sz="half" idx="2"/>
          </p:nvPr>
        </p:nvSpPr>
        <p:spPr>
          <a:xfrm>
            <a:off x="61546" y="1702412"/>
            <a:ext cx="5936029" cy="5155588"/>
          </a:xfrm>
        </p:spPr>
        <p:txBody>
          <a:bodyPr/>
          <a:lstStyle/>
          <a:p>
            <a:r>
              <a:rPr lang="en-US" dirty="0" smtClean="0"/>
              <a:t>Economics is the science that studies economies and develop possible model for their functioning .</a:t>
            </a:r>
          </a:p>
          <a:p>
            <a:r>
              <a:rPr lang="en-US" dirty="0" smtClean="0"/>
              <a:t>Economics is the science and art of decision making , regarding the use of scarce resources under the condition of scarcity , to attain maximum satisfaction .</a:t>
            </a:r>
            <a:endParaRPr lang="en-US" dirty="0"/>
          </a:p>
        </p:txBody>
      </p:sp>
      <p:sp>
        <p:nvSpPr>
          <p:cNvPr id="5" name="Text Placeholder 4"/>
          <p:cNvSpPr>
            <a:spLocks noGrp="1"/>
          </p:cNvSpPr>
          <p:nvPr>
            <p:ph type="body" sz="quarter" idx="3"/>
          </p:nvPr>
        </p:nvSpPr>
        <p:spPr>
          <a:xfrm>
            <a:off x="6096000" y="1160403"/>
            <a:ext cx="6095999" cy="411406"/>
          </a:xfrm>
        </p:spPr>
        <p:txBody>
          <a:bodyPr>
            <a:normAutofit lnSpcReduction="10000"/>
          </a:bodyPr>
          <a:lstStyle/>
          <a:p>
            <a:pPr algn="ctr"/>
            <a:r>
              <a:rPr lang="en-US" dirty="0"/>
              <a:t>ECONOMY</a:t>
            </a:r>
          </a:p>
        </p:txBody>
      </p:sp>
      <p:sp>
        <p:nvSpPr>
          <p:cNvPr id="6" name="Content Placeholder 5"/>
          <p:cNvSpPr>
            <a:spLocks noGrp="1"/>
          </p:cNvSpPr>
          <p:nvPr>
            <p:ph sz="quarter" idx="4"/>
          </p:nvPr>
        </p:nvSpPr>
        <p:spPr>
          <a:xfrm>
            <a:off x="6172199" y="1702412"/>
            <a:ext cx="6019799" cy="5155588"/>
          </a:xfrm>
        </p:spPr>
        <p:txBody>
          <a:bodyPr/>
          <a:lstStyle/>
          <a:p>
            <a:r>
              <a:rPr lang="en-US" dirty="0" smtClean="0"/>
              <a:t>When a country or a geographical region is defined in the context of its economic activities , it is known as economy and economics system .</a:t>
            </a:r>
          </a:p>
          <a:p>
            <a:r>
              <a:rPr lang="en-US" dirty="0" smtClean="0"/>
              <a:t>The relationship between production , trade and supply of money in a particular country or region .</a:t>
            </a:r>
            <a:endParaRPr lang="en-US" dirty="0"/>
          </a:p>
        </p:txBody>
      </p:sp>
    </p:spTree>
    <p:extLst>
      <p:ext uri="{BB962C8B-B14F-4D97-AF65-F5344CB8AC3E}">
        <p14:creationId xmlns:p14="http://schemas.microsoft.com/office/powerpoint/2010/main" val="2437928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15800" cy="6858000"/>
          </a:xfrm>
        </p:spPr>
        <p:txBody>
          <a:bodyPr/>
          <a:lstStyle/>
          <a:p>
            <a:r>
              <a:rPr lang="en-US" dirty="0" smtClean="0"/>
              <a:t>Data:- Collection of unprocessed fact , a set of discrete fact about event .</a:t>
            </a:r>
          </a:p>
          <a:p>
            <a:r>
              <a:rPr lang="en-US" dirty="0" smtClean="0"/>
              <a:t>Information :- organizes and meaning full data .</a:t>
            </a:r>
          </a:p>
          <a:p>
            <a:r>
              <a:rPr lang="en-US" dirty="0" smtClean="0"/>
              <a:t>Knowledge :- anything that is meaning full us, awareness  ability process experience and imagination idea .</a:t>
            </a:r>
          </a:p>
          <a:p>
            <a:pPr marL="0" indent="0">
              <a:buNone/>
            </a:pPr>
            <a:r>
              <a:rPr lang="en-US" dirty="0"/>
              <a:t> </a:t>
            </a:r>
            <a:r>
              <a:rPr lang="en-US" dirty="0" smtClean="0"/>
              <a:t>   </a:t>
            </a:r>
            <a:r>
              <a:rPr lang="en-US" b="1" dirty="0" smtClean="0"/>
              <a:t>information that  is contextual relevant and actionable .</a:t>
            </a:r>
          </a:p>
          <a:p>
            <a:pPr marL="0" indent="0">
              <a:buNone/>
            </a:pPr>
            <a:r>
              <a:rPr lang="en-US" b="1" dirty="0"/>
              <a:t> </a:t>
            </a:r>
            <a:r>
              <a:rPr lang="en-US" b="1" dirty="0" smtClean="0"/>
              <a:t>   strong experiential reflective element .</a:t>
            </a:r>
          </a:p>
          <a:p>
            <a:pPr marL="0" indent="0">
              <a:buNone/>
            </a:pPr>
            <a:r>
              <a:rPr lang="en-US" b="1" dirty="0"/>
              <a:t> </a:t>
            </a:r>
            <a:r>
              <a:rPr lang="en-US" b="1" dirty="0" smtClean="0"/>
              <a:t>   Good leverage and increasing returns.</a:t>
            </a:r>
          </a:p>
          <a:p>
            <a:pPr marL="0" indent="0">
              <a:buNone/>
            </a:pPr>
            <a:r>
              <a:rPr lang="en-US" b="1" dirty="0"/>
              <a:t> </a:t>
            </a:r>
            <a:r>
              <a:rPr lang="en-US" b="1" dirty="0" smtClean="0"/>
              <a:t>   Dynamic  and evolve overtime with experience.  </a:t>
            </a:r>
          </a:p>
        </p:txBody>
      </p:sp>
    </p:spTree>
    <p:extLst>
      <p:ext uri="{BB962C8B-B14F-4D97-AF65-F5344CB8AC3E}">
        <p14:creationId xmlns:p14="http://schemas.microsoft.com/office/powerpoint/2010/main" val="2985066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926015" cy="782515"/>
          </a:xfrm>
        </p:spPr>
        <p:txBody>
          <a:bodyPr/>
          <a:lstStyle/>
          <a:p>
            <a:r>
              <a:rPr lang="en-US" b="1" dirty="0" smtClean="0"/>
              <a:t>Knowledge Management </a:t>
            </a:r>
            <a:endParaRPr lang="en-US" b="1" dirty="0"/>
          </a:p>
        </p:txBody>
      </p:sp>
      <p:sp>
        <p:nvSpPr>
          <p:cNvPr id="3" name="Content Placeholder 2"/>
          <p:cNvSpPr>
            <a:spLocks noGrp="1"/>
          </p:cNvSpPr>
          <p:nvPr>
            <p:ph idx="1"/>
          </p:nvPr>
        </p:nvSpPr>
        <p:spPr>
          <a:xfrm>
            <a:off x="0" y="709002"/>
            <a:ext cx="12192000" cy="6148998"/>
          </a:xfrm>
        </p:spPr>
        <p:txBody>
          <a:bodyPr>
            <a:normAutofit/>
          </a:bodyPr>
          <a:lstStyle/>
          <a:p>
            <a:r>
              <a:rPr lang="en-US" dirty="0" smtClean="0"/>
              <a:t>It means a process creation dissemination , upgrade and application of knowledge for organization survival.</a:t>
            </a:r>
          </a:p>
          <a:p>
            <a:r>
              <a:rPr lang="en-US" dirty="0" smtClean="0"/>
              <a:t>The active management of the expertise is an organization , it involve collecting , categorizing and dissemination knowledge .</a:t>
            </a:r>
          </a:p>
          <a:p>
            <a:r>
              <a:rPr lang="en-US" dirty="0"/>
              <a:t>Knowledge management is the process by which an enterprise gathers, organizes, shares and analyzes its knowledge in a way that is easily accessible to employees. This knowledge includes technical resources, </a:t>
            </a:r>
            <a:r>
              <a:rPr lang="en-US" dirty="0" smtClean="0"/>
              <a:t>frequently </a:t>
            </a:r>
            <a:r>
              <a:rPr lang="en-US" dirty="0"/>
              <a:t>asked questions, training documents and people skills</a:t>
            </a:r>
            <a:r>
              <a:rPr lang="en-US" dirty="0" smtClean="0"/>
              <a:t>.</a:t>
            </a:r>
          </a:p>
          <a:p>
            <a:r>
              <a:rPr lang="en-US" dirty="0"/>
              <a:t>Knowledge </a:t>
            </a:r>
            <a:r>
              <a:rPr lang="en-US" dirty="0" smtClean="0"/>
              <a:t>management is the process of creating , sharing , using and managing the  Knowledge and information of an organization in efficient way . It refer to multidisciplinary  approach to achieve organizational objective by making the best use of </a:t>
            </a:r>
            <a:r>
              <a:rPr lang="en-US" dirty="0"/>
              <a:t>Knowledge .</a:t>
            </a:r>
          </a:p>
        </p:txBody>
      </p:sp>
    </p:spTree>
    <p:extLst>
      <p:ext uri="{BB962C8B-B14F-4D97-AF65-F5344CB8AC3E}">
        <p14:creationId xmlns:p14="http://schemas.microsoft.com/office/powerpoint/2010/main" val="4151523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251831" cy="712177"/>
          </a:xfrm>
        </p:spPr>
        <p:txBody>
          <a:bodyPr/>
          <a:lstStyle/>
          <a:p>
            <a:r>
              <a:rPr lang="en-US" b="1" dirty="0"/>
              <a:t>What is the goal of knowledge management?</a:t>
            </a:r>
          </a:p>
        </p:txBody>
      </p:sp>
      <p:sp>
        <p:nvSpPr>
          <p:cNvPr id="3" name="Content Placeholder 2"/>
          <p:cNvSpPr>
            <a:spLocks noGrp="1"/>
          </p:cNvSpPr>
          <p:nvPr>
            <p:ph idx="1"/>
          </p:nvPr>
        </p:nvSpPr>
        <p:spPr>
          <a:xfrm>
            <a:off x="0" y="621078"/>
            <a:ext cx="12192000" cy="6236921"/>
          </a:xfrm>
        </p:spPr>
        <p:txBody>
          <a:bodyPr/>
          <a:lstStyle/>
          <a:p>
            <a:r>
              <a:rPr lang="en-US" dirty="0"/>
              <a:t>Improving organizational efficiency and saving knowledge in an easily accessible form are the main goals of knowledge management. Knowledge management aims to put the right information in front of someone at the right time</a:t>
            </a:r>
            <a:r>
              <a:rPr lang="en-US" dirty="0" smtClean="0"/>
              <a:t>.</a:t>
            </a:r>
          </a:p>
          <a:p>
            <a:r>
              <a:rPr lang="en-US" dirty="0"/>
              <a:t>capturing and organizing knowledge in a knowledge management system to address specific business tasks and projects;</a:t>
            </a:r>
          </a:p>
          <a:p>
            <a:r>
              <a:rPr lang="en-US" dirty="0"/>
              <a:t>sharing knowledge with others who can benefit from it;</a:t>
            </a:r>
          </a:p>
          <a:p>
            <a:r>
              <a:rPr lang="en-US" dirty="0"/>
              <a:t>improving processes and technology to provide easy access to knowledge; and</a:t>
            </a:r>
          </a:p>
          <a:p>
            <a:r>
              <a:rPr lang="en-US" dirty="0"/>
              <a:t>promoting the generation of new knowledge for continual learning.</a:t>
            </a:r>
          </a:p>
          <a:p>
            <a:pPr marL="0" indent="0">
              <a:buNone/>
            </a:pPr>
            <a:endParaRPr lang="en-US" dirty="0"/>
          </a:p>
        </p:txBody>
      </p:sp>
    </p:spTree>
    <p:extLst>
      <p:ext uri="{BB962C8B-B14F-4D97-AF65-F5344CB8AC3E}">
        <p14:creationId xmlns:p14="http://schemas.microsoft.com/office/powerpoint/2010/main" val="2272997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58200" cy="606669"/>
          </a:xfrm>
        </p:spPr>
        <p:txBody>
          <a:bodyPr>
            <a:normAutofit fontScale="90000"/>
          </a:bodyPr>
          <a:lstStyle/>
          <a:p>
            <a:r>
              <a:rPr lang="en-US" b="1" dirty="0"/>
              <a:t>The knowledge management process</a:t>
            </a:r>
          </a:p>
        </p:txBody>
      </p:sp>
      <p:sp>
        <p:nvSpPr>
          <p:cNvPr id="3" name="Content Placeholder 2"/>
          <p:cNvSpPr>
            <a:spLocks noGrp="1"/>
          </p:cNvSpPr>
          <p:nvPr>
            <p:ph idx="1"/>
          </p:nvPr>
        </p:nvSpPr>
        <p:spPr>
          <a:xfrm>
            <a:off x="0" y="465286"/>
            <a:ext cx="12192000" cy="6137031"/>
          </a:xfrm>
        </p:spPr>
        <p:txBody>
          <a:bodyPr>
            <a:normAutofit/>
          </a:bodyPr>
          <a:lstStyle/>
          <a:p>
            <a:r>
              <a:rPr lang="en-US" sz="2400" dirty="0"/>
              <a:t>There are four key knowledge management processes. These include:</a:t>
            </a:r>
          </a:p>
          <a:p>
            <a:r>
              <a:rPr lang="en-US" sz="2400" b="1" dirty="0"/>
              <a:t>Knowledge gathering.</a:t>
            </a:r>
            <a:r>
              <a:rPr lang="en-US" sz="2400" dirty="0"/>
              <a:t> This includes entering data, </a:t>
            </a:r>
            <a:r>
              <a:rPr lang="en-US" sz="2400" u="sng" dirty="0">
                <a:hlinkClick r:id="rId2"/>
              </a:rPr>
              <a:t>optical character recognition</a:t>
            </a:r>
            <a:r>
              <a:rPr lang="en-US" sz="2400" dirty="0"/>
              <a:t> and scanning, pulling information from various sources and searching for other information to include.</a:t>
            </a:r>
          </a:p>
          <a:p>
            <a:r>
              <a:rPr lang="en-US" sz="2400" b="1" dirty="0"/>
              <a:t>Knowledge storage and organization.</a:t>
            </a:r>
            <a:r>
              <a:rPr lang="en-US" sz="2400" dirty="0"/>
              <a:t> This step in the process includes cataloging and indexing content in a knowledge management system to find it, and placing links within this content to provide further related information for users to digest.</a:t>
            </a:r>
          </a:p>
          <a:p>
            <a:r>
              <a:rPr lang="en-US" sz="2400" b="1" dirty="0"/>
              <a:t>Knowledge distribution.</a:t>
            </a:r>
            <a:r>
              <a:rPr lang="en-US" sz="2400" dirty="0"/>
              <a:t> This provides a way for users to access the information, including FAQs, training videos, white papers and manuals.</a:t>
            </a:r>
          </a:p>
          <a:p>
            <a:r>
              <a:rPr lang="en-US" sz="2400" b="1" dirty="0"/>
              <a:t>Knowledge use.</a:t>
            </a:r>
            <a:r>
              <a:rPr lang="en-US" sz="2400" dirty="0"/>
              <a:t> Once information is distributed to users, they need to put it into action.</a:t>
            </a:r>
          </a:p>
        </p:txBody>
      </p:sp>
      <p:pic>
        <p:nvPicPr>
          <p:cNvPr id="1026" name="Picture 2" descr="Knowledge management proce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4410" y="3977640"/>
            <a:ext cx="5324475" cy="294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099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376746" cy="905608"/>
          </a:xfrm>
        </p:spPr>
        <p:txBody>
          <a:bodyPr/>
          <a:lstStyle/>
          <a:p>
            <a:r>
              <a:rPr lang="en-US" dirty="0" smtClean="0"/>
              <a:t>Knowledge Management Types </a:t>
            </a:r>
            <a:endParaRPr lang="en-US" dirty="0"/>
          </a:p>
        </p:txBody>
      </p:sp>
      <p:sp>
        <p:nvSpPr>
          <p:cNvPr id="3" name="Content Placeholder 2"/>
          <p:cNvSpPr>
            <a:spLocks noGrp="1"/>
          </p:cNvSpPr>
          <p:nvPr>
            <p:ph idx="1"/>
          </p:nvPr>
        </p:nvSpPr>
        <p:spPr>
          <a:xfrm>
            <a:off x="0" y="905609"/>
            <a:ext cx="10515600" cy="4351338"/>
          </a:xfrm>
        </p:spPr>
        <p:txBody>
          <a:bodyPr>
            <a:normAutofit fontScale="85000" lnSpcReduction="20000"/>
          </a:bodyPr>
          <a:lstStyle/>
          <a:p>
            <a:pPr marL="514350" indent="-514350">
              <a:buFont typeface="+mj-lt"/>
              <a:buAutoNum type="arabicPeriod"/>
            </a:pPr>
            <a:r>
              <a:rPr lang="en-US" b="1" dirty="0"/>
              <a:t>Tacit knowledge</a:t>
            </a:r>
            <a:r>
              <a:rPr lang="en-US" b="1" dirty="0" smtClean="0"/>
              <a:t>. :-</a:t>
            </a:r>
            <a:r>
              <a:rPr lang="en-US" dirty="0"/>
              <a:t>This form of knowledge is intuitive in nature. It is based on experience and practice and often helps in achieving long-term goals. This type of knowledge transfer is difficult, as it lies with a single person. There is no easy way to extract it as with explicit knowledge, leaving the knowledge-holder with the task of writing it down or creating a video. Some examples of tacit knowledge include identifying the right moment to launch into a sales pitch or developing leadership skills</a:t>
            </a:r>
            <a:endParaRPr lang="en-US" b="1" dirty="0" smtClean="0"/>
          </a:p>
          <a:p>
            <a:pPr marL="514350" indent="-514350">
              <a:buFont typeface="+mj-lt"/>
              <a:buAutoNum type="arabicPeriod"/>
            </a:pPr>
            <a:r>
              <a:rPr lang="en-US" b="1" dirty="0"/>
              <a:t>Explicit knowledge</a:t>
            </a:r>
            <a:r>
              <a:rPr lang="en-US" b="1" dirty="0" smtClean="0"/>
              <a:t>. </a:t>
            </a:r>
            <a:r>
              <a:rPr lang="en-US" b="1" smtClean="0"/>
              <a:t>:-</a:t>
            </a:r>
            <a:r>
              <a:rPr lang="en-US"/>
              <a:t>This type of knowledge is codified -- meaning it is found in books, files, folders, documents, databases and how-to videos -- and is most easily extracted and handled by a knowledge management system.</a:t>
            </a:r>
            <a:endParaRPr lang="en-US" b="1" dirty="0" smtClean="0"/>
          </a:p>
          <a:p>
            <a:pPr marL="514350" indent="-514350">
              <a:buFont typeface="+mj-lt"/>
              <a:buAutoNum type="arabicPeriod"/>
            </a:pPr>
            <a:r>
              <a:rPr lang="en-US" dirty="0"/>
              <a:t>Procedural knowledge</a:t>
            </a:r>
          </a:p>
          <a:p>
            <a:pPr marL="514350" indent="-514350">
              <a:buFont typeface="+mj-lt"/>
              <a:buAutoNum type="arabicPeriod"/>
            </a:pPr>
            <a:r>
              <a:rPr lang="en-US" b="1" dirty="0"/>
              <a:t>Embedded knowledge</a:t>
            </a:r>
            <a:r>
              <a:rPr lang="en-US" b="1" dirty="0" smtClean="0"/>
              <a:t>.</a:t>
            </a:r>
          </a:p>
          <a:p>
            <a:pPr marL="514350" indent="-514350">
              <a:buFont typeface="+mj-lt"/>
              <a:buAutoNum type="arabicPeriod"/>
            </a:pPr>
            <a:r>
              <a:rPr lang="en-US" b="1" dirty="0" smtClean="0"/>
              <a:t>Concept knowledge and contextual knowledge </a:t>
            </a:r>
            <a:endParaRPr lang="en-US" b="1" dirty="0"/>
          </a:p>
          <a:p>
            <a:pPr marL="514350" indent="-514350">
              <a:buFont typeface="+mj-lt"/>
              <a:buAutoNum type="arabicPeriod"/>
            </a:pPr>
            <a:r>
              <a:rPr lang="en-US" dirty="0"/>
              <a:t>A posteriori knowledge</a:t>
            </a:r>
          </a:p>
          <a:p>
            <a:pPr marL="514350" indent="-514350">
              <a:buFont typeface="+mj-lt"/>
              <a:buAutoNum type="arabicPeriod"/>
            </a:pPr>
            <a:endParaRPr lang="en-US" dirty="0"/>
          </a:p>
        </p:txBody>
      </p:sp>
    </p:spTree>
    <p:extLst>
      <p:ext uri="{BB962C8B-B14F-4D97-AF65-F5344CB8AC3E}">
        <p14:creationId xmlns:p14="http://schemas.microsoft.com/office/powerpoint/2010/main" val="2293611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81292" cy="852854"/>
          </a:xfrm>
        </p:spPr>
        <p:txBody>
          <a:bodyPr/>
          <a:lstStyle/>
          <a:p>
            <a:r>
              <a:rPr lang="en-US" b="1" dirty="0"/>
              <a:t>Benefits of knowledge management</a:t>
            </a:r>
          </a:p>
        </p:txBody>
      </p:sp>
      <p:sp>
        <p:nvSpPr>
          <p:cNvPr id="3" name="Content Placeholder 2"/>
          <p:cNvSpPr>
            <a:spLocks noGrp="1"/>
          </p:cNvSpPr>
          <p:nvPr>
            <p:ph idx="1"/>
          </p:nvPr>
        </p:nvSpPr>
        <p:spPr>
          <a:xfrm>
            <a:off x="213946" y="770548"/>
            <a:ext cx="10515600" cy="4351338"/>
          </a:xfrm>
        </p:spPr>
        <p:txBody>
          <a:bodyPr/>
          <a:lstStyle/>
          <a:p>
            <a:r>
              <a:rPr lang="en-US" dirty="0"/>
              <a:t>Faster decision-making</a:t>
            </a:r>
          </a:p>
          <a:p>
            <a:r>
              <a:rPr lang="en-US" dirty="0"/>
              <a:t>Efficient access to knowledge and information</a:t>
            </a:r>
          </a:p>
          <a:p>
            <a:r>
              <a:rPr lang="en-US" dirty="0"/>
              <a:t>Increased collaboration and idea generation</a:t>
            </a:r>
          </a:p>
          <a:p>
            <a:r>
              <a:rPr lang="en-US" dirty="0"/>
              <a:t>Enhanced communication throughout your organization</a:t>
            </a:r>
          </a:p>
          <a:p>
            <a:r>
              <a:rPr lang="en-US" dirty="0"/>
              <a:t>Improved quality of information and data</a:t>
            </a:r>
          </a:p>
          <a:p>
            <a:r>
              <a:rPr lang="en-US" dirty="0"/>
              <a:t>More security for intellectual property</a:t>
            </a:r>
          </a:p>
          <a:p>
            <a:r>
              <a:rPr lang="en-US" dirty="0"/>
              <a:t>Optimized training</a:t>
            </a:r>
          </a:p>
        </p:txBody>
      </p:sp>
    </p:spTree>
    <p:extLst>
      <p:ext uri="{BB962C8B-B14F-4D97-AF65-F5344CB8AC3E}">
        <p14:creationId xmlns:p14="http://schemas.microsoft.com/office/powerpoint/2010/main" val="1516618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What kind of information is captured in knowledge management?</a:t>
            </a:r>
          </a:p>
        </p:txBody>
      </p:sp>
      <p:pic>
        <p:nvPicPr>
          <p:cNvPr id="1026" name="Picture 2" descr="Feature Release Overview"/>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680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932985" cy="870438"/>
          </a:xfrm>
        </p:spPr>
        <p:txBody>
          <a:bodyPr/>
          <a:lstStyle/>
          <a:p>
            <a:r>
              <a:rPr lang="en-US" dirty="0"/>
              <a:t>Examples of knowledge management</a:t>
            </a:r>
          </a:p>
        </p:txBody>
      </p:sp>
      <p:sp>
        <p:nvSpPr>
          <p:cNvPr id="3" name="Content Placeholder 2"/>
          <p:cNvSpPr>
            <a:spLocks noGrp="1"/>
          </p:cNvSpPr>
          <p:nvPr>
            <p:ph idx="1"/>
          </p:nvPr>
        </p:nvSpPr>
        <p:spPr>
          <a:xfrm>
            <a:off x="0" y="735378"/>
            <a:ext cx="12192000" cy="6122621"/>
          </a:xfrm>
        </p:spPr>
        <p:txBody>
          <a:bodyPr>
            <a:normAutofit/>
          </a:bodyPr>
          <a:lstStyle/>
          <a:p>
            <a:r>
              <a:rPr lang="en-US" b="1" dirty="0"/>
              <a:t>Staff </a:t>
            </a:r>
            <a:r>
              <a:rPr lang="en-US" b="1" dirty="0" smtClean="0"/>
              <a:t>retiring:-</a:t>
            </a:r>
            <a:r>
              <a:rPr lang="en-US" dirty="0"/>
              <a:t>An employee’s knowledge and skillset grow as they spend time with an organization. As a result, staff typically retire with a wealth of expertise that the company needs to mine using efficient knowledge management processes in order to reduce disruption and prevent workforce knowledge gaps.</a:t>
            </a:r>
          </a:p>
          <a:p>
            <a:r>
              <a:rPr lang="en-US" dirty="0"/>
              <a:t>This means identifying and capturing the meaningful information that needs to be retained by the organization and determining the best approach for storing and distribution</a:t>
            </a:r>
            <a:r>
              <a:rPr lang="en-US" dirty="0" smtClean="0"/>
              <a:t>.</a:t>
            </a:r>
          </a:p>
          <a:p>
            <a:r>
              <a:rPr lang="en-US" b="1" dirty="0"/>
              <a:t>Employee transfer or </a:t>
            </a:r>
            <a:r>
              <a:rPr lang="en-US" b="1" dirty="0" smtClean="0"/>
              <a:t>promotion:-</a:t>
            </a:r>
            <a:r>
              <a:rPr lang="en-US" dirty="0"/>
              <a:t>Employee transfer or promotion</a:t>
            </a:r>
          </a:p>
          <a:p>
            <a:r>
              <a:rPr lang="en-US" dirty="0"/>
              <a:t>When staff change positions within a company, they must develop additional skillsets and expertise to match their new role.</a:t>
            </a:r>
          </a:p>
          <a:p>
            <a:r>
              <a:rPr lang="en-US" dirty="0"/>
              <a:t>Efficient knowledge management procedures simplify delivering this information to create a seamless transition from one position to another</a:t>
            </a:r>
          </a:p>
          <a:p>
            <a:endParaRPr lang="en-US" dirty="0"/>
          </a:p>
          <a:p>
            <a:pPr marL="0" indent="0">
              <a:buNone/>
            </a:pPr>
            <a:endParaRPr lang="en-US" dirty="0"/>
          </a:p>
        </p:txBody>
      </p:sp>
    </p:spTree>
    <p:extLst>
      <p:ext uri="{BB962C8B-B14F-4D97-AF65-F5344CB8AC3E}">
        <p14:creationId xmlns:p14="http://schemas.microsoft.com/office/powerpoint/2010/main" val="237279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b="1" dirty="0"/>
              <a:t>5 great knowledge management system examples</a:t>
            </a:r>
          </a:p>
        </p:txBody>
      </p:sp>
      <p:sp>
        <p:nvSpPr>
          <p:cNvPr id="3" name="Content Placeholder 2"/>
          <p:cNvSpPr>
            <a:spLocks noGrp="1"/>
          </p:cNvSpPr>
          <p:nvPr>
            <p:ph idx="1"/>
          </p:nvPr>
        </p:nvSpPr>
        <p:spPr/>
        <p:txBody>
          <a:bodyPr/>
          <a:lstStyle/>
          <a:p>
            <a:r>
              <a:rPr lang="en-US" dirty="0">
                <a:hlinkClick r:id="rId2"/>
              </a:rPr>
              <a:t>Spartan Race</a:t>
            </a:r>
            <a:endParaRPr lang="en-US" dirty="0"/>
          </a:p>
          <a:p>
            <a:r>
              <a:rPr lang="en-US" dirty="0">
                <a:hlinkClick r:id="rId3"/>
              </a:rPr>
              <a:t>Vend</a:t>
            </a:r>
            <a:endParaRPr lang="en-US" dirty="0"/>
          </a:p>
          <a:p>
            <a:r>
              <a:rPr lang="en-US" dirty="0">
                <a:hlinkClick r:id="rId4"/>
              </a:rPr>
              <a:t>Khan Academy</a:t>
            </a:r>
            <a:endParaRPr lang="en-US" dirty="0"/>
          </a:p>
          <a:p>
            <a:r>
              <a:rPr lang="en-US" dirty="0" err="1">
                <a:hlinkClick r:id="rId5"/>
              </a:rPr>
              <a:t>Canva</a:t>
            </a:r>
            <a:endParaRPr lang="en-US" dirty="0"/>
          </a:p>
          <a:p>
            <a:r>
              <a:rPr lang="en-US" dirty="0">
                <a:hlinkClick r:id="rId6"/>
              </a:rPr>
              <a:t>Tesco</a:t>
            </a:r>
            <a:endParaRPr lang="en-US" dirty="0"/>
          </a:p>
        </p:txBody>
      </p:sp>
    </p:spTree>
    <p:extLst>
      <p:ext uri="{BB962C8B-B14F-4D97-AF65-F5344CB8AC3E}">
        <p14:creationId xmlns:p14="http://schemas.microsoft.com/office/powerpoint/2010/main" val="341411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791200" cy="942975"/>
          </a:xfrm>
        </p:spPr>
        <p:txBody>
          <a:bodyPr>
            <a:normAutofit fontScale="90000"/>
          </a:bodyPr>
          <a:lstStyle/>
          <a:p>
            <a:r>
              <a:rPr lang="en-US" b="1" dirty="0" smtClean="0"/>
              <a:t>What Is Digital Economy ?</a:t>
            </a:r>
            <a:endParaRPr lang="en-US" b="1" dirty="0"/>
          </a:p>
        </p:txBody>
      </p:sp>
      <p:sp>
        <p:nvSpPr>
          <p:cNvPr id="3" name="Content Placeholder 2"/>
          <p:cNvSpPr>
            <a:spLocks noGrp="1"/>
          </p:cNvSpPr>
          <p:nvPr>
            <p:ph idx="1"/>
          </p:nvPr>
        </p:nvSpPr>
        <p:spPr>
          <a:xfrm>
            <a:off x="0" y="761999"/>
            <a:ext cx="12192000" cy="6096001"/>
          </a:xfrm>
        </p:spPr>
        <p:txBody>
          <a:bodyPr>
            <a:normAutofit fontScale="77500" lnSpcReduction="20000"/>
          </a:bodyPr>
          <a:lstStyle/>
          <a:p>
            <a:r>
              <a:rPr lang="en-US" dirty="0" smtClean="0"/>
              <a:t>Digital economy refer to an economy that is based on digital technologies.</a:t>
            </a:r>
          </a:p>
          <a:p>
            <a:r>
              <a:rPr lang="en-US" dirty="0"/>
              <a:t>Digital Economy is one collective term for all economic transaction that occur on internet . Economy Transaction : transfer of </a:t>
            </a:r>
            <a:r>
              <a:rPr lang="en-US" b="1" dirty="0"/>
              <a:t>Goods , Service and Money </a:t>
            </a:r>
            <a:r>
              <a:rPr lang="en-US" dirty="0" smtClean="0"/>
              <a:t> </a:t>
            </a:r>
            <a:endParaRPr lang="en-US" dirty="0"/>
          </a:p>
          <a:p>
            <a:r>
              <a:rPr lang="en-US" dirty="0" smtClean="0"/>
              <a:t>The term </a:t>
            </a:r>
            <a:r>
              <a:rPr lang="en-US" b="1" dirty="0" smtClean="0"/>
              <a:t>digital economy </a:t>
            </a:r>
            <a:r>
              <a:rPr lang="en-US" dirty="0" smtClean="0"/>
              <a:t>was coined in don </a:t>
            </a:r>
            <a:r>
              <a:rPr lang="en-US" dirty="0" err="1" smtClean="0"/>
              <a:t>tepscott</a:t>
            </a:r>
            <a:r>
              <a:rPr lang="en-US" dirty="0" smtClean="0"/>
              <a:t> 1995 best seller .The Digital economy : promise and peril in the age of Network Intelligence,</a:t>
            </a:r>
            <a:r>
              <a:rPr lang="en-US" b="1" dirty="0" smtClean="0"/>
              <a:t> </a:t>
            </a:r>
            <a:r>
              <a:rPr lang="en-US" dirty="0" smtClean="0"/>
              <a:t>on of the first book to show how the internet would change the way we did business.</a:t>
            </a:r>
          </a:p>
          <a:p>
            <a:r>
              <a:rPr lang="en-US" dirty="0" smtClean="0"/>
              <a:t>E-business :-the use of electronics technologies to transect business.(sale or buy good and services)</a:t>
            </a:r>
          </a:p>
          <a:p>
            <a:r>
              <a:rPr lang="en-US" dirty="0" smtClean="0"/>
              <a:t>Collaboration :-people and organization interact , communicate , collaborate and search for information  </a:t>
            </a:r>
          </a:p>
          <a:p>
            <a:r>
              <a:rPr lang="en-US" dirty="0" smtClean="0"/>
              <a:t>The </a:t>
            </a:r>
            <a:r>
              <a:rPr lang="en-US" dirty="0"/>
              <a:t>digital economy is the economic activity that results from billions of everyday online connections among people, businesses, devices, data, and processes. </a:t>
            </a:r>
            <a:endParaRPr lang="en-US" dirty="0" smtClean="0"/>
          </a:p>
          <a:p>
            <a:r>
              <a:rPr lang="en-US" dirty="0"/>
              <a:t>The backbone of the digital economy is </a:t>
            </a:r>
            <a:r>
              <a:rPr lang="en-US" dirty="0" smtClean="0"/>
              <a:t>hyper connectivity </a:t>
            </a:r>
            <a:r>
              <a:rPr lang="en-US" dirty="0"/>
              <a:t>which means growing </a:t>
            </a:r>
            <a:r>
              <a:rPr lang="en-US" dirty="0" smtClean="0"/>
              <a:t>interconnection of </a:t>
            </a:r>
            <a:r>
              <a:rPr lang="en-US" dirty="0"/>
              <a:t>people, </a:t>
            </a:r>
            <a:r>
              <a:rPr lang="en-US" dirty="0" smtClean="0"/>
              <a:t>organizations, </a:t>
            </a:r>
            <a:r>
              <a:rPr lang="en-US" dirty="0"/>
              <a:t>and machines that results from the Internet, mobile technology and the internet of things (</a:t>
            </a:r>
            <a:r>
              <a:rPr lang="en-US" dirty="0" err="1"/>
              <a:t>IoT</a:t>
            </a:r>
            <a:r>
              <a:rPr lang="en-US" dirty="0" smtClean="0"/>
              <a:t>).</a:t>
            </a:r>
          </a:p>
          <a:p>
            <a:r>
              <a:rPr lang="en-US" sz="2000" dirty="0"/>
              <a:t>Future of </a:t>
            </a:r>
            <a:r>
              <a:rPr lang="en-US" sz="2000" dirty="0" smtClean="0"/>
              <a:t>work</a:t>
            </a:r>
          </a:p>
          <a:p>
            <a:r>
              <a:rPr lang="en-US" sz="2000" dirty="0" smtClean="0"/>
              <a:t>Digitized products</a:t>
            </a:r>
          </a:p>
          <a:p>
            <a:r>
              <a:rPr lang="en-US" sz="2000" dirty="0" smtClean="0"/>
              <a:t>Digitized financial transaction (phone pay, </a:t>
            </a:r>
            <a:r>
              <a:rPr lang="en-US" sz="2000" dirty="0" err="1" smtClean="0"/>
              <a:t>paytm</a:t>
            </a:r>
            <a:r>
              <a:rPr lang="en-US" sz="2000" dirty="0" smtClean="0"/>
              <a:t> , </a:t>
            </a:r>
            <a:r>
              <a:rPr lang="en-US" sz="2000" dirty="0" err="1" smtClean="0"/>
              <a:t>paypal</a:t>
            </a:r>
            <a:r>
              <a:rPr lang="en-US" sz="2000" dirty="0" smtClean="0"/>
              <a:t> e-</a:t>
            </a:r>
            <a:r>
              <a:rPr lang="en-US" sz="2000" dirty="0" err="1" smtClean="0"/>
              <a:t>sewa</a:t>
            </a:r>
            <a:r>
              <a:rPr lang="en-US" sz="2000" dirty="0" smtClean="0"/>
              <a:t> </a:t>
            </a:r>
            <a:r>
              <a:rPr lang="en-US" sz="2000" dirty="0" err="1" smtClean="0"/>
              <a:t>etc</a:t>
            </a:r>
            <a:r>
              <a:rPr lang="en-US" sz="2000" dirty="0" smtClean="0"/>
              <a:t>)</a:t>
            </a:r>
            <a:endParaRPr lang="en-US" sz="2000" dirty="0"/>
          </a:p>
          <a:p>
            <a:r>
              <a:rPr lang="en-US" sz="2000" dirty="0"/>
              <a:t>Customer experience</a:t>
            </a:r>
          </a:p>
          <a:p>
            <a:r>
              <a:rPr lang="en-US" sz="2000" dirty="0"/>
              <a:t>The Internet of Things (</a:t>
            </a:r>
            <a:r>
              <a:rPr lang="en-US" sz="2000" dirty="0" err="1"/>
              <a:t>IoT</a:t>
            </a:r>
            <a:r>
              <a:rPr lang="en-US" sz="2000" dirty="0" smtClean="0"/>
              <a:t>)</a:t>
            </a:r>
          </a:p>
          <a:p>
            <a:r>
              <a:rPr lang="en-US" dirty="0"/>
              <a:t>Digital supply networks</a:t>
            </a:r>
          </a:p>
          <a:p>
            <a:endParaRPr lang="en-US" sz="2000" dirty="0"/>
          </a:p>
          <a:p>
            <a:endParaRPr lang="en-US" sz="2000" b="1" dirty="0" smtClean="0"/>
          </a:p>
        </p:txBody>
      </p:sp>
    </p:spTree>
    <p:extLst>
      <p:ext uri="{BB962C8B-B14F-4D97-AF65-F5344CB8AC3E}">
        <p14:creationId xmlns:p14="http://schemas.microsoft.com/office/powerpoint/2010/main" val="1743680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IT characteristics in the digital economy </a:t>
            </a:r>
            <a:endParaRPr lang="en-US" dirty="0"/>
          </a:p>
        </p:txBody>
      </p:sp>
      <p:sp>
        <p:nvSpPr>
          <p:cNvPr id="3" name="Content Placeholder 2"/>
          <p:cNvSpPr>
            <a:spLocks noGrp="1"/>
          </p:cNvSpPr>
          <p:nvPr>
            <p:ph idx="1"/>
          </p:nvPr>
        </p:nvSpPr>
        <p:spPr/>
        <p:txBody>
          <a:bodyPr/>
          <a:lstStyle/>
          <a:p>
            <a:r>
              <a:rPr lang="en-US" dirty="0" smtClean="0"/>
              <a:t>Globalization </a:t>
            </a:r>
          </a:p>
          <a:p>
            <a:r>
              <a:rPr lang="en-US" dirty="0" smtClean="0"/>
              <a:t>Speed (need for real time transaction )</a:t>
            </a:r>
          </a:p>
          <a:p>
            <a:r>
              <a:rPr lang="en-US" dirty="0" smtClean="0"/>
              <a:t>Information overload</a:t>
            </a:r>
          </a:p>
          <a:p>
            <a:r>
              <a:rPr lang="en-US" dirty="0" smtClean="0"/>
              <a:t>Marketing moving online </a:t>
            </a:r>
          </a:p>
          <a:p>
            <a:r>
              <a:rPr lang="en-US" dirty="0" smtClean="0"/>
              <a:t>Digitization </a:t>
            </a:r>
          </a:p>
          <a:p>
            <a:r>
              <a:rPr lang="en-US" dirty="0" smtClean="0"/>
              <a:t>Innovation </a:t>
            </a:r>
          </a:p>
          <a:p>
            <a:r>
              <a:rPr lang="en-US" dirty="0" smtClean="0"/>
              <a:t>New </a:t>
            </a:r>
            <a:r>
              <a:rPr lang="en-US" dirty="0" err="1" smtClean="0"/>
              <a:t>oppourtunities</a:t>
            </a:r>
            <a:r>
              <a:rPr lang="en-US" dirty="0" smtClean="0"/>
              <a:t> </a:t>
            </a:r>
            <a:endParaRPr lang="en-US" dirty="0"/>
          </a:p>
        </p:txBody>
      </p:sp>
    </p:spTree>
    <p:extLst>
      <p:ext uri="{BB962C8B-B14F-4D97-AF65-F5344CB8AC3E}">
        <p14:creationId xmlns:p14="http://schemas.microsoft.com/office/powerpoint/2010/main" val="290610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traditional-vs-digi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 y="-96044"/>
            <a:ext cx="12274550" cy="7049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780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Questions Collection of Digital Economy Bachelor Computer Infor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02"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16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Digital Economy? definition, essentials and benefits - Business  Jarg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3413" y="415024"/>
            <a:ext cx="6148510" cy="602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85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Recent trends in the digital economy: global internet traffic has grown  dramatical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0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962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2006</TotalTime>
  <Words>1795</Words>
  <Application>Microsoft Office PowerPoint</Application>
  <PresentationFormat>Widescreen</PresentationFormat>
  <Paragraphs>167</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PowerPoint Presentation</vt:lpstr>
      <vt:lpstr>Let’s Start With Some Creative Concept of Digital Economy </vt:lpstr>
      <vt:lpstr>What is the difference between ECONOMICS and ECONOMY?</vt:lpstr>
      <vt:lpstr>What Is Digital Economy ?</vt:lpstr>
      <vt:lpstr>Major IT characteristics in the digital economy </vt:lpstr>
      <vt:lpstr>PowerPoint Presentation</vt:lpstr>
      <vt:lpstr>PowerPoint Presentation</vt:lpstr>
      <vt:lpstr>PowerPoint Presentation</vt:lpstr>
      <vt:lpstr>PowerPoint Presentation</vt:lpstr>
      <vt:lpstr>PowerPoint Presentation</vt:lpstr>
      <vt:lpstr>PowerPoint Presentation</vt:lpstr>
      <vt:lpstr>Unit1:-Fundamental of knowledge Dimension of Economy .</vt:lpstr>
      <vt:lpstr>Knowledge society</vt:lpstr>
      <vt:lpstr>                                                                                            </vt:lpstr>
      <vt:lpstr>PowerPoint Presentation</vt:lpstr>
      <vt:lpstr>Information society </vt:lpstr>
      <vt:lpstr>Criteria of Development information society .</vt:lpstr>
      <vt:lpstr>Information Cycle</vt:lpstr>
      <vt:lpstr>Characteristics of Information society .</vt:lpstr>
      <vt:lpstr>PowerPoint Presentation</vt:lpstr>
      <vt:lpstr>Value of Information </vt:lpstr>
      <vt:lpstr>Value Creation</vt:lpstr>
      <vt:lpstr>What Is Value Creation In Business To Customers, Employees, And Investors?</vt:lpstr>
      <vt:lpstr>Successful Value-Creation Strategies And Value Creation Models​</vt:lpstr>
      <vt:lpstr>PowerPoint Presentation</vt:lpstr>
      <vt:lpstr>PowerPoint Presentation</vt:lpstr>
      <vt:lpstr>PowerPoint Presentation</vt:lpstr>
      <vt:lpstr>Concept of Knowledge management </vt:lpstr>
      <vt:lpstr>PowerPoint Presentation</vt:lpstr>
      <vt:lpstr>PowerPoint Presentation</vt:lpstr>
      <vt:lpstr>Knowledge Management </vt:lpstr>
      <vt:lpstr>What is the goal of knowledge management?</vt:lpstr>
      <vt:lpstr>The knowledge management process</vt:lpstr>
      <vt:lpstr>Knowledge Management Types </vt:lpstr>
      <vt:lpstr>Benefits of knowledge management</vt:lpstr>
      <vt:lpstr>What kind of information is captured in knowledge management?</vt:lpstr>
      <vt:lpstr>Examples of knowledge management</vt:lpstr>
      <vt:lpstr>5 great knowledge management system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94</cp:revision>
  <dcterms:created xsi:type="dcterms:W3CDTF">2022-04-21T11:04:35Z</dcterms:created>
  <dcterms:modified xsi:type="dcterms:W3CDTF">2022-05-22T04:54:28Z</dcterms:modified>
</cp:coreProperties>
</file>