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7" r:id="rId7"/>
    <p:sldId id="261" r:id="rId8"/>
    <p:sldId id="262" r:id="rId9"/>
    <p:sldId id="264" r:id="rId10"/>
    <p:sldId id="266" r:id="rId11"/>
    <p:sldId id="267" r:id="rId12"/>
    <p:sldId id="270" r:id="rId13"/>
    <p:sldId id="271" r:id="rId14"/>
    <p:sldId id="273" r:id="rId15"/>
    <p:sldId id="278"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323526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4113821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331384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363446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236227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379864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286345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255546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177315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44264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79CCB8-5C4A-4517-A607-68FA74792902}" type="datetimeFigureOut">
              <a:rPr lang="en-US" smtClean="0"/>
              <a:pPr/>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249385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CCB8-5C4A-4517-A607-68FA74792902}" type="datetimeFigureOut">
              <a:rPr lang="en-US" smtClean="0"/>
              <a:pPr/>
              <a:t>6/24/2021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C7875-FEA8-46D0-A5C6-107E01C6ED68}" type="slidenum">
              <a:rPr lang="en-US" smtClean="0"/>
              <a:pPr/>
              <a:t>‹#›</a:t>
            </a:fld>
            <a:endParaRPr lang="en-US" dirty="0"/>
          </a:p>
        </p:txBody>
      </p:sp>
    </p:spTree>
    <p:extLst>
      <p:ext uri="{BB962C8B-B14F-4D97-AF65-F5344CB8AC3E}">
        <p14:creationId xmlns:p14="http://schemas.microsoft.com/office/powerpoint/2010/main" val="236265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5871"/>
            <a:ext cx="9144000" cy="988831"/>
          </a:xfrm>
        </p:spPr>
        <p:txBody>
          <a:bodyPr/>
          <a:lstStyle/>
          <a:p>
            <a:r>
              <a:rPr lang="en-US" b="1" dirty="0" smtClean="0">
                <a:solidFill>
                  <a:srgbClr val="C00000"/>
                </a:solidFill>
              </a:rPr>
              <a:t>HISAB KITAB</a:t>
            </a:r>
            <a:endParaRPr lang="en-US" b="1" dirty="0">
              <a:solidFill>
                <a:srgbClr val="C00000"/>
              </a:solidFill>
            </a:endParaRPr>
          </a:p>
        </p:txBody>
      </p:sp>
      <p:sp>
        <p:nvSpPr>
          <p:cNvPr id="3" name="Subtitle 2"/>
          <p:cNvSpPr>
            <a:spLocks noGrp="1"/>
          </p:cNvSpPr>
          <p:nvPr>
            <p:ph type="subTitle" idx="1"/>
          </p:nvPr>
        </p:nvSpPr>
        <p:spPr>
          <a:xfrm>
            <a:off x="1524000" y="4085363"/>
            <a:ext cx="4693920" cy="1655762"/>
          </a:xfrm>
        </p:spPr>
        <p:txBody>
          <a:bodyPr/>
          <a:lstStyle/>
          <a:p>
            <a:pPr algn="l"/>
            <a:r>
              <a:rPr lang="en-US" u="sng" dirty="0" smtClean="0"/>
              <a:t>Presented by:</a:t>
            </a:r>
          </a:p>
          <a:p>
            <a:pPr algn="l"/>
            <a:r>
              <a:rPr lang="en-US" dirty="0" smtClean="0"/>
              <a:t>Subash Khatiwada</a:t>
            </a:r>
          </a:p>
          <a:p>
            <a:pPr algn="l"/>
            <a:r>
              <a:rPr lang="en-US" dirty="0" smtClean="0"/>
              <a:t>Samiksha Rana</a:t>
            </a:r>
            <a:endParaRPr lang="en-US" dirty="0"/>
          </a:p>
        </p:txBody>
      </p:sp>
      <p:sp>
        <p:nvSpPr>
          <p:cNvPr id="4" name="TextBox 3"/>
          <p:cNvSpPr txBox="1"/>
          <p:nvPr/>
        </p:nvSpPr>
        <p:spPr>
          <a:xfrm>
            <a:off x="7080069" y="4107543"/>
            <a:ext cx="3679371" cy="830997"/>
          </a:xfrm>
          <a:prstGeom prst="rect">
            <a:avLst/>
          </a:prstGeom>
          <a:noFill/>
        </p:spPr>
        <p:txBody>
          <a:bodyPr wrap="square" rtlCol="0">
            <a:spAutoFit/>
          </a:bodyPr>
          <a:lstStyle/>
          <a:p>
            <a:r>
              <a:rPr lang="en-US" sz="2400" u="sng" dirty="0" smtClean="0"/>
              <a:t>Submitted To:</a:t>
            </a:r>
          </a:p>
          <a:p>
            <a:r>
              <a:rPr lang="en-US" sz="2400" dirty="0" smtClean="0"/>
              <a:t>Department of BCIS</a:t>
            </a:r>
            <a:endParaRPr lang="en-US" sz="2400" dirty="0"/>
          </a:p>
        </p:txBody>
      </p:sp>
      <p:sp>
        <p:nvSpPr>
          <p:cNvPr id="5" name="TextBox 4"/>
          <p:cNvSpPr txBox="1"/>
          <p:nvPr/>
        </p:nvSpPr>
        <p:spPr>
          <a:xfrm>
            <a:off x="348343" y="391555"/>
            <a:ext cx="11495313" cy="769441"/>
          </a:xfrm>
          <a:prstGeom prst="rect">
            <a:avLst/>
          </a:prstGeom>
          <a:noFill/>
        </p:spPr>
        <p:txBody>
          <a:bodyPr wrap="square" rtlCol="0">
            <a:spAutoFit/>
          </a:bodyPr>
          <a:lstStyle/>
          <a:p>
            <a:pPr algn="ctr"/>
            <a:r>
              <a:rPr lang="en-US" sz="4400" dirty="0" smtClean="0">
                <a:solidFill>
                  <a:schemeClr val="accent1">
                    <a:lumMod val="75000"/>
                  </a:schemeClr>
                </a:solidFill>
              </a:rPr>
              <a:t>BOSTON INTERNATIONAL COLLEGE</a:t>
            </a:r>
            <a:endParaRPr lang="en-US" sz="4400" dirty="0">
              <a:solidFill>
                <a:schemeClr val="accent1">
                  <a:lumMod val="75000"/>
                </a:schemeClr>
              </a:solidFill>
            </a:endParaRPr>
          </a:p>
        </p:txBody>
      </p:sp>
      <p:sp>
        <p:nvSpPr>
          <p:cNvPr id="6" name="TextBox 5"/>
          <p:cNvSpPr txBox="1"/>
          <p:nvPr/>
        </p:nvSpPr>
        <p:spPr>
          <a:xfrm>
            <a:off x="4190538" y="1432043"/>
            <a:ext cx="3810402" cy="461665"/>
          </a:xfrm>
          <a:prstGeom prst="rect">
            <a:avLst/>
          </a:prstGeom>
          <a:noFill/>
        </p:spPr>
        <p:txBody>
          <a:bodyPr wrap="none" rtlCol="0">
            <a:spAutoFit/>
          </a:bodyPr>
          <a:lstStyle/>
          <a:p>
            <a:r>
              <a:rPr lang="en-US" sz="2400" b="1" dirty="0" smtClean="0"/>
              <a:t>A Minor Project II Report On</a:t>
            </a:r>
            <a:endParaRPr lang="en-US" sz="2400" b="1" dirty="0"/>
          </a:p>
        </p:txBody>
      </p:sp>
    </p:spTree>
    <p:extLst>
      <p:ext uri="{BB962C8B-B14F-4D97-AF65-F5344CB8AC3E}">
        <p14:creationId xmlns:p14="http://schemas.microsoft.com/office/powerpoint/2010/main" val="1762514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0"/>
            <a:ext cx="10515600" cy="1325563"/>
          </a:xfrm>
        </p:spPr>
        <p:txBody>
          <a:bodyPr/>
          <a:lstStyle/>
          <a:p>
            <a:r>
              <a:rPr lang="en-US" dirty="0" smtClean="0">
                <a:latin typeface="Times New Roman" panose="02020603050405020304" pitchFamily="18" charset="0"/>
                <a:cs typeface="Times New Roman" panose="02020603050405020304" pitchFamily="18" charset="0"/>
              </a:rPr>
              <a:t>FLOW CHART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825" y="156755"/>
            <a:ext cx="5812972" cy="6570616"/>
          </a:xfrm>
        </p:spPr>
      </p:pic>
    </p:spTree>
    <p:extLst>
      <p:ext uri="{BB962C8B-B14F-4D97-AF65-F5344CB8AC3E}">
        <p14:creationId xmlns:p14="http://schemas.microsoft.com/office/powerpoint/2010/main" val="1710969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latin typeface="Times New Roman" panose="02020603050405020304" pitchFamily="18" charset="0"/>
                <a:cs typeface="Times New Roman" panose="02020603050405020304" pitchFamily="18" charset="0"/>
              </a:rPr>
              <a:t>ER DIAGRAM – HISAB KITAB</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738" y="1175657"/>
            <a:ext cx="6358159" cy="5577840"/>
          </a:xfrm>
        </p:spPr>
      </p:pic>
    </p:spTree>
    <p:extLst>
      <p:ext uri="{BB962C8B-B14F-4D97-AF65-F5344CB8AC3E}">
        <p14:creationId xmlns:p14="http://schemas.microsoft.com/office/powerpoint/2010/main" val="4259116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dirty="0" smtClean="0">
                <a:latin typeface="Times New Roman" panose="02020603050405020304" pitchFamily="18" charset="0"/>
                <a:cs typeface="Times New Roman" panose="02020603050405020304" pitchFamily="18" charset="0"/>
              </a:rPr>
              <a:t>DATABASE MANAGEMENT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5</a:t>
            </a:r>
            <a:r>
              <a:rPr lang="en-US" dirty="0" smtClean="0"/>
              <a:t> tables in db: user, khata_profile, transaction, payment</a:t>
            </a:r>
            <a:r>
              <a:rPr lang="en-US" dirty="0"/>
              <a:t> </a:t>
            </a:r>
            <a:r>
              <a:rPr lang="en-US" dirty="0" smtClean="0"/>
              <a:t>and remainder</a:t>
            </a:r>
          </a:p>
          <a:p>
            <a:r>
              <a:rPr lang="en-US" dirty="0" smtClean="0"/>
              <a:t>Insert the data</a:t>
            </a:r>
          </a:p>
          <a:p>
            <a:r>
              <a:rPr lang="en-US" dirty="0" smtClean="0"/>
              <a:t>Read the data</a:t>
            </a:r>
          </a:p>
          <a:p>
            <a:r>
              <a:rPr lang="en-US" dirty="0" smtClean="0"/>
              <a:t>Update the data</a:t>
            </a:r>
          </a:p>
          <a:p>
            <a:r>
              <a:rPr lang="en-US" dirty="0" smtClean="0"/>
              <a:t>Delete the data</a:t>
            </a:r>
            <a:endParaRPr lang="en-US" dirty="0"/>
          </a:p>
        </p:txBody>
      </p:sp>
    </p:spTree>
    <p:extLst>
      <p:ext uri="{BB962C8B-B14F-4D97-AF65-F5344CB8AC3E}">
        <p14:creationId xmlns:p14="http://schemas.microsoft.com/office/powerpoint/2010/main" val="3668999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116928"/>
            <a:ext cx="10515600" cy="1325563"/>
          </a:xfrm>
        </p:spPr>
        <p:txBody>
          <a:bodyPr/>
          <a:lstStyle/>
          <a:p>
            <a:r>
              <a:rPr lang="en-US" dirty="0" smtClean="0">
                <a:latin typeface="Times New Roman" panose="02020603050405020304" pitchFamily="18" charset="0"/>
                <a:cs typeface="Times New Roman" panose="02020603050405020304" pitchFamily="18" charset="0"/>
              </a:rPr>
              <a:t>EXPECTED OUTPUT</a:t>
            </a:r>
            <a:endParaRPr lang="en-US" dirty="0">
              <a:latin typeface="Times New Roman" panose="02020603050405020304" pitchFamily="18" charset="0"/>
              <a:cs typeface="Times New Roman" panose="02020603050405020304" pitchFamily="18" charset="0"/>
            </a:endParaRPr>
          </a:p>
        </p:txBody>
      </p:sp>
      <p:pic>
        <p:nvPicPr>
          <p:cNvPr id="5122" name="Picture 6"/>
          <p:cNvPicPr>
            <a:picLocks noChangeAspect="1" noChangeArrowheads="1"/>
          </p:cNvPicPr>
          <p:nvPr/>
        </p:nvPicPr>
        <p:blipFill>
          <a:blip r:embed="rId2"/>
          <a:srcRect/>
          <a:stretch>
            <a:fillRect/>
          </a:stretch>
        </p:blipFill>
        <p:spPr bwMode="auto">
          <a:xfrm>
            <a:off x="0" y="7258050"/>
            <a:ext cx="2466975" cy="3467100"/>
          </a:xfrm>
          <a:prstGeom prst="rect">
            <a:avLst/>
          </a:prstGeom>
          <a:noFill/>
        </p:spPr>
      </p:pic>
      <p:pic>
        <p:nvPicPr>
          <p:cNvPr id="5121" name="Picture 7"/>
          <p:cNvPicPr>
            <a:picLocks noChangeAspect="1" noChangeArrowheads="1"/>
          </p:cNvPicPr>
          <p:nvPr/>
        </p:nvPicPr>
        <p:blipFill>
          <a:blip r:embed="rId3"/>
          <a:srcRect/>
          <a:stretch>
            <a:fillRect/>
          </a:stretch>
        </p:blipFill>
        <p:spPr bwMode="auto">
          <a:xfrm>
            <a:off x="0" y="10725150"/>
            <a:ext cx="2447925" cy="3457575"/>
          </a:xfrm>
          <a:prstGeom prst="rect">
            <a:avLst/>
          </a:prstGeom>
          <a:noFill/>
        </p:spPr>
      </p:pic>
      <p:sp>
        <p:nvSpPr>
          <p:cNvPr id="5125"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457056" tIns="15235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7" name="Picture 9" descr="201631450_155667896556016_7489630189022767920_n"/>
          <p:cNvPicPr>
            <a:picLocks noChangeAspect="1" noChangeArrowheads="1"/>
          </p:cNvPicPr>
          <p:nvPr/>
        </p:nvPicPr>
        <p:blipFill>
          <a:blip r:embed="rId4"/>
          <a:srcRect/>
          <a:stretch>
            <a:fillRect/>
          </a:stretch>
        </p:blipFill>
        <p:spPr bwMode="auto">
          <a:xfrm>
            <a:off x="1244600" y="1168400"/>
            <a:ext cx="1117600" cy="2428917"/>
          </a:xfrm>
          <a:prstGeom prst="rect">
            <a:avLst/>
          </a:prstGeom>
          <a:noFill/>
        </p:spPr>
      </p:pic>
      <p:pic>
        <p:nvPicPr>
          <p:cNvPr id="6146" name="Picture 2" descr="204986549_499249327983954_5514519639100764171_n"/>
          <p:cNvPicPr>
            <a:picLocks noChangeAspect="1" noChangeArrowheads="1"/>
          </p:cNvPicPr>
          <p:nvPr/>
        </p:nvPicPr>
        <p:blipFill>
          <a:blip r:embed="rId5"/>
          <a:srcRect/>
          <a:stretch>
            <a:fillRect/>
          </a:stretch>
        </p:blipFill>
        <p:spPr bwMode="auto">
          <a:xfrm>
            <a:off x="2895601" y="1174751"/>
            <a:ext cx="1104330" cy="2393950"/>
          </a:xfrm>
          <a:prstGeom prst="rect">
            <a:avLst/>
          </a:prstGeom>
          <a:noFill/>
        </p:spPr>
      </p:pic>
      <p:pic>
        <p:nvPicPr>
          <p:cNvPr id="6145" name="Picture 5" descr="204074394_530869988110364_5836291780144050860_n"/>
          <p:cNvPicPr>
            <a:picLocks noChangeAspect="1" noChangeArrowheads="1"/>
          </p:cNvPicPr>
          <p:nvPr/>
        </p:nvPicPr>
        <p:blipFill>
          <a:blip r:embed="rId6"/>
          <a:srcRect/>
          <a:stretch>
            <a:fillRect/>
          </a:stretch>
        </p:blipFill>
        <p:spPr bwMode="auto">
          <a:xfrm>
            <a:off x="4419600" y="1190625"/>
            <a:ext cx="1105893" cy="2403475"/>
          </a:xfrm>
          <a:prstGeom prst="rect">
            <a:avLst/>
          </a:prstGeom>
          <a:noFill/>
        </p:spPr>
      </p:pic>
      <p:sp>
        <p:nvSpPr>
          <p:cNvPr id="6148"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3" descr="203251704_268645435019009_6039975768776630238_n"/>
          <p:cNvPicPr>
            <a:picLocks noChangeAspect="1" noChangeArrowheads="1"/>
          </p:cNvPicPr>
          <p:nvPr/>
        </p:nvPicPr>
        <p:blipFill>
          <a:blip r:embed="rId7"/>
          <a:srcRect/>
          <a:stretch>
            <a:fillRect/>
          </a:stretch>
        </p:blipFill>
        <p:spPr bwMode="auto">
          <a:xfrm>
            <a:off x="6019800" y="1149350"/>
            <a:ext cx="1154044" cy="2444750"/>
          </a:xfrm>
          <a:prstGeom prst="rect">
            <a:avLst/>
          </a:prstGeom>
          <a:noFill/>
        </p:spPr>
      </p:pic>
      <p:pic>
        <p:nvPicPr>
          <p:cNvPr id="6149" name="Picture 6" descr="200917993_1207141216411803_1262231388935771342_n(1)"/>
          <p:cNvPicPr>
            <a:picLocks noChangeAspect="1" noChangeArrowheads="1"/>
          </p:cNvPicPr>
          <p:nvPr/>
        </p:nvPicPr>
        <p:blipFill>
          <a:blip r:embed="rId8"/>
          <a:srcRect/>
          <a:stretch>
            <a:fillRect/>
          </a:stretch>
        </p:blipFill>
        <p:spPr bwMode="auto">
          <a:xfrm>
            <a:off x="1244600" y="3879851"/>
            <a:ext cx="1222088" cy="2482850"/>
          </a:xfrm>
          <a:prstGeom prst="rect">
            <a:avLst/>
          </a:prstGeom>
          <a:noFill/>
        </p:spPr>
      </p:pic>
      <p:sp>
        <p:nvSpPr>
          <p:cNvPr id="6151"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 name="Picture 17" descr="C:\Users\USER\Downloads\203488772_413176896410489_8090541952433852118_n.jpg"/>
          <p:cNvPicPr/>
          <p:nvPr/>
        </p:nvPicPr>
        <p:blipFill>
          <a:blip r:embed="rId9"/>
          <a:srcRect/>
          <a:stretch>
            <a:fillRect/>
          </a:stretch>
        </p:blipFill>
        <p:spPr bwMode="auto">
          <a:xfrm>
            <a:off x="2803931" y="3915144"/>
            <a:ext cx="1234669" cy="2574556"/>
          </a:xfrm>
          <a:prstGeom prst="rect">
            <a:avLst/>
          </a:prstGeom>
          <a:noFill/>
          <a:ln w="9525">
            <a:noFill/>
            <a:miter lim="800000"/>
            <a:headEnd/>
            <a:tailEnd/>
          </a:ln>
        </p:spPr>
      </p:pic>
      <p:pic>
        <p:nvPicPr>
          <p:cNvPr id="19" name="Picture 18" descr="C:\Users\USER\Downloads\203488772_413176896410489_8090541952433852118_n.jpg"/>
          <p:cNvPicPr/>
          <p:nvPr/>
        </p:nvPicPr>
        <p:blipFill>
          <a:blip r:embed="rId9"/>
          <a:srcRect/>
          <a:stretch>
            <a:fillRect/>
          </a:stretch>
        </p:blipFill>
        <p:spPr bwMode="auto">
          <a:xfrm>
            <a:off x="4480331" y="3915144"/>
            <a:ext cx="1336270" cy="2676156"/>
          </a:xfrm>
          <a:prstGeom prst="rect">
            <a:avLst/>
          </a:prstGeom>
          <a:noFill/>
          <a:ln w="9525">
            <a:noFill/>
            <a:miter lim="800000"/>
            <a:headEnd/>
            <a:tailEnd/>
          </a:ln>
        </p:spPr>
      </p:pic>
    </p:spTree>
    <p:extLst>
      <p:ext uri="{BB962C8B-B14F-4D97-AF65-F5344CB8AC3E}">
        <p14:creationId xmlns:p14="http://schemas.microsoft.com/office/powerpoint/2010/main" val="308244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2"/>
            <a:ext cx="10515600" cy="1325563"/>
          </a:xfrm>
        </p:spPr>
        <p:txBody>
          <a:bodyPr/>
          <a:lstStyle/>
          <a:p>
            <a:r>
              <a:rPr lang="en-US" dirty="0" smtClean="0">
                <a:latin typeface="Times New Roman" panose="02020603050405020304" pitchFamily="18" charset="0"/>
                <a:cs typeface="Times New Roman" panose="02020603050405020304" pitchFamily="18" charset="0"/>
              </a:rPr>
              <a:t>WORK SHEDULE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24" y="1580606"/>
            <a:ext cx="8673736" cy="4650377"/>
          </a:xfrm>
        </p:spPr>
      </p:pic>
    </p:spTree>
    <p:extLst>
      <p:ext uri="{BB962C8B-B14F-4D97-AF65-F5344CB8AC3E}">
        <p14:creationId xmlns:p14="http://schemas.microsoft.com/office/powerpoint/2010/main" val="328773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RESULT and DISCUSSION</a:t>
            </a:r>
            <a:endParaRPr lang="en-US" dirty="0"/>
          </a:p>
        </p:txBody>
      </p:sp>
      <p:sp>
        <p:nvSpPr>
          <p:cNvPr id="3" name="Content Placeholder 2"/>
          <p:cNvSpPr>
            <a:spLocks noGrp="1"/>
          </p:cNvSpPr>
          <p:nvPr>
            <p:ph idx="1"/>
          </p:nvPr>
        </p:nvSpPr>
        <p:spPr>
          <a:xfrm>
            <a:off x="635000" y="1444624"/>
            <a:ext cx="10769600" cy="5095876"/>
          </a:xfrm>
        </p:spPr>
        <p:txBody>
          <a:bodyPr>
            <a:noAutofit/>
          </a:bodyPr>
          <a:lstStyle/>
          <a:p>
            <a:pPr>
              <a:buNone/>
            </a:pPr>
            <a:r>
              <a:rPr lang="en-US" sz="1200" dirty="0" smtClean="0"/>
              <a:t>The picture shown in the expected out is the result of our project.</a:t>
            </a:r>
          </a:p>
          <a:p>
            <a:pPr marL="457200" indent="-457200">
              <a:buFont typeface="+mj-lt"/>
              <a:buAutoNum type="arabicPeriod"/>
            </a:pPr>
            <a:r>
              <a:rPr lang="en-US" sz="1200" u="sng" dirty="0" smtClean="0"/>
              <a:t>Log-in method.</a:t>
            </a:r>
          </a:p>
          <a:p>
            <a:pPr marL="457200" indent="-457200">
              <a:buFont typeface="Wingdings" pitchFamily="2" charset="2"/>
              <a:buChar char="Ø"/>
            </a:pPr>
            <a:r>
              <a:rPr lang="en-US" sz="1200" dirty="0" smtClean="0"/>
              <a:t>Represent the user’s registration and log- in process.</a:t>
            </a:r>
          </a:p>
          <a:p>
            <a:pPr marL="457200" indent="-457200">
              <a:buFont typeface="+mj-lt"/>
              <a:buAutoNum type="arabicPeriod" startAt="2"/>
            </a:pPr>
            <a:r>
              <a:rPr lang="en-US" sz="1200" u="sng" dirty="0" smtClean="0"/>
              <a:t>OPT verification</a:t>
            </a:r>
            <a:r>
              <a:rPr lang="en-US" sz="1200" dirty="0" smtClean="0"/>
              <a:t>. </a:t>
            </a:r>
          </a:p>
          <a:p>
            <a:pPr marL="457200" lvl="0" indent="-457200">
              <a:buFont typeface="Wingdings" pitchFamily="2" charset="2"/>
              <a:buChar char="Ø"/>
            </a:pPr>
            <a:r>
              <a:rPr lang="en-US" sz="1200" dirty="0" smtClean="0"/>
              <a:t>OTP Verification verifies Email Address/Mobile Number of users by sending OTP verification code during registration and login. It removes the possibility of a user registering with fake Email Address/Mobile Number. The plug in also checks if Email Address/Mobile Number of a user already exists.</a:t>
            </a:r>
          </a:p>
          <a:p>
            <a:pPr marL="457200" indent="-457200">
              <a:buFont typeface="+mj-lt"/>
              <a:buAutoNum type="arabicPeriod" startAt="3"/>
            </a:pPr>
            <a:r>
              <a:rPr lang="en-US" sz="1200" u="sng" dirty="0" smtClean="0"/>
              <a:t>Home page</a:t>
            </a:r>
          </a:p>
          <a:p>
            <a:pPr marL="457200" indent="-457200">
              <a:buFont typeface="Wingdings" pitchFamily="2" charset="2"/>
              <a:buChar char="Ø"/>
            </a:pPr>
            <a:r>
              <a:rPr lang="en-US" sz="1200" dirty="0" smtClean="0"/>
              <a:t>The homepage is the area that people notice at the first glance and decide their basic judgments about the application</a:t>
            </a:r>
          </a:p>
          <a:p>
            <a:pPr marL="457200" indent="-457200">
              <a:buFont typeface="+mj-lt"/>
              <a:buAutoNum type="arabicPeriod" startAt="4"/>
            </a:pPr>
            <a:r>
              <a:rPr lang="en-US" sz="1200" u="sng" dirty="0" smtClean="0"/>
              <a:t>Payment methods</a:t>
            </a:r>
          </a:p>
          <a:p>
            <a:pPr marL="457200" indent="-457200">
              <a:buFont typeface="Wingdings" pitchFamily="2" charset="2"/>
              <a:buChar char="Ø"/>
            </a:pPr>
            <a:r>
              <a:rPr lang="en-US" sz="1200" dirty="0" smtClean="0"/>
              <a:t>It helps us to send payment remainder to the customers. For </a:t>
            </a:r>
            <a:r>
              <a:rPr lang="en-US" sz="1200" dirty="0" err="1" smtClean="0"/>
              <a:t>eg</a:t>
            </a:r>
            <a:r>
              <a:rPr lang="en-US" sz="1200" dirty="0" smtClean="0"/>
              <a:t>. Dear customer, you have Rs. 5000 payable amount. Please deposit it in our </a:t>
            </a:r>
            <a:r>
              <a:rPr lang="en-US" sz="1200" dirty="0" err="1" smtClean="0"/>
              <a:t>esewa</a:t>
            </a:r>
            <a:r>
              <a:rPr lang="en-US" sz="1200" dirty="0" smtClean="0"/>
              <a:t> account  9812345678. </a:t>
            </a:r>
            <a:r>
              <a:rPr lang="en-US" sz="1200" dirty="0" err="1" smtClean="0"/>
              <a:t>Thankyou</a:t>
            </a:r>
            <a:r>
              <a:rPr lang="en-US" sz="1200" dirty="0" smtClean="0"/>
              <a:t> !. This types of notification can be send to the customer.</a:t>
            </a:r>
          </a:p>
          <a:p>
            <a:pPr marL="457200" indent="-457200">
              <a:buAutoNum type="arabicPeriod" startAt="5"/>
            </a:pPr>
            <a:r>
              <a:rPr lang="en-US" sz="1200" u="sng" dirty="0" smtClean="0"/>
              <a:t>Customer’s info method </a:t>
            </a:r>
          </a:p>
          <a:p>
            <a:pPr marL="457200" lvl="0" indent="-457200">
              <a:buFont typeface="Wingdings" pitchFamily="2" charset="2"/>
              <a:buChar char="Ø"/>
            </a:pPr>
            <a:r>
              <a:rPr lang="en-US" sz="1200" dirty="0" smtClean="0"/>
              <a:t>we can add the customer  with their </a:t>
            </a:r>
            <a:r>
              <a:rPr lang="en-US" sz="1200" dirty="0" err="1" smtClean="0"/>
              <a:t>resgistered</a:t>
            </a:r>
            <a:r>
              <a:rPr lang="en-US" sz="1200" dirty="0" smtClean="0"/>
              <a:t> number.</a:t>
            </a:r>
          </a:p>
          <a:p>
            <a:pPr marL="457200" indent="-457200">
              <a:buFont typeface="+mj-lt"/>
              <a:buAutoNum type="arabicPeriod" startAt="6"/>
            </a:pPr>
            <a:r>
              <a:rPr lang="en-US" sz="1200" u="sng" dirty="0" smtClean="0"/>
              <a:t>User’s  profile.</a:t>
            </a:r>
          </a:p>
          <a:p>
            <a:pPr marL="457200" indent="-457200">
              <a:buFont typeface="Wingdings" pitchFamily="2" charset="2"/>
              <a:buChar char="Ø"/>
            </a:pPr>
            <a:r>
              <a:rPr lang="en-US" sz="1200" dirty="0" smtClean="0"/>
              <a:t>It shows that how much money we need to pay or receive from the customer. Here  we can add more number of customers records. It shows the balance records, and all financial records of users. In this , the records of receiving and paying amount of user are stored. </a:t>
            </a:r>
          </a:p>
          <a:p>
            <a:pPr marL="457200" indent="-457200">
              <a:buFont typeface="+mj-lt"/>
              <a:buAutoNum type="arabicPeriod" startAt="7"/>
            </a:pPr>
            <a:r>
              <a:rPr lang="en-US" sz="1200" u="sng" dirty="0" smtClean="0"/>
              <a:t> Total report page </a:t>
            </a:r>
          </a:p>
          <a:p>
            <a:pPr marL="457200" indent="-457200">
              <a:buFont typeface="Wingdings" pitchFamily="2" charset="2"/>
              <a:buChar char="Ø"/>
            </a:pPr>
            <a:r>
              <a:rPr lang="en-US" sz="1200" dirty="0" smtClean="0"/>
              <a:t> It shows all of the records activities of a customer.</a:t>
            </a:r>
            <a:endParaRPr lang="en-US" sz="1200" u="sng"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670923"/>
          </a:xfrm>
        </p:spPr>
        <p:txBody>
          <a:bodyPr/>
          <a:lstStyle/>
          <a:p>
            <a:r>
              <a:rPr lang="en-US" dirty="0" smtClean="0"/>
              <a:t>It </a:t>
            </a:r>
            <a:r>
              <a:rPr lang="en-US" dirty="0"/>
              <a:t>is basically a credit management system which can access all the databases and picks up different function through the user interaction in the system. </a:t>
            </a:r>
            <a:endParaRPr lang="en-US" dirty="0" smtClean="0"/>
          </a:p>
          <a:p>
            <a:r>
              <a:rPr lang="en-US" dirty="0" smtClean="0"/>
              <a:t>Overcomes </a:t>
            </a:r>
            <a:r>
              <a:rPr lang="en-US" dirty="0"/>
              <a:t>the many limitations of the existing similar system </a:t>
            </a:r>
            <a:r>
              <a:rPr lang="en-US" dirty="0" smtClean="0"/>
              <a:t>like traditional file keeping </a:t>
            </a:r>
            <a:r>
              <a:rPr lang="en-US" dirty="0"/>
              <a:t>and </a:t>
            </a:r>
            <a:r>
              <a:rPr lang="en-US" dirty="0" smtClean="0"/>
              <a:t>user remainder for credits</a:t>
            </a:r>
          </a:p>
          <a:p>
            <a:r>
              <a:rPr lang="en-US" dirty="0" smtClean="0"/>
              <a:t>Can </a:t>
            </a:r>
            <a:r>
              <a:rPr lang="en-US" dirty="0"/>
              <a:t>change the way how business and individual manages their </a:t>
            </a:r>
            <a:r>
              <a:rPr lang="en-US" dirty="0" smtClean="0"/>
              <a:t>ledgers by using this digitalized system</a:t>
            </a:r>
            <a:endParaRPr lang="en-US" dirty="0"/>
          </a:p>
        </p:txBody>
      </p:sp>
    </p:spTree>
    <p:extLst>
      <p:ext uri="{BB962C8B-B14F-4D97-AF65-F5344CB8AC3E}">
        <p14:creationId xmlns:p14="http://schemas.microsoft.com/office/powerpoint/2010/main" val="201485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ENHANCEMENT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Can add expenses tracker and calculate profit and loss</a:t>
            </a:r>
          </a:p>
          <a:p>
            <a:pPr lvl="0"/>
            <a:r>
              <a:rPr lang="en-US" dirty="0"/>
              <a:t>Can add different tools like tax calculator, billing system and more</a:t>
            </a:r>
          </a:p>
          <a:p>
            <a:pPr lvl="0"/>
            <a:r>
              <a:rPr lang="en-US" dirty="0"/>
              <a:t>Will also work on data security, data integration and building more user friendly UI’s.</a:t>
            </a:r>
          </a:p>
          <a:p>
            <a:endParaRPr lang="en-US" dirty="0"/>
          </a:p>
        </p:txBody>
      </p:sp>
    </p:spTree>
    <p:extLst>
      <p:ext uri="{BB962C8B-B14F-4D97-AF65-F5344CB8AC3E}">
        <p14:creationId xmlns:p14="http://schemas.microsoft.com/office/powerpoint/2010/main" val="2435068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290" y="757647"/>
            <a:ext cx="9392195" cy="5316582"/>
          </a:xfrm>
        </p:spPr>
      </p:pic>
    </p:spTree>
    <p:extLst>
      <p:ext uri="{BB962C8B-B14F-4D97-AF65-F5344CB8AC3E}">
        <p14:creationId xmlns:p14="http://schemas.microsoft.com/office/powerpoint/2010/main" val="3172486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t>Hisab Kitab is a mobile application designed to improve the way to manage the business &amp; personal ledgers digitally.</a:t>
            </a:r>
          </a:p>
          <a:p>
            <a:pPr algn="just"/>
            <a:r>
              <a:rPr lang="en-US" dirty="0"/>
              <a:t>After user login through their phone number they can create, update, and delete the transactions and send credit remainder to their customer</a:t>
            </a:r>
            <a:r>
              <a:rPr lang="en-US" dirty="0" smtClean="0"/>
              <a:t>.</a:t>
            </a:r>
          </a:p>
          <a:p>
            <a:r>
              <a:rPr lang="en-US" dirty="0" smtClean="0"/>
              <a:t>Simplest UI, Can be used by non-technical persons</a:t>
            </a:r>
          </a:p>
          <a:p>
            <a:r>
              <a:rPr lang="en-US" dirty="0" smtClean="0"/>
              <a:t>Features: CRUD Transaction, Credit Remainder</a:t>
            </a:r>
          </a:p>
          <a:p>
            <a:r>
              <a:rPr lang="en-US" dirty="0" smtClean="0"/>
              <a:t>Automatic report generation and can save in pdf format</a:t>
            </a:r>
          </a:p>
        </p:txBody>
      </p:sp>
    </p:spTree>
    <p:extLst>
      <p:ext uri="{BB962C8B-B14F-4D97-AF65-F5344CB8AC3E}">
        <p14:creationId xmlns:p14="http://schemas.microsoft.com/office/powerpoint/2010/main" val="306114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IN 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buNone/>
            </a:pPr>
            <a:r>
              <a:rPr lang="en-US" dirty="0" smtClean="0"/>
              <a:t>Traditional file system:</a:t>
            </a:r>
          </a:p>
          <a:p>
            <a:pPr lvl="0"/>
            <a:r>
              <a:rPr lang="en-US" dirty="0" smtClean="0"/>
              <a:t>More </a:t>
            </a:r>
            <a:r>
              <a:rPr lang="en-US" dirty="0"/>
              <a:t>chances for human error,</a:t>
            </a:r>
          </a:p>
          <a:p>
            <a:pPr lvl="0"/>
            <a:r>
              <a:rPr lang="en-US" dirty="0"/>
              <a:t>Hard to find past data,      </a:t>
            </a:r>
          </a:p>
          <a:p>
            <a:pPr lvl="0"/>
            <a:r>
              <a:rPr lang="en-US" dirty="0"/>
              <a:t>Lengthy </a:t>
            </a:r>
            <a:r>
              <a:rPr lang="en-US" dirty="0" smtClean="0"/>
              <a:t>maintenance </a:t>
            </a:r>
            <a:r>
              <a:rPr lang="en-US" dirty="0"/>
              <a:t>time,</a:t>
            </a:r>
          </a:p>
          <a:p>
            <a:pPr lvl="0"/>
            <a:r>
              <a:rPr lang="en-US" dirty="0"/>
              <a:t>High chance of data redundancy,</a:t>
            </a:r>
          </a:p>
          <a:p>
            <a:pPr lvl="0"/>
            <a:r>
              <a:rPr lang="en-US" dirty="0"/>
              <a:t>Expensive and hard to maintain.</a:t>
            </a:r>
          </a:p>
          <a:p>
            <a:pPr marL="0" indent="0">
              <a:buNone/>
            </a:pPr>
            <a:endParaRPr lang="en-US" dirty="0"/>
          </a:p>
        </p:txBody>
      </p:sp>
    </p:spTree>
    <p:extLst>
      <p:ext uri="{BB962C8B-B14F-4D97-AF65-F5344CB8AC3E}">
        <p14:creationId xmlns:p14="http://schemas.microsoft.com/office/powerpoint/2010/main" val="578531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smtClean="0"/>
              <a:t>To </a:t>
            </a:r>
            <a:r>
              <a:rPr lang="en-US" dirty="0"/>
              <a:t>provide secure transaction between users reducing the chances of error and easier to access past data.</a:t>
            </a:r>
          </a:p>
          <a:p>
            <a:pPr lvl="0"/>
            <a:r>
              <a:rPr lang="en-US" dirty="0"/>
              <a:t>To help small business owners manage their credit accounts and maintain their privacy.</a:t>
            </a:r>
          </a:p>
          <a:p>
            <a:pPr lvl="0"/>
            <a:r>
              <a:rPr lang="en-US" dirty="0"/>
              <a:t>To provide the data security &amp; backup of the user so that they can get their data even if they lost their device.</a:t>
            </a:r>
          </a:p>
          <a:p>
            <a:r>
              <a:rPr lang="en-US" dirty="0"/>
              <a:t>To help the user get the balance, amount to be taken and amount to be paid at a glance setting the remainder</a:t>
            </a:r>
          </a:p>
        </p:txBody>
      </p:sp>
    </p:spTree>
    <p:extLst>
      <p:ext uri="{BB962C8B-B14F-4D97-AF65-F5344CB8AC3E}">
        <p14:creationId xmlns:p14="http://schemas.microsoft.com/office/powerpoint/2010/main" val="114054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The things we found on our study:</a:t>
            </a:r>
          </a:p>
          <a:p>
            <a:r>
              <a:rPr lang="en-US" dirty="0" smtClean="0"/>
              <a:t>Most of the business sectors still use traditional file system</a:t>
            </a:r>
          </a:p>
          <a:p>
            <a:r>
              <a:rPr lang="en-US" dirty="0" smtClean="0"/>
              <a:t>Misconception of expensive technology</a:t>
            </a:r>
          </a:p>
          <a:p>
            <a:r>
              <a:rPr lang="en-US" dirty="0" smtClean="0"/>
              <a:t>Lack of trust on foreign products for financial transaction</a:t>
            </a:r>
          </a:p>
          <a:p>
            <a:r>
              <a:rPr lang="en-US" dirty="0" smtClean="0"/>
              <a:t>Most people are not able to use because of complex app structure</a:t>
            </a:r>
          </a:p>
          <a:p>
            <a:r>
              <a:rPr lang="en-US" dirty="0" smtClean="0"/>
              <a:t>Most popular in foreign countries like India and USA</a:t>
            </a:r>
          </a:p>
          <a:p>
            <a:endParaRPr lang="en-US" dirty="0"/>
          </a:p>
        </p:txBody>
      </p:sp>
    </p:spTree>
    <p:extLst>
      <p:ext uri="{BB962C8B-B14F-4D97-AF65-F5344CB8AC3E}">
        <p14:creationId xmlns:p14="http://schemas.microsoft.com/office/powerpoint/2010/main" val="295974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Hardware and Software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 Hardware:</a:t>
            </a:r>
          </a:p>
          <a:p>
            <a:pPr lvl="0"/>
            <a:r>
              <a:rPr lang="en-US" dirty="0" smtClean="0">
                <a:latin typeface="Times New Roman" pitchFamily="18" charset="0"/>
                <a:cs typeface="Times New Roman" pitchFamily="18" charset="0"/>
              </a:rPr>
              <a:t>RAM: Recommended 4 GB or above</a:t>
            </a:r>
          </a:p>
          <a:p>
            <a:pPr lvl="0"/>
            <a:r>
              <a:rPr lang="en-US" dirty="0" smtClean="0">
                <a:latin typeface="Times New Roman" pitchFamily="18" charset="0"/>
                <a:cs typeface="Times New Roman" pitchFamily="18" charset="0"/>
              </a:rPr>
              <a:t>Processor: Intel i3 or above.</a:t>
            </a:r>
          </a:p>
          <a:p>
            <a:pPr lvl="0"/>
            <a:r>
              <a:rPr lang="en-US" dirty="0" smtClean="0">
                <a:latin typeface="Times New Roman" pitchFamily="18" charset="0"/>
                <a:cs typeface="Times New Roman" pitchFamily="18" charset="0"/>
              </a:rPr>
              <a:t>Hard-disk Storage: 2 GB or more</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Software</a:t>
            </a:r>
            <a:r>
              <a:rPr lang="en-US" b="1" dirty="0" smtClean="0">
                <a:latin typeface="Times New Roman" pitchFamily="18" charset="0"/>
                <a:cs typeface="Times New Roman" pitchFamily="18" charset="0"/>
              </a:rPr>
              <a:t>:</a:t>
            </a:r>
          </a:p>
          <a:p>
            <a:pPr lvl="0"/>
            <a:r>
              <a:rPr lang="en-US" dirty="0" smtClean="0">
                <a:latin typeface="Times New Roman" pitchFamily="18" charset="0"/>
                <a:cs typeface="Times New Roman" pitchFamily="18" charset="0"/>
              </a:rPr>
              <a:t>Operating System: Windows 7 or above</a:t>
            </a:r>
          </a:p>
          <a:p>
            <a:pPr lvl="0"/>
            <a:r>
              <a:rPr lang="en-US" dirty="0" smtClean="0">
                <a:latin typeface="Times New Roman" pitchFamily="18" charset="0"/>
                <a:cs typeface="Times New Roman" pitchFamily="18" charset="0"/>
              </a:rPr>
              <a:t>Front End tool: Flutter</a:t>
            </a:r>
          </a:p>
          <a:p>
            <a:pPr lvl="0"/>
            <a:r>
              <a:rPr lang="en-US" dirty="0" smtClean="0">
                <a:latin typeface="Times New Roman" pitchFamily="18" charset="0"/>
                <a:cs typeface="Times New Roman" pitchFamily="18" charset="0"/>
              </a:rPr>
              <a:t>Back End tool: SQLite</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TOOLS AND TECHNOLOGY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3200" b="1" dirty="0" smtClean="0"/>
              <a:t>Flutter (Dart)</a:t>
            </a:r>
          </a:p>
          <a:p>
            <a:pPr marL="0" indent="0">
              <a:buNone/>
            </a:pPr>
            <a:r>
              <a:rPr lang="en-US" sz="3200" b="1" i="1" dirty="0" smtClean="0">
                <a:effectLst>
                  <a:outerShdw blurRad="38100" dist="38100" dir="2700000" algn="tl">
                    <a:srgbClr val="000000">
                      <a:alpha val="43137"/>
                    </a:srgbClr>
                  </a:outerShdw>
                </a:effectLst>
              </a:rPr>
              <a:t>          </a:t>
            </a:r>
            <a:r>
              <a:rPr lang="en-US" sz="3200" dirty="0" smtClean="0"/>
              <a:t>Properties: </a:t>
            </a:r>
          </a:p>
          <a:p>
            <a:pPr marL="0" indent="0">
              <a:buNone/>
            </a:pPr>
            <a:r>
              <a:rPr lang="en-US" sz="3200" b="1" i="1" dirty="0">
                <a:effectLst>
                  <a:outerShdw blurRad="38100" dist="38100" dir="2700000" algn="tl">
                    <a:srgbClr val="000000">
                      <a:alpha val="43137"/>
                    </a:srgbClr>
                  </a:outerShdw>
                </a:effectLst>
              </a:rPr>
              <a:t>	</a:t>
            </a:r>
            <a:r>
              <a:rPr lang="en-US" dirty="0" smtClean="0"/>
              <a:t>a. Free </a:t>
            </a:r>
            <a:r>
              <a:rPr lang="en-US" dirty="0"/>
              <a:t>and open-source mobile UI </a:t>
            </a:r>
            <a:r>
              <a:rPr lang="en-US" dirty="0" smtClean="0"/>
              <a:t>framework</a:t>
            </a:r>
            <a:endParaRPr lang="en-US" sz="3200" i="1" dirty="0">
              <a:effectLst>
                <a:outerShdw blurRad="38100" dist="38100" dir="2700000" algn="tl">
                  <a:srgbClr val="000000">
                    <a:alpha val="43137"/>
                  </a:srgbClr>
                </a:outerShdw>
              </a:effectLst>
            </a:endParaRPr>
          </a:p>
          <a:p>
            <a:pPr marL="0" indent="0">
              <a:buNone/>
            </a:pPr>
            <a:r>
              <a:rPr lang="en-US" sz="3200" i="1" dirty="0" smtClean="0">
                <a:effectLst>
                  <a:outerShdw blurRad="38100" dist="38100" dir="2700000" algn="tl">
                    <a:srgbClr val="000000">
                      <a:alpha val="43137"/>
                    </a:srgbClr>
                  </a:outerShdw>
                </a:effectLst>
              </a:rPr>
              <a:t>	</a:t>
            </a:r>
            <a:r>
              <a:rPr lang="en-US" dirty="0" smtClean="0"/>
              <a:t>b. </a:t>
            </a:r>
            <a:r>
              <a:rPr lang="en-US" dirty="0"/>
              <a:t>Reduced Code Development Time</a:t>
            </a:r>
            <a:endParaRPr lang="en-US" dirty="0" smtClean="0"/>
          </a:p>
          <a:p>
            <a:pPr marL="0" indent="0">
              <a:buNone/>
            </a:pPr>
            <a:r>
              <a:rPr lang="en-US" dirty="0" smtClean="0"/>
              <a:t>	c. Cross-platform- can use same code for Android and iOS</a:t>
            </a:r>
          </a:p>
          <a:p>
            <a:pPr marL="0" indent="0">
              <a:buNone/>
            </a:pPr>
            <a:r>
              <a:rPr lang="en-US" dirty="0" smtClean="0"/>
              <a:t>	d. </a:t>
            </a:r>
            <a:r>
              <a:rPr lang="en-US" dirty="0"/>
              <a:t>Custom, Animated UI of Any Complexity </a:t>
            </a:r>
            <a:r>
              <a:rPr lang="en-US" dirty="0" smtClean="0"/>
              <a:t>Available with large 	       	     community</a:t>
            </a:r>
          </a:p>
          <a:p>
            <a:endParaRPr lang="en-US" dirty="0"/>
          </a:p>
        </p:txBody>
      </p:sp>
    </p:spTree>
    <p:extLst>
      <p:ext uri="{BB962C8B-B14F-4D97-AF65-F5344CB8AC3E}">
        <p14:creationId xmlns:p14="http://schemas.microsoft.com/office/powerpoint/2010/main" val="3027635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TOOLS AND TECHNOLOGY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b="1" dirty="0" smtClean="0"/>
              <a:t>SQLite</a:t>
            </a:r>
          </a:p>
          <a:p>
            <a:pPr lvl="1"/>
            <a:r>
              <a:rPr lang="en-US" sz="2800" dirty="0" smtClean="0"/>
              <a:t>Its an open-source and completely free.</a:t>
            </a:r>
          </a:p>
          <a:p>
            <a:pPr lvl="1"/>
            <a:r>
              <a:rPr lang="en-US" sz="2800" dirty="0"/>
              <a:t>SQLite is </a:t>
            </a:r>
            <a:r>
              <a:rPr lang="en-US" sz="2800" dirty="0" smtClean="0"/>
              <a:t>server less</a:t>
            </a:r>
          </a:p>
          <a:p>
            <a:pPr lvl="1"/>
            <a:r>
              <a:rPr lang="en-US" sz="2800" dirty="0"/>
              <a:t>SQLite is a cross-platform </a:t>
            </a:r>
            <a:r>
              <a:rPr lang="en-US" sz="2800" dirty="0" smtClean="0"/>
              <a:t>DBMS</a:t>
            </a:r>
          </a:p>
          <a:p>
            <a:pPr lvl="1"/>
            <a:r>
              <a:rPr lang="en-US" sz="2800" dirty="0"/>
              <a:t>Storing data is easy</a:t>
            </a:r>
          </a:p>
        </p:txBody>
      </p:sp>
    </p:spTree>
    <p:extLst>
      <p:ext uri="{BB962C8B-B14F-4D97-AF65-F5344CB8AC3E}">
        <p14:creationId xmlns:p14="http://schemas.microsoft.com/office/powerpoint/2010/main" val="2504194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6"/>
            <a:ext cx="10515600" cy="1325563"/>
          </a:xfrm>
        </p:spPr>
        <p:txBody>
          <a:bodyPr/>
          <a:lstStyle/>
          <a:p>
            <a:r>
              <a:rPr lang="en-US" dirty="0" smtClean="0">
                <a:latin typeface="Times New Roman" panose="02020603050405020304" pitchFamily="18" charset="0"/>
                <a:cs typeface="Times New Roman" panose="02020603050405020304" pitchFamily="18" charset="0"/>
              </a:rPr>
              <a:t>USE CASE DIAGRAM – HISAB KITAB</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829" y="1384662"/>
            <a:ext cx="5414425" cy="5342709"/>
          </a:xfrm>
        </p:spPr>
      </p:pic>
    </p:spTree>
    <p:extLst>
      <p:ext uri="{BB962C8B-B14F-4D97-AF65-F5344CB8AC3E}">
        <p14:creationId xmlns:p14="http://schemas.microsoft.com/office/powerpoint/2010/main" val="2010528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731</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HISAB KITAB</vt:lpstr>
      <vt:lpstr>INTRODUCTION</vt:lpstr>
      <vt:lpstr>PROBLEM IN EXISTING SYSTEM</vt:lpstr>
      <vt:lpstr>OBJECTIVES</vt:lpstr>
      <vt:lpstr>LITERATURE REVIEW</vt:lpstr>
      <vt:lpstr>Hardware and Software Requirements</vt:lpstr>
      <vt:lpstr>TOOLS AND TECHNOLOGY USED</vt:lpstr>
      <vt:lpstr>TOOLS AND TECHNOLOGY USED</vt:lpstr>
      <vt:lpstr>USE CASE DIAGRAM – HISAB KITAB</vt:lpstr>
      <vt:lpstr>FLOW CHART</vt:lpstr>
      <vt:lpstr>ER DIAGRAM – HISAB KITAB</vt:lpstr>
      <vt:lpstr>DATABASE MANAGEMENT SYSTEM</vt:lpstr>
      <vt:lpstr>EXPECTED OUTPUT</vt:lpstr>
      <vt:lpstr>WORK SHEDULE</vt:lpstr>
      <vt:lpstr>RESULT and DISCUSSION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CLASSROOM MANAGEMENT SYSTEM</dc:title>
  <dc:creator>Subash</dc:creator>
  <cp:lastModifiedBy>asus</cp:lastModifiedBy>
  <cp:revision>32</cp:revision>
  <dcterms:created xsi:type="dcterms:W3CDTF">2020-01-08T19:33:25Z</dcterms:created>
  <dcterms:modified xsi:type="dcterms:W3CDTF">2021-06-24T09:36:58Z</dcterms:modified>
</cp:coreProperties>
</file>