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F2090-A86E-47A7-A993-D72BBA91325D}" v="178" dt="2024-04-02T13:21:00.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7"/>
    <p:restoredTop sz="94638"/>
  </p:normalViewPr>
  <p:slideViewPr>
    <p:cSldViewPr snapToGrid="0">
      <p:cViewPr varScale="1">
        <p:scale>
          <a:sx n="64" d="100"/>
          <a:sy n="64" d="100"/>
        </p:scale>
        <p:origin x="-87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Steganography</a:t>
            </a:r>
            <a:endParaRPr lang="en-US" dirty="0" err="1"/>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CYBER SECURITY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1</a:t>
            </a:r>
            <a:r>
              <a:rPr lang="en-US" sz="2000" b="1" dirty="0" smtClean="0">
                <a:solidFill>
                  <a:schemeClr val="accent1">
                    <a:lumMod val="75000"/>
                  </a:schemeClr>
                </a:solidFill>
                <a:latin typeface="Arial"/>
                <a:cs typeface="Arial"/>
              </a:rPr>
              <a:t>. SATHIYA SUBASH S -VV </a:t>
            </a:r>
            <a:r>
              <a:rPr lang="en-US" sz="2000" b="1" dirty="0">
                <a:solidFill>
                  <a:schemeClr val="accent1">
                    <a:lumMod val="75000"/>
                  </a:schemeClr>
                </a:solidFill>
                <a:latin typeface="Arial"/>
                <a:cs typeface="Arial"/>
              </a:rPr>
              <a:t>COLLEGE OF ENGINEERING-COMPUTER SCIENCE AND ENGINEERING</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Python Software Foundation. (n.d.). Python Language Reference. </a:t>
            </a:r>
            <a:r>
              <a:rPr lang="en-IN" sz="2400" dirty="0">
                <a:solidFill>
                  <a:srgbClr val="0F0F0F"/>
                </a:solidFill>
                <a:ea typeface="+mn-lt"/>
                <a:cs typeface="+mn-lt"/>
                <a:hlinkClick r:id="rId2"/>
              </a:rPr>
              <a:t>https://www.python.org</a:t>
            </a:r>
            <a:endParaRPr lang="en-IN" sz="2400">
              <a:solidFill>
                <a:srgbClr val="404040"/>
              </a:solidFill>
              <a:ea typeface="+mn-lt"/>
              <a:cs typeface="+mn-lt"/>
            </a:endParaRPr>
          </a:p>
          <a:p>
            <a:pPr marL="305435" indent="-305435"/>
            <a:r>
              <a:rPr lang="en-IN" sz="2400" dirty="0">
                <a:solidFill>
                  <a:srgbClr val="0F0F0F"/>
                </a:solidFill>
                <a:ea typeface="+mn-lt"/>
                <a:cs typeface="+mn-lt"/>
              </a:rPr>
              <a:t>- "cv2" Documentation. https://docs.opencv.org/4.x/d1/dfb/intro.html</a:t>
            </a:r>
            <a:endParaRPr lang="en-IN"/>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a:t>
            </a:r>
            <a:endParaRPr lang="en-US" sz="2000">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a:t>
            </a:r>
            <a:endParaRPr lang="en-US" sz="2000">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IN" sz="2400" dirty="0">
                <a:solidFill>
                  <a:srgbClr val="2E3238"/>
                </a:solidFill>
                <a:ea typeface="+mn-lt"/>
                <a:cs typeface="+mn-lt"/>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lang="en-IN" sz="24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a:latin typeface="Calibri"/>
              <a:ea typeface="Calibri"/>
              <a:cs typeface="Calibri"/>
            </a:endParaRPr>
          </a:p>
          <a:p>
            <a:pPr marL="305435" indent="-305435"/>
            <a:r>
              <a:rPr lang="en-IN" sz="1200" b="1" dirty="0">
                <a:solidFill>
                  <a:srgbClr val="2E3238"/>
                </a:solidFill>
                <a:ea typeface="+mn-lt"/>
                <a:cs typeface="+mn-lt"/>
              </a:rPr>
              <a:t>The process is twofold: </a:t>
            </a:r>
            <a:r>
              <a:rPr lang="en-IN" sz="1200" dirty="0">
                <a:solidFill>
                  <a:srgbClr val="2E3238"/>
                </a:solidFill>
                <a:ea typeface="+mn-lt"/>
                <a:cs typeface="+mn-lt"/>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r>
              <a:rPr lang="en-IN" sz="1200" dirty="0">
                <a:ea typeface="+mn-lt"/>
                <a:cs typeface="+mn-lt"/>
              </a:rPr>
              <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r>
              <a:rPr lang="en-IN" sz="1200" dirty="0">
                <a:ea typeface="+mn-lt"/>
                <a:cs typeface="+mn-lt"/>
              </a:rPr>
              <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r>
              <a:rPr lang="en-IN" sz="1200" dirty="0">
                <a:ea typeface="+mn-lt"/>
                <a:cs typeface="+mn-lt"/>
              </a:rPr>
              <a:t/>
            </a:r>
            <a:br>
              <a:rPr lang="en-IN" sz="1200" dirty="0">
                <a:ea typeface="+mn-lt"/>
                <a:cs typeface="+mn-lt"/>
              </a:rPr>
            </a:br>
            <a:endParaRPr lang="en-IN" sz="1200" dirty="0">
              <a:solidFill>
                <a:srgbClr val="2E3238"/>
              </a:solidFill>
              <a:ea typeface="+mn-lt"/>
              <a:cs typeface="+mn-lt"/>
            </a:endParaRPr>
          </a:p>
          <a:p>
            <a:pPr marL="305435" indent="-305435"/>
            <a:r>
              <a:rPr lang="en-IN" sz="1200" dirty="0">
                <a:solidFill>
                  <a:srgbClr val="2E3238"/>
                </a:solidFill>
                <a:ea typeface="+mn-lt"/>
                <a:cs typeface="+mn-lt"/>
              </a:rPr>
              <a:t>The decryption process reverses the encryption steps by traversing the modified image pixels, reading the LSBs to retrieve the ASCII values, and converting them back to the original characters, reconstructing the hidden message for users with the correct passcode.</a:t>
            </a:r>
            <a:r>
              <a:rPr lang="en-IN" sz="1200" dirty="0">
                <a:ea typeface="+mn-lt"/>
                <a:cs typeface="+mn-lt"/>
              </a:rPr>
              <a:t/>
            </a:r>
            <a:br>
              <a:rPr lang="en-IN" sz="1200" dirty="0">
                <a:ea typeface="+mn-lt"/>
                <a:cs typeface="+mn-lt"/>
              </a:rPr>
            </a:br>
            <a:endParaRPr lang="en-IN" sz="1200" dirty="0">
              <a:solidFill>
                <a:srgbClr val="2E3238"/>
              </a:solidFill>
              <a:ea typeface="+mn-lt"/>
              <a:cs typeface="+mn-lt"/>
            </a:endParaRPr>
          </a:p>
          <a:p>
            <a:pPr marL="629920" lvl="1" indent="-305435"/>
            <a:r>
              <a:rPr lang="en-IN" sz="1200" dirty="0">
                <a:ea typeface="+mn-lt"/>
                <a:cs typeface="+mn-lt"/>
              </a:rPr>
              <a:t>A plain text file (key_log.txt) where sequential keystrokes are recorded, providing a simplified view of keyboard activity. This can be useful for quick inspection or for cases where a human-readable format is required.</a:t>
            </a:r>
          </a:p>
          <a:p>
            <a:pPr marL="629920" lvl="1" indent="-305435"/>
            <a:r>
              <a:rPr lang="en-IN" sz="1200" dirty="0">
                <a:ea typeface="+mn-lt"/>
                <a:cs typeface="+mn-lt"/>
              </a:rPr>
              <a:t>A structured JSON file (</a:t>
            </a:r>
            <a:r>
              <a:rPr lang="en-IN" sz="1200" err="1">
                <a:ea typeface="+mn-lt"/>
                <a:cs typeface="+mn-lt"/>
              </a:rPr>
              <a:t>key_log.json</a:t>
            </a:r>
            <a:r>
              <a:rPr lang="en-IN" sz="1200" dirty="0">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marL="305435" indent="-305435"/>
            <a:r>
              <a:rPr lang="en-IN" sz="1200" dirty="0">
                <a:solidFill>
                  <a:srgbClr val="2E3238"/>
                </a:solidFill>
                <a:ea typeface="+mn-lt"/>
                <a:cs typeface="+mn-lt"/>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lang="en-IN" sz="1200" dirty="0">
              <a:solidFill>
                <a:srgbClr val="2E3238"/>
              </a:solidFill>
            </a:endParaRPr>
          </a:p>
          <a:p>
            <a:pPr marL="305435" indent="-305435"/>
            <a:endParaRPr lang="en-IN" sz="12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3" y="1302026"/>
            <a:ext cx="11029615" cy="4673324"/>
          </a:xfrm>
        </p:spPr>
        <p:txBody>
          <a:bodyPr>
            <a:normAutofit fontScale="92500" lnSpcReduction="20000"/>
          </a:bodyPr>
          <a:lstStyle/>
          <a:p>
            <a:pPr marL="0" indent="0">
              <a:buNone/>
            </a:pPr>
            <a:r>
              <a:rPr lang="en-IN" sz="1800" dirty="0">
                <a:solidFill>
                  <a:srgbClr val="2E3238"/>
                </a:solidFill>
                <a:ea typeface="+mn-lt"/>
                <a:cs typeface="+mn-lt"/>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p>
          <a:p>
            <a:pPr marL="0" indent="0">
              <a:buNone/>
            </a:pPr>
            <a:endParaRPr lang="en-IN" sz="1800" dirty="0">
              <a:ea typeface="+mn-lt"/>
              <a:cs typeface="+mn-lt"/>
            </a:endParaRPr>
          </a:p>
          <a:p>
            <a:pPr marL="305435" indent="-305435">
              <a:buNone/>
            </a:pPr>
            <a:r>
              <a:rPr lang="en-IN" sz="1800" dirty="0">
                <a:solidFill>
                  <a:srgbClr val="2E3238"/>
                </a:solidFill>
                <a:ea typeface="+mn-lt"/>
                <a:cs typeface="+mn-lt"/>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lang="en-IN" sz="1800"/>
          </a:p>
          <a:p>
            <a:pPr marL="305435" indent="-305435">
              <a:buNone/>
            </a:pPr>
            <a:r>
              <a:rPr lang="en-US" dirty="0"/>
              <a:t/>
            </a:r>
            <a:br>
              <a:rPr lang="en-US" dirty="0"/>
            </a:br>
            <a:endParaRPr lang="en-US" dirty="0"/>
          </a:p>
          <a:p>
            <a:pPr marL="0" indent="0">
              <a:buNone/>
            </a:pPr>
            <a:r>
              <a:rPr lang="en-IN" sz="1800" dirty="0">
                <a:ea typeface="+mn-lt"/>
                <a:cs typeface="+mn-lt"/>
              </a:rPr>
              <a:t/>
            </a:r>
            <a:br>
              <a:rPr lang="en-IN" sz="1800" dirty="0">
                <a:ea typeface="+mn-lt"/>
                <a:cs typeface="+mn-lt"/>
              </a:rPr>
            </a:br>
            <a:endParaRPr lang="en-IN" sz="1800">
              <a:solidFill>
                <a:srgbClr val="2E3238"/>
              </a:solidFill>
              <a:ea typeface="+mn-lt"/>
              <a:cs typeface="+mn-lt"/>
            </a:endParaRPr>
          </a:p>
          <a:p>
            <a:pPr marL="305435" indent="-305435"/>
            <a:r>
              <a:rPr lang="en-IN" sz="1800" b="1" dirty="0">
                <a:solidFill>
                  <a:srgbClr val="0F0F0F"/>
                </a:solidFill>
              </a:rPr>
              <a:t>Linux/Windows</a:t>
            </a:r>
            <a:endParaRPr lang="en-IN">
              <a:solidFill>
                <a:srgbClr val="404040"/>
              </a:solidFill>
            </a:endParaRPr>
          </a:p>
          <a:p>
            <a:pPr marL="305435" indent="-305435"/>
            <a:r>
              <a:rPr lang="en-IN" sz="1800" b="1" dirty="0">
                <a:solidFill>
                  <a:srgbClr val="0F0F0F"/>
                </a:solidFill>
              </a:rPr>
              <a:t>python</a:t>
            </a:r>
            <a:endParaRPr lang="en-IN" dirty="0"/>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19408" y="1683026"/>
            <a:ext cx="11029615" cy="4673324"/>
          </a:xfrm>
        </p:spPr>
        <p:txBody>
          <a:bodyPr>
            <a:normAutofit fontScale="77500" lnSpcReduction="20000"/>
          </a:bodyPr>
          <a:lstStyle/>
          <a:p>
            <a:pPr marL="305435" indent="-305435"/>
            <a:r>
              <a:rPr lang="en-IN" sz="1400" b="1" dirty="0">
                <a:ea typeface="+mn-lt"/>
                <a:cs typeface="+mn-lt"/>
              </a:rPr>
              <a:t>Encryption Procedure: </a:t>
            </a:r>
            <a:endParaRPr lang="en-IN" sz="1400" b="1" dirty="0">
              <a:solidFill>
                <a:srgbClr val="404040"/>
              </a:solidFill>
              <a:ea typeface="+mn-lt"/>
              <a:cs typeface="+mn-lt"/>
            </a:endParaRPr>
          </a:p>
          <a:p>
            <a:pPr marL="629920" lvl="1" indent="-305435"/>
            <a:r>
              <a:rPr lang="en-IN" dirty="0">
                <a:solidFill>
                  <a:srgbClr val="2E3238"/>
                </a:solidFill>
                <a:ea typeface="+mn-lt"/>
                <a:cs typeface="+mn-lt"/>
              </a:rPr>
              <a:t>Iterate over each character of the message.</a:t>
            </a:r>
            <a:endParaRPr lang="en-IN" b="1">
              <a:ea typeface="+mn-lt"/>
              <a:cs typeface="+mn-lt"/>
            </a:endParaRPr>
          </a:p>
          <a:p>
            <a:pPr marL="629920" lvl="1" indent="-305435"/>
            <a:r>
              <a:rPr lang="en-US" dirty="0">
                <a:solidFill>
                  <a:srgbClr val="2E3238"/>
                </a:solidFill>
                <a:ea typeface="+mn-lt"/>
                <a:cs typeface="+mn-lt"/>
              </a:rPr>
              <a:t>For each character, store its ASCII value in the least significant bits of the image's pixel channels (RGB) by replacing the LSBs with the corresponding bits of the ASCII character.</a:t>
            </a:r>
            <a:endParaRPr lang="en-IN" dirty="0"/>
          </a:p>
          <a:p>
            <a:pPr marL="629920" lvl="1" indent="-305435"/>
            <a:r>
              <a:rPr lang="en-US" dirty="0">
                <a:solidFill>
                  <a:srgbClr val="2E3238"/>
                </a:solidFill>
              </a:rPr>
              <a:t>I</a:t>
            </a:r>
            <a:r>
              <a:rPr lang="en-US" dirty="0">
                <a:solidFill>
                  <a:srgbClr val="2E3238"/>
                </a:solidFill>
                <a:ea typeface="+mn-lt"/>
                <a:cs typeface="+mn-lt"/>
              </a:rPr>
              <a:t>ncrement pixel coordinates after each bit insertion maintaining the pattern (e.g., diagonally across the pixels).</a:t>
            </a:r>
            <a:endParaRPr lang="en-US" b="1" dirty="0">
              <a:solidFill>
                <a:srgbClr val="2E3238"/>
              </a:solidFill>
              <a:ea typeface="+mn-lt"/>
              <a:cs typeface="+mn-lt"/>
            </a:endParaRPr>
          </a:p>
          <a:p>
            <a:pPr marL="629920" lvl="1" indent="-305435"/>
            <a:endParaRPr lang="en-US" b="1" dirty="0">
              <a:solidFill>
                <a:srgbClr val="2E3238"/>
              </a:solidFill>
              <a:ea typeface="+mn-lt"/>
              <a:cs typeface="+mn-lt"/>
            </a:endParaRPr>
          </a:p>
          <a:p>
            <a:pPr marL="324485" lvl="1" indent="0">
              <a:buNone/>
            </a:pPr>
            <a:r>
              <a:rPr lang="en-US" b="1" dirty="0">
                <a:solidFill>
                  <a:srgbClr val="2E3238"/>
                </a:solidFill>
                <a:ea typeface="+mn-lt"/>
                <a:cs typeface="+mn-lt"/>
              </a:rPr>
              <a:t>Decryption Phase:</a:t>
            </a:r>
            <a:endParaRPr lang="en-US" sz="1200" b="1" dirty="0">
              <a:solidFill>
                <a:srgbClr val="2E3238"/>
              </a:solidFill>
              <a:ea typeface="+mn-lt"/>
              <a:cs typeface="+mn-lt"/>
            </a:endParaRPr>
          </a:p>
          <a:p>
            <a:pPr marL="305435" indent="-305435">
              <a:buFont typeface="Wingdings 2"/>
              <a:buChar char=""/>
            </a:pPr>
            <a:endParaRPr lang="en-US" sz="1200" b="1">
              <a:solidFill>
                <a:srgbClr val="2E3238"/>
              </a:solidFill>
              <a:ea typeface="+mn-lt"/>
              <a:cs typeface="+mn-lt"/>
            </a:endParaRPr>
          </a:p>
          <a:p>
            <a:pPr marL="915670" lvl="1" indent="-285750">
              <a:buFont typeface="Wingdings 2"/>
              <a:buChar char=""/>
            </a:pPr>
            <a:r>
              <a:rPr lang="en-US" dirty="0">
                <a:solidFill>
                  <a:srgbClr val="2E3238"/>
                </a:solidFill>
                <a:ea typeface="+mn-lt"/>
                <a:cs typeface="+mn-lt"/>
              </a:rPr>
              <a:t>Similar to the encoding process but in reverse, read the least significant bits from the pixel channels from the same pattern used during encoding.</a:t>
            </a:r>
            <a:endParaRPr lang="en-US" dirty="0"/>
          </a:p>
          <a:p>
            <a:pPr marL="915670" lvl="1" indent="-285750">
              <a:buFont typeface="Wingdings 2"/>
              <a:buChar char=""/>
            </a:pPr>
            <a:r>
              <a:rPr lang="en-US" dirty="0">
                <a:solidFill>
                  <a:srgbClr val="2E3238"/>
                </a:solidFill>
                <a:ea typeface="+mn-lt"/>
                <a:cs typeface="+mn-lt"/>
              </a:rPr>
              <a:t>Extract the bits and reconstruct each ASCII value.</a:t>
            </a:r>
            <a:endParaRPr lang="en-US" dirty="0"/>
          </a:p>
          <a:p>
            <a:pPr marL="915670" lvl="1" indent="-285750">
              <a:buFont typeface="Wingdings 2"/>
              <a:buChar char=""/>
            </a:pPr>
            <a:r>
              <a:rPr lang="en-US" dirty="0">
                <a:solidFill>
                  <a:srgbClr val="2E3238"/>
                </a:solidFill>
                <a:ea typeface="+mn-lt"/>
                <a:cs typeface="+mn-lt"/>
              </a:rPr>
              <a:t>Convert the ASCII values back into the corresponding characters to form the original message.</a:t>
            </a:r>
            <a:endParaRPr lang="en-US" dirty="0"/>
          </a:p>
          <a:p>
            <a:pPr marL="324485" lvl="1" indent="0">
              <a:buNone/>
            </a:pPr>
            <a:r>
              <a:rPr lang="en-US" dirty="0"/>
              <a:t/>
            </a:r>
            <a:br>
              <a:rPr lang="en-US" dirty="0"/>
            </a:br>
            <a:r>
              <a:rPr lang="en-US" b="1" dirty="0">
                <a:ea typeface="+mn-lt"/>
                <a:cs typeface="+mn-lt"/>
              </a:rPr>
              <a:t/>
            </a:r>
            <a:br>
              <a:rPr lang="en-US" b="1" dirty="0">
                <a:ea typeface="+mn-lt"/>
                <a:cs typeface="+mn-lt"/>
              </a:rPr>
            </a:br>
            <a:endParaRPr lang="en-US" sz="1200" b="1">
              <a:solidFill>
                <a:srgbClr val="2E3238"/>
              </a:solidFill>
              <a:ea typeface="+mn-lt"/>
              <a:cs typeface="+mn-lt"/>
            </a:endParaRPr>
          </a:p>
          <a:p>
            <a:pPr marL="305435" indent="-305435"/>
            <a:r>
              <a:rPr lang="en-IN" sz="1400" b="1" dirty="0">
                <a:solidFill>
                  <a:srgbClr val="2E3238"/>
                </a:solidFill>
                <a:ea typeface="+mn-lt"/>
                <a:cs typeface="+mn-lt"/>
              </a:rPr>
              <a:t>Deployment:</a:t>
            </a:r>
          </a:p>
          <a:p>
            <a:pPr marL="629920" lvl="1" indent="-305435"/>
            <a:r>
              <a:rPr lang="en-IN" sz="900" dirty="0">
                <a:solidFill>
                  <a:srgbClr val="2E3238"/>
                </a:solidFill>
                <a:ea typeface="+mn-lt"/>
                <a:cs typeface="+mn-lt"/>
              </a:rPr>
              <a:t>Prepare a Python environment, install necessary libraries (</a:t>
            </a:r>
            <a:r>
              <a:rPr lang="en-IN" sz="900" err="1">
                <a:latin typeface="Consolas"/>
                <a:ea typeface="+mn-lt"/>
                <a:cs typeface="+mn-lt"/>
              </a:rPr>
              <a:t>opencv</a:t>
            </a:r>
            <a:r>
              <a:rPr lang="en-IN" sz="900" dirty="0">
                <a:latin typeface="Consolas"/>
                <a:ea typeface="+mn-lt"/>
                <a:cs typeface="+mn-lt"/>
              </a:rPr>
              <a:t>-python</a:t>
            </a:r>
            <a:r>
              <a:rPr lang="en-IN" sz="900" dirty="0">
                <a:solidFill>
                  <a:srgbClr val="2E3238"/>
                </a:solidFill>
                <a:ea typeface="+mn-lt"/>
                <a:cs typeface="+mn-lt"/>
              </a:rPr>
              <a:t> for OpenCV, and possibly </a:t>
            </a:r>
            <a:r>
              <a:rPr lang="en-IN" sz="900" err="1">
                <a:latin typeface="Consolas"/>
                <a:ea typeface="+mn-lt"/>
                <a:cs typeface="+mn-lt"/>
              </a:rPr>
              <a:t>numpy</a:t>
            </a:r>
            <a:r>
              <a:rPr lang="en-IN" sz="900" dirty="0">
                <a:solidFill>
                  <a:srgbClr val="2E3238"/>
                </a:solidFill>
                <a:ea typeface="+mn-lt"/>
                <a:cs typeface="+mn-lt"/>
              </a:rPr>
              <a:t> for array manipulations).</a:t>
            </a:r>
            <a:endParaRPr lang="en-IN" sz="900" b="1">
              <a:solidFill>
                <a:srgbClr val="2E3238"/>
              </a:solidFill>
              <a:ea typeface="+mn-lt"/>
              <a:cs typeface="+mn-lt"/>
            </a:endParaRPr>
          </a:p>
          <a:p>
            <a:pPr marL="629920" lvl="1" indent="-305435">
              <a:lnSpc>
                <a:spcPct val="110000"/>
              </a:lnSpc>
            </a:pPr>
            <a:r>
              <a:rPr lang="en-US" sz="1300" dirty="0">
                <a:solidFill>
                  <a:srgbClr val="2E3238"/>
                </a:solidFill>
                <a:ea typeface="+mn-lt"/>
                <a:cs typeface="+mn-lt"/>
              </a:rPr>
              <a:t>Create a Python script that encompasses both the encryption and decryption algorithms with user prompts for inputs.</a:t>
            </a:r>
            <a:endParaRPr lang="en-IN" sz="1000" b="1" dirty="0">
              <a:solidFill>
                <a:srgbClr val="2E3238"/>
              </a:solidFill>
              <a:ea typeface="+mn-lt"/>
              <a:cs typeface="+mn-lt"/>
            </a:endParaRPr>
          </a:p>
          <a:p>
            <a:pPr marL="629920" lvl="1" indent="-305435">
              <a:lnSpc>
                <a:spcPct val="110000"/>
              </a:lnSpc>
            </a:pPr>
            <a:r>
              <a:rPr lang="en-US" dirty="0"/>
              <a:t>Design </a:t>
            </a:r>
            <a:r>
              <a:rPr lang="en-US" sz="1300" dirty="0">
                <a:solidFill>
                  <a:srgbClr val="2E3238"/>
                </a:solidFill>
                <a:ea typeface="+mn-lt"/>
                <a:cs typeface="+mn-lt"/>
              </a:rPr>
              <a:t>a simple command-line interface that guides the user through the process of encrypting and decrypting messages.</a:t>
            </a:r>
            <a:endParaRPr lang="en-IN" sz="1000" b="1" dirty="0">
              <a:solidFill>
                <a:srgbClr val="2E3238"/>
              </a:solidFill>
              <a:ea typeface="+mn-lt"/>
              <a:cs typeface="+mn-lt"/>
            </a:endParaRPr>
          </a:p>
          <a:p>
            <a:pPr marL="324485" lvl="1" indent="0">
              <a:lnSpc>
                <a:spcPct val="110000"/>
              </a:lnSpc>
              <a:buNone/>
            </a:pPr>
            <a:r>
              <a:rPr lang="en-US" dirty="0"/>
              <a:t/>
            </a:r>
            <a:br>
              <a:rPr lang="en-US" dirty="0"/>
            </a:br>
            <a:r>
              <a:rPr lang="en-IN" sz="1000" b="1" dirty="0">
                <a:ea typeface="+mn-lt"/>
                <a:cs typeface="+mn-lt"/>
              </a:rPr>
              <a:t/>
            </a:r>
            <a:br>
              <a:rPr lang="en-IN" sz="1000" b="1" dirty="0">
                <a:ea typeface="+mn-lt"/>
                <a:cs typeface="+mn-lt"/>
              </a:rPr>
            </a:br>
            <a:endParaRPr lang="en-IN" sz="1000" b="1">
              <a:solidFill>
                <a:srgbClr val="2E3238"/>
              </a:solidFill>
              <a:ea typeface="+mn-lt"/>
              <a:cs typeface="+mn-lt"/>
            </a:endParaRPr>
          </a:p>
          <a:p>
            <a:pPr marL="305435" indent="-305435"/>
            <a:endParaRPr lang="en-IN" b="1"/>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descr="A black background with white text&#10;&#10;Description automatically generated">
            <a:extLst>
              <a:ext uri="{FF2B5EF4-FFF2-40B4-BE49-F238E27FC236}">
                <a16:creationId xmlns="" xmlns:a16="http://schemas.microsoft.com/office/drawing/2014/main" id="{7C843A64-38E2-7985-B3C7-74E0DDA3C55C}"/>
              </a:ext>
            </a:extLst>
          </p:cNvPr>
          <p:cNvPicPr>
            <a:picLocks noGrp="1" noChangeAspect="1"/>
          </p:cNvPicPr>
          <p:nvPr>
            <p:ph idx="1"/>
          </p:nvPr>
        </p:nvPicPr>
        <p:blipFill>
          <a:blip r:embed="rId2"/>
          <a:stretch>
            <a:fillRect/>
          </a:stretch>
        </p:blipFill>
        <p:spPr>
          <a:xfrm>
            <a:off x="3047999" y="3088642"/>
            <a:ext cx="6096000" cy="1100092"/>
          </a:xfr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30966" y="1189505"/>
            <a:ext cx="11029615" cy="4673324"/>
          </a:xfrm>
        </p:spPr>
        <p:txBody>
          <a:bodyPr>
            <a:normAutofit/>
          </a:bodyPr>
          <a:lstStyle/>
          <a:p>
            <a:pPr marL="305435" indent="-305435"/>
            <a:r>
              <a:rPr lang="en-IN" sz="2000" dirty="0">
                <a:solidFill>
                  <a:srgbClr val="2E3238"/>
                </a:solidFill>
                <a:ea typeface="+mn-lt"/>
                <a:cs typeface="+mn-lt"/>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lang="en-US" sz="2000" dirty="0">
              <a:solidFill>
                <a:srgbClr val="2E3238"/>
              </a:solidFill>
              <a:ea typeface="+mn-lt"/>
              <a:cs typeface="+mn-lt"/>
            </a:endParaRPr>
          </a:p>
          <a:p>
            <a:pPr marL="305435" indent="-305435"/>
            <a:r>
              <a:rPr lang="en-US" dirty="0"/>
              <a:t/>
            </a:r>
            <a:br>
              <a:rPr lang="en-US" dirty="0"/>
            </a:br>
            <a:endParaRPr lang="en-US" sz="2000"/>
          </a:p>
          <a:p>
            <a:pPr marL="305435" indent="-305435"/>
            <a:endParaRPr lang="en-IN" sz="2000" dirty="0">
              <a:solidFill>
                <a:srgbClr val="0F0F0F"/>
              </a:solidFill>
              <a:ea typeface="+mn-lt"/>
              <a:cs typeface="+mn-lt"/>
            </a:endParaRPr>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305435" indent="-305435">
              <a:buNone/>
            </a:pPr>
            <a:r>
              <a:rPr lang="en-US" sz="2000" dirty="0">
                <a:solidFill>
                  <a:srgbClr val="2E3238"/>
                </a:solidFill>
                <a:ea typeface="+mn-lt"/>
                <a:cs typeface="+mn-lt"/>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p>
          <a:p>
            <a:pPr marL="305435" indent="-305435">
              <a:buNone/>
            </a:pPr>
            <a:r>
              <a:rPr lang="en-US" dirty="0"/>
              <a:t/>
            </a:r>
            <a:br>
              <a:rPr lang="en-US" dirty="0"/>
            </a:br>
            <a:endParaRPr lang="en-US" sz="2000"/>
          </a:p>
          <a:p>
            <a:pPr marL="0" indent="0">
              <a:buNone/>
            </a:pPr>
            <a:endParaRPr lang="en-US" sz="2000" b="1"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524</Words>
  <Application>Microsoft Macintosh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Steganography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96</cp:revision>
  <dcterms:created xsi:type="dcterms:W3CDTF">2021-05-26T16:50:10Z</dcterms:created>
  <dcterms:modified xsi:type="dcterms:W3CDTF">2024-04-04T14:38:36Z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