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79" r:id="rId5"/>
    <p:sldId id="280" r:id="rId6"/>
    <p:sldId id="281" r:id="rId7"/>
    <p:sldId id="282" r:id="rId8"/>
    <p:sldId id="283" r:id="rId9"/>
    <p:sldId id="284" r:id="rId10"/>
    <p:sldId id="285" r:id="rId11"/>
    <p:sldId id="286"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93" d="100"/>
          <a:sy n="93" d="100"/>
        </p:scale>
        <p:origin x="77"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8C9BB8-F5B9-416D-8159-B1FF8D065EAD}"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187274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8C9BB8-F5B9-416D-8159-B1FF8D065EAD}"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10309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8C9BB8-F5B9-416D-8159-B1FF8D065EAD}"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3176629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8C9BB8-F5B9-416D-8159-B1FF8D065EAD}"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3C7BC-D038-45B1-8B60-D160756C7C6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7684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C9BB8-F5B9-416D-8159-B1FF8D065EAD}"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1820924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8C9BB8-F5B9-416D-8159-B1FF8D065EAD}" type="datetimeFigureOut">
              <a:rPr lang="en-IN" smtClean="0"/>
              <a:t>27-10-2020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3282478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8C9BB8-F5B9-416D-8159-B1FF8D065EAD}" type="datetimeFigureOut">
              <a:rPr lang="en-IN" smtClean="0"/>
              <a:t>27-10-2020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555259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C9BB8-F5B9-416D-8159-B1FF8D065EAD}"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2589596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C9BB8-F5B9-416D-8159-B1FF8D065EAD}"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53657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78C9BB8-F5B9-416D-8159-B1FF8D065EAD}"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100639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C9BB8-F5B9-416D-8159-B1FF8D065EAD}"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175745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8C9BB8-F5B9-416D-8159-B1FF8D065EAD}"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269058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8C9BB8-F5B9-416D-8159-B1FF8D065EAD}" type="datetimeFigureOut">
              <a:rPr lang="en-IN" smtClean="0"/>
              <a:t>27-10-2020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2451008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78C9BB8-F5B9-416D-8159-B1FF8D065EAD}" type="datetimeFigureOut">
              <a:rPr lang="en-IN" smtClean="0"/>
              <a:t>27-10-2020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860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8C9BB8-F5B9-416D-8159-B1FF8D065EAD}" type="datetimeFigureOut">
              <a:rPr lang="en-IN" smtClean="0"/>
              <a:t>27-10-2020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4350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78C9BB8-F5B9-416D-8159-B1FF8D065EAD}" type="datetimeFigureOut">
              <a:rPr lang="en-IN" smtClean="0"/>
              <a:t>27-10-2020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371653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8C9BB8-F5B9-416D-8159-B1FF8D065EAD}"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3C7BC-D038-45B1-8B60-D160756C7C6E}" type="slidenum">
              <a:rPr lang="en-IN" smtClean="0"/>
              <a:t>‹#›</a:t>
            </a:fld>
            <a:endParaRPr lang="en-IN"/>
          </a:p>
        </p:txBody>
      </p:sp>
    </p:spTree>
    <p:extLst>
      <p:ext uri="{BB962C8B-B14F-4D97-AF65-F5344CB8AC3E}">
        <p14:creationId xmlns:p14="http://schemas.microsoft.com/office/powerpoint/2010/main" val="398352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8C9BB8-F5B9-416D-8159-B1FF8D065EAD}" type="datetimeFigureOut">
              <a:rPr lang="en-IN" smtClean="0"/>
              <a:t>27-10-2020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33C7BC-D038-45B1-8B60-D160756C7C6E}" type="slidenum">
              <a:rPr lang="en-IN" smtClean="0"/>
              <a:t>‹#›</a:t>
            </a:fld>
            <a:endParaRPr lang="en-IN"/>
          </a:p>
        </p:txBody>
      </p:sp>
    </p:spTree>
    <p:extLst>
      <p:ext uri="{BB962C8B-B14F-4D97-AF65-F5344CB8AC3E}">
        <p14:creationId xmlns:p14="http://schemas.microsoft.com/office/powerpoint/2010/main" val="14305855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9D849D-A84F-4C18-8E96-B4E0B0746336}"/>
              </a:ext>
            </a:extLst>
          </p:cNvPr>
          <p:cNvSpPr>
            <a:spLocks noGrp="1"/>
          </p:cNvSpPr>
          <p:nvPr>
            <p:ph type="subTitle" idx="1"/>
          </p:nvPr>
        </p:nvSpPr>
        <p:spPr>
          <a:xfrm>
            <a:off x="228716" y="1133835"/>
            <a:ext cx="11392153" cy="4428765"/>
          </a:xfrm>
        </p:spPr>
        <p:txBody>
          <a:bodyPr>
            <a:normAutofit/>
          </a:bodyPr>
          <a:lstStyle/>
          <a:p>
            <a:r>
              <a:rPr lang="en-IN" sz="6000" dirty="0"/>
              <a:t>CSE 3020 DATA VISUALIZATION</a:t>
            </a:r>
          </a:p>
          <a:p>
            <a:r>
              <a:rPr lang="en-IN" sz="6000" dirty="0"/>
              <a:t>J COMPONENT </a:t>
            </a:r>
          </a:p>
          <a:p>
            <a:r>
              <a:rPr lang="en-IN" sz="6000" dirty="0"/>
              <a:t>REVIEW 2</a:t>
            </a:r>
          </a:p>
        </p:txBody>
      </p:sp>
      <p:sp>
        <p:nvSpPr>
          <p:cNvPr id="4" name="TextBox 3">
            <a:extLst>
              <a:ext uri="{FF2B5EF4-FFF2-40B4-BE49-F238E27FC236}">
                <a16:creationId xmlns:a16="http://schemas.microsoft.com/office/drawing/2014/main" id="{1B44BFE0-D1B7-40EB-9CB3-E02FE0067A19}"/>
              </a:ext>
            </a:extLst>
          </p:cNvPr>
          <p:cNvSpPr txBox="1"/>
          <p:nvPr/>
        </p:nvSpPr>
        <p:spPr>
          <a:xfrm>
            <a:off x="7785716" y="4962617"/>
            <a:ext cx="3835153" cy="646331"/>
          </a:xfrm>
          <a:prstGeom prst="rect">
            <a:avLst/>
          </a:prstGeom>
          <a:noFill/>
        </p:spPr>
        <p:txBody>
          <a:bodyPr wrap="square" rtlCol="0">
            <a:spAutoFit/>
          </a:bodyPr>
          <a:lstStyle/>
          <a:p>
            <a:r>
              <a:rPr lang="en-IN" dirty="0"/>
              <a:t>ROHITH SAI G 18BCE0451</a:t>
            </a:r>
          </a:p>
          <a:p>
            <a:r>
              <a:rPr lang="en-IN" dirty="0"/>
              <a:t>K SAI KOUSHIK 18BCE0561</a:t>
            </a:r>
          </a:p>
        </p:txBody>
      </p:sp>
    </p:spTree>
    <p:extLst>
      <p:ext uri="{BB962C8B-B14F-4D97-AF65-F5344CB8AC3E}">
        <p14:creationId xmlns:p14="http://schemas.microsoft.com/office/powerpoint/2010/main" val="328539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A27B-B061-40B5-A121-3E3BE21CFC0B}"/>
              </a:ext>
            </a:extLst>
          </p:cNvPr>
          <p:cNvSpPr>
            <a:spLocks noGrp="1"/>
          </p:cNvSpPr>
          <p:nvPr>
            <p:ph type="title"/>
          </p:nvPr>
        </p:nvSpPr>
        <p:spPr>
          <a:xfrm>
            <a:off x="646112" y="452718"/>
            <a:ext cx="7006840" cy="972428"/>
          </a:xfrm>
        </p:spPr>
        <p:txBody>
          <a:bodyPr/>
          <a:lstStyle/>
          <a:p>
            <a:r>
              <a:rPr lang="en-IN" sz="2400" dirty="0"/>
              <a:t>Model</a:t>
            </a:r>
            <a:r>
              <a:rPr lang="en-IN" dirty="0"/>
              <a:t> </a:t>
            </a:r>
            <a:r>
              <a:rPr lang="en-IN" sz="2400" dirty="0"/>
              <a:t>Testing</a:t>
            </a:r>
          </a:p>
        </p:txBody>
      </p:sp>
      <p:sp>
        <p:nvSpPr>
          <p:cNvPr id="3" name="Content Placeholder 2">
            <a:extLst>
              <a:ext uri="{FF2B5EF4-FFF2-40B4-BE49-F238E27FC236}">
                <a16:creationId xmlns:a16="http://schemas.microsoft.com/office/drawing/2014/main" id="{006C7EDF-A326-441B-AC46-CD53EC514193}"/>
              </a:ext>
            </a:extLst>
          </p:cNvPr>
          <p:cNvSpPr>
            <a:spLocks noGrp="1"/>
          </p:cNvSpPr>
          <p:nvPr>
            <p:ph idx="1"/>
          </p:nvPr>
        </p:nvSpPr>
        <p:spPr>
          <a:xfrm>
            <a:off x="707896" y="1425146"/>
            <a:ext cx="8946541" cy="4195481"/>
          </a:xfrm>
        </p:spPr>
        <p:txBody>
          <a:bodyPr/>
          <a:lstStyle/>
          <a:p>
            <a:r>
              <a:rPr lang="en-IN" dirty="0"/>
              <a:t>After the completion of model training. The trained model is tested on testing dataset</a:t>
            </a:r>
          </a:p>
          <a:p>
            <a:r>
              <a:rPr lang="en-IN" dirty="0"/>
              <a:t>Metrics used comparing relative performances of models</a:t>
            </a:r>
          </a:p>
          <a:p>
            <a:r>
              <a:rPr lang="en-IN" dirty="0"/>
              <a:t>1. Accuracy</a:t>
            </a:r>
          </a:p>
          <a:p>
            <a:r>
              <a:rPr lang="en-IN" dirty="0"/>
              <a:t>2. Precision</a:t>
            </a:r>
          </a:p>
          <a:p>
            <a:r>
              <a:rPr lang="en-IN" dirty="0"/>
              <a:t>3. Recall (imp)</a:t>
            </a:r>
          </a:p>
          <a:p>
            <a:r>
              <a:rPr lang="en-IN" dirty="0"/>
              <a:t>4. Confusion Matrix</a:t>
            </a:r>
          </a:p>
          <a:p>
            <a:r>
              <a:rPr lang="en-IN" dirty="0"/>
              <a:t>5. f1-score</a:t>
            </a:r>
          </a:p>
        </p:txBody>
      </p:sp>
      <p:pic>
        <p:nvPicPr>
          <p:cNvPr id="5" name="Picture 4">
            <a:extLst>
              <a:ext uri="{FF2B5EF4-FFF2-40B4-BE49-F238E27FC236}">
                <a16:creationId xmlns:a16="http://schemas.microsoft.com/office/drawing/2014/main" id="{9165D895-83DA-4EAC-A833-888BB85C9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769" y="2715986"/>
            <a:ext cx="5631668" cy="3040643"/>
          </a:xfrm>
          <a:prstGeom prst="rect">
            <a:avLst/>
          </a:prstGeom>
        </p:spPr>
      </p:pic>
    </p:spTree>
    <p:extLst>
      <p:ext uri="{BB962C8B-B14F-4D97-AF65-F5344CB8AC3E}">
        <p14:creationId xmlns:p14="http://schemas.microsoft.com/office/powerpoint/2010/main" val="3586288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16B8-FCE6-400C-A3CC-23CCCA525D5B}"/>
              </a:ext>
            </a:extLst>
          </p:cNvPr>
          <p:cNvSpPr>
            <a:spLocks noGrp="1"/>
          </p:cNvSpPr>
          <p:nvPr>
            <p:ph type="title"/>
          </p:nvPr>
        </p:nvSpPr>
        <p:spPr>
          <a:xfrm>
            <a:off x="646111" y="452718"/>
            <a:ext cx="6767943" cy="626439"/>
          </a:xfrm>
        </p:spPr>
        <p:txBody>
          <a:bodyPr/>
          <a:lstStyle/>
          <a:p>
            <a:r>
              <a:rPr lang="en-IN" sz="2400" dirty="0"/>
              <a:t>Hyperparameter Tuning</a:t>
            </a:r>
          </a:p>
        </p:txBody>
      </p:sp>
      <p:sp>
        <p:nvSpPr>
          <p:cNvPr id="3" name="Content Placeholder 2">
            <a:extLst>
              <a:ext uri="{FF2B5EF4-FFF2-40B4-BE49-F238E27FC236}">
                <a16:creationId xmlns:a16="http://schemas.microsoft.com/office/drawing/2014/main" id="{499169A5-4D4A-4C4A-8B77-48F057E698E5}"/>
              </a:ext>
            </a:extLst>
          </p:cNvPr>
          <p:cNvSpPr>
            <a:spLocks noGrp="1"/>
          </p:cNvSpPr>
          <p:nvPr>
            <p:ph idx="1"/>
          </p:nvPr>
        </p:nvSpPr>
        <p:spPr>
          <a:xfrm>
            <a:off x="732608" y="1245610"/>
            <a:ext cx="10339045" cy="4195481"/>
          </a:xfrm>
        </p:spPr>
        <p:txBody>
          <a:bodyPr/>
          <a:lstStyle/>
          <a:p>
            <a:r>
              <a:rPr lang="en-IN" dirty="0"/>
              <a:t>After testing the models on test datasets and selecting the best performing model. We tune the hyperparameters of best performing model</a:t>
            </a:r>
          </a:p>
          <a:p>
            <a:r>
              <a:rPr lang="en-IN" dirty="0"/>
              <a:t>Different machine learning algorithms have different parameters to tune</a:t>
            </a:r>
          </a:p>
          <a:p>
            <a:endParaRPr lang="en-IN" dirty="0"/>
          </a:p>
          <a:p>
            <a:endParaRPr lang="en-IN" dirty="0"/>
          </a:p>
        </p:txBody>
      </p:sp>
      <p:pic>
        <p:nvPicPr>
          <p:cNvPr id="5" name="Picture 4">
            <a:extLst>
              <a:ext uri="{FF2B5EF4-FFF2-40B4-BE49-F238E27FC236}">
                <a16:creationId xmlns:a16="http://schemas.microsoft.com/office/drawing/2014/main" id="{DAB1F924-30EE-407A-999A-FEF4BC212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038" y="2865308"/>
            <a:ext cx="9266723" cy="2575783"/>
          </a:xfrm>
          <a:prstGeom prst="rect">
            <a:avLst/>
          </a:prstGeom>
        </p:spPr>
      </p:pic>
    </p:spTree>
    <p:extLst>
      <p:ext uri="{BB962C8B-B14F-4D97-AF65-F5344CB8AC3E}">
        <p14:creationId xmlns:p14="http://schemas.microsoft.com/office/powerpoint/2010/main" val="1286030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1EAA28-A98D-4C66-B0FA-51D5F2335DE3}"/>
              </a:ext>
            </a:extLst>
          </p:cNvPr>
          <p:cNvSpPr>
            <a:spLocks noGrp="1"/>
          </p:cNvSpPr>
          <p:nvPr>
            <p:ph idx="1"/>
          </p:nvPr>
        </p:nvSpPr>
        <p:spPr>
          <a:xfrm>
            <a:off x="312737" y="186018"/>
            <a:ext cx="9917113" cy="6414807"/>
          </a:xfrm>
        </p:spPr>
        <p:txBody>
          <a:bodyPr/>
          <a:lstStyle/>
          <a:p>
            <a:pPr marL="0" indent="0">
              <a:buNone/>
            </a:pPr>
            <a:r>
              <a:rPr lang="en-IN" sz="2400" dirty="0"/>
              <a:t>PACKAGES/LIBRARIES USED</a:t>
            </a:r>
          </a:p>
          <a:p>
            <a:pPr marL="457200" indent="-457200">
              <a:buAutoNum type="arabicPeriod"/>
            </a:pPr>
            <a:r>
              <a:rPr lang="en-IN" dirty="0" err="1"/>
              <a:t>Sklearn</a:t>
            </a:r>
            <a:endParaRPr lang="en-IN" dirty="0"/>
          </a:p>
          <a:p>
            <a:pPr marL="457200" indent="-457200">
              <a:buAutoNum type="arabicPeriod"/>
            </a:pPr>
            <a:r>
              <a:rPr lang="en-IN" dirty="0"/>
              <a:t>Seaborn</a:t>
            </a:r>
          </a:p>
          <a:p>
            <a:pPr marL="457200" indent="-457200">
              <a:buAutoNum type="arabicPeriod"/>
            </a:pPr>
            <a:r>
              <a:rPr lang="en-IN" dirty="0"/>
              <a:t>Matplotlib</a:t>
            </a:r>
          </a:p>
          <a:p>
            <a:pPr marL="457200" indent="-457200">
              <a:buAutoNum type="arabicPeriod"/>
            </a:pPr>
            <a:r>
              <a:rPr lang="en-IN" dirty="0" err="1"/>
              <a:t>Plotly</a:t>
            </a:r>
            <a:endParaRPr lang="en-IN" dirty="0"/>
          </a:p>
          <a:p>
            <a:pPr marL="457200" indent="-457200">
              <a:buAutoNum type="arabicPeriod"/>
            </a:pPr>
            <a:r>
              <a:rPr lang="en-IN" dirty="0"/>
              <a:t>Pandas</a:t>
            </a:r>
          </a:p>
          <a:p>
            <a:pPr marL="457200" indent="-457200">
              <a:buAutoNum type="arabicPeriod"/>
            </a:pPr>
            <a:r>
              <a:rPr lang="en-IN" dirty="0" err="1"/>
              <a:t>Numpy</a:t>
            </a:r>
            <a:endParaRPr lang="en-IN" dirty="0"/>
          </a:p>
          <a:p>
            <a:pPr marL="457200" indent="-457200">
              <a:buAutoNum type="arabicPeriod"/>
            </a:pPr>
            <a:r>
              <a:rPr lang="en-IN" dirty="0" err="1"/>
              <a:t>Imblearn</a:t>
            </a:r>
            <a:endParaRPr lang="en-IN" dirty="0"/>
          </a:p>
          <a:p>
            <a:pPr marL="457200" indent="-457200">
              <a:buAutoNum type="arabicPeriod"/>
            </a:pPr>
            <a:r>
              <a:rPr lang="en-IN" dirty="0" err="1"/>
              <a:t>Xgboost</a:t>
            </a:r>
            <a:endParaRPr lang="en-IN" dirty="0"/>
          </a:p>
          <a:p>
            <a:pPr marL="457200" indent="-457200">
              <a:buAutoNum type="arabicPeriod"/>
            </a:pPr>
            <a:endParaRPr lang="en-IN" dirty="0"/>
          </a:p>
        </p:txBody>
      </p:sp>
    </p:spTree>
    <p:extLst>
      <p:ext uri="{BB962C8B-B14F-4D97-AF65-F5344CB8AC3E}">
        <p14:creationId xmlns:p14="http://schemas.microsoft.com/office/powerpoint/2010/main" val="258122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48762-F51E-41B4-A967-EA8C899EDFFA}"/>
              </a:ext>
            </a:extLst>
          </p:cNvPr>
          <p:cNvSpPr>
            <a:spLocks noGrp="1"/>
          </p:cNvSpPr>
          <p:nvPr>
            <p:ph idx="1"/>
          </p:nvPr>
        </p:nvSpPr>
        <p:spPr>
          <a:xfrm>
            <a:off x="465988" y="722399"/>
            <a:ext cx="9833977" cy="5413202"/>
          </a:xfrm>
        </p:spPr>
        <p:txBody>
          <a:bodyPr>
            <a:normAutofit/>
          </a:bodyPr>
          <a:lstStyle/>
          <a:p>
            <a:pPr marL="0" indent="0">
              <a:buNone/>
            </a:pPr>
            <a:r>
              <a:rPr lang="en-IN" dirty="0"/>
              <a:t>TOPIC:</a:t>
            </a:r>
          </a:p>
          <a:p>
            <a:pPr marL="0" indent="0">
              <a:buNone/>
            </a:pPr>
            <a:r>
              <a:rPr lang="en-US" dirty="0"/>
              <a:t>CHURN PREDICTION OF TELCO CUSTOMERS USING VISUALIZATION TECHNIQUES AND MACHINE LEARNING ALGORITHMS</a:t>
            </a:r>
          </a:p>
          <a:p>
            <a:pPr marL="0" indent="0">
              <a:buNone/>
            </a:pPr>
            <a:endParaRPr lang="en-US" dirty="0"/>
          </a:p>
          <a:p>
            <a:pPr marL="0" indent="0">
              <a:buNone/>
            </a:pPr>
            <a:r>
              <a:rPr lang="en-US" dirty="0"/>
              <a:t>About Topic:</a:t>
            </a:r>
          </a:p>
          <a:p>
            <a:pPr marL="0" indent="0">
              <a:buNone/>
            </a:pPr>
            <a:r>
              <a:rPr lang="en-US" sz="1800" dirty="0"/>
              <a:t>The telecommunications sector has become one of the main industries in developed countries. The technical progress and the increasing number of operators raised the level of competition. Companies are working hard to survive in this competitive market depending on multiple strategies.</a:t>
            </a:r>
          </a:p>
          <a:p>
            <a:pPr marL="0" indent="0">
              <a:buNone/>
            </a:pPr>
            <a:r>
              <a:rPr lang="en-US" sz="1800" dirty="0"/>
              <a:t>As such, the higher the customer churn rate, the lower the companies chances of growing its business. Even if a company have some of the best marketing campaigns in the industry, the company’s bottom line suffers if its losing customers at a high rate, as the cost of acquiring new customers is so high. Customer churn is a critical metric because it is much less expensive to retain existing customers than it is to acquire new customers</a:t>
            </a:r>
          </a:p>
          <a:p>
            <a:pPr marL="0" indent="0">
              <a:buNone/>
            </a:pPr>
            <a:endParaRPr lang="en-US" dirty="0"/>
          </a:p>
        </p:txBody>
      </p:sp>
    </p:spTree>
    <p:extLst>
      <p:ext uri="{BB962C8B-B14F-4D97-AF65-F5344CB8AC3E}">
        <p14:creationId xmlns:p14="http://schemas.microsoft.com/office/powerpoint/2010/main" val="222960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F8950-2AF2-421B-AB72-EA948708E51E}"/>
              </a:ext>
            </a:extLst>
          </p:cNvPr>
          <p:cNvSpPr>
            <a:spLocks noGrp="1"/>
          </p:cNvSpPr>
          <p:nvPr>
            <p:ph idx="1"/>
          </p:nvPr>
        </p:nvSpPr>
        <p:spPr>
          <a:xfrm>
            <a:off x="501646" y="681096"/>
            <a:ext cx="8946541" cy="5346324"/>
          </a:xfrm>
        </p:spPr>
        <p:txBody>
          <a:bodyPr/>
          <a:lstStyle/>
          <a:p>
            <a:pPr marL="0" indent="0">
              <a:buNone/>
            </a:pPr>
            <a:r>
              <a:rPr lang="en-IN" dirty="0"/>
              <a:t>Objective:</a:t>
            </a:r>
          </a:p>
          <a:p>
            <a:pPr marL="0" indent="0">
              <a:buNone/>
            </a:pPr>
            <a:r>
              <a:rPr lang="en-US" sz="1800" dirty="0"/>
              <a:t>This project aims to build a predictive model to identify the Churn of the customer using the service of a Telecom company. The idea is to find out the factors in the service which is influencing the customers most. So that it would be helpful to the companies to improve their services and retain the original customers and attract the original customers. Using this we are trying to understand which factors are mainly useful to decrease the churn rate of customers.</a:t>
            </a:r>
          </a:p>
          <a:p>
            <a:pPr marL="0" indent="0">
              <a:buNone/>
            </a:pPr>
            <a:endParaRPr lang="en-US" sz="1800" dirty="0"/>
          </a:p>
          <a:p>
            <a:pPr marL="0" indent="0">
              <a:buNone/>
            </a:pPr>
            <a:r>
              <a:rPr lang="en-US" sz="1800" dirty="0"/>
              <a:t>We used various plots to visualize the data for better understanding.</a:t>
            </a:r>
          </a:p>
          <a:p>
            <a:pPr marL="0" indent="0">
              <a:buNone/>
            </a:pPr>
            <a:endParaRPr lang="en-US" sz="1800" dirty="0"/>
          </a:p>
          <a:p>
            <a:pPr marL="0" indent="0">
              <a:buNone/>
            </a:pPr>
            <a:r>
              <a:rPr lang="en-US" sz="1800" dirty="0"/>
              <a:t>Algorithms we are using are:</a:t>
            </a:r>
          </a:p>
          <a:p>
            <a:pPr marL="0" indent="0">
              <a:buNone/>
            </a:pPr>
            <a:r>
              <a:rPr lang="en-US" sz="1800" dirty="0"/>
              <a:t>1. Logistic Regression</a:t>
            </a:r>
          </a:p>
          <a:p>
            <a:pPr marL="0" indent="0">
              <a:buNone/>
            </a:pPr>
            <a:r>
              <a:rPr lang="en-US" sz="1800" dirty="0"/>
              <a:t>2. Decision Tree</a:t>
            </a:r>
          </a:p>
          <a:p>
            <a:pPr marL="0" indent="0">
              <a:buNone/>
            </a:pPr>
            <a:r>
              <a:rPr lang="en-US" sz="1800" dirty="0"/>
              <a:t>3. Random Forest</a:t>
            </a:r>
          </a:p>
          <a:p>
            <a:pPr marL="0" indent="0">
              <a:buNone/>
            </a:pPr>
            <a:endParaRPr lang="en-IN" sz="180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9020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F76B-0D89-425F-9C59-65BDEB78A34D}"/>
              </a:ext>
            </a:extLst>
          </p:cNvPr>
          <p:cNvSpPr>
            <a:spLocks noGrp="1"/>
          </p:cNvSpPr>
          <p:nvPr>
            <p:ph type="ctrTitle"/>
          </p:nvPr>
        </p:nvSpPr>
        <p:spPr>
          <a:xfrm>
            <a:off x="487693" y="376882"/>
            <a:ext cx="3474708" cy="982361"/>
          </a:xfrm>
        </p:spPr>
        <p:txBody>
          <a:bodyPr/>
          <a:lstStyle/>
          <a:p>
            <a:r>
              <a:rPr lang="en-IN" sz="2800" dirty="0"/>
              <a:t>Techniques</a:t>
            </a:r>
            <a:r>
              <a:rPr lang="en-IN" sz="2000" dirty="0"/>
              <a:t> </a:t>
            </a:r>
            <a:r>
              <a:rPr lang="en-IN" sz="2800" dirty="0"/>
              <a:t>Used</a:t>
            </a:r>
            <a:r>
              <a:rPr lang="en-IN" sz="2000" dirty="0"/>
              <a:t>:</a:t>
            </a:r>
            <a:br>
              <a:rPr lang="en-IN" sz="2000" dirty="0"/>
            </a:br>
            <a:br>
              <a:rPr lang="en-IN" sz="2000" dirty="0"/>
            </a:br>
            <a:r>
              <a:rPr lang="en-IN" sz="2000" dirty="0"/>
              <a:t>Data Visualization</a:t>
            </a:r>
          </a:p>
        </p:txBody>
      </p:sp>
      <p:pic>
        <p:nvPicPr>
          <p:cNvPr id="10" name="Picture 9">
            <a:extLst>
              <a:ext uri="{FF2B5EF4-FFF2-40B4-BE49-F238E27FC236}">
                <a16:creationId xmlns:a16="http://schemas.microsoft.com/office/drawing/2014/main" id="{03425A94-009A-4CCC-BAA0-5117B097E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04" y="2669831"/>
            <a:ext cx="5752471" cy="3698018"/>
          </a:xfrm>
          <a:prstGeom prst="rect">
            <a:avLst/>
          </a:prstGeom>
        </p:spPr>
      </p:pic>
      <p:pic>
        <p:nvPicPr>
          <p:cNvPr id="12" name="Picture 11">
            <a:extLst>
              <a:ext uri="{FF2B5EF4-FFF2-40B4-BE49-F238E27FC236}">
                <a16:creationId xmlns:a16="http://schemas.microsoft.com/office/drawing/2014/main" id="{D7B08DEB-1898-4AC8-81ED-5EE41BCED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69831"/>
            <a:ext cx="5752472" cy="3698018"/>
          </a:xfrm>
          <a:prstGeom prst="rect">
            <a:avLst/>
          </a:prstGeom>
        </p:spPr>
      </p:pic>
      <p:sp>
        <p:nvSpPr>
          <p:cNvPr id="14" name="TextBox 13">
            <a:extLst>
              <a:ext uri="{FF2B5EF4-FFF2-40B4-BE49-F238E27FC236}">
                <a16:creationId xmlns:a16="http://schemas.microsoft.com/office/drawing/2014/main" id="{EAA17EE6-4B1B-4B69-815A-4F5AD2A9D2F5}"/>
              </a:ext>
            </a:extLst>
          </p:cNvPr>
          <p:cNvSpPr txBox="1"/>
          <p:nvPr/>
        </p:nvSpPr>
        <p:spPr>
          <a:xfrm>
            <a:off x="584885" y="1688757"/>
            <a:ext cx="7784758" cy="646331"/>
          </a:xfrm>
          <a:prstGeom prst="rect">
            <a:avLst/>
          </a:prstGeom>
          <a:noFill/>
        </p:spPr>
        <p:txBody>
          <a:bodyPr wrap="square" rtlCol="0">
            <a:spAutoFit/>
          </a:bodyPr>
          <a:lstStyle/>
          <a:p>
            <a:r>
              <a:rPr lang="en-IN" dirty="0"/>
              <a:t>We have used </a:t>
            </a:r>
            <a:r>
              <a:rPr lang="en-IN" dirty="0" err="1"/>
              <a:t>countplots</a:t>
            </a:r>
            <a:r>
              <a:rPr lang="en-IN" dirty="0"/>
              <a:t>, boxplots, histograms, scatterplots, </a:t>
            </a:r>
            <a:r>
              <a:rPr lang="en-IN" dirty="0" err="1"/>
              <a:t>barplots</a:t>
            </a:r>
            <a:r>
              <a:rPr lang="en-IN" dirty="0"/>
              <a:t>, </a:t>
            </a:r>
            <a:r>
              <a:rPr lang="en-IN" dirty="0" err="1"/>
              <a:t>violinplots</a:t>
            </a:r>
            <a:r>
              <a:rPr lang="en-IN" dirty="0"/>
              <a:t> etc to visualize the data.</a:t>
            </a:r>
          </a:p>
        </p:txBody>
      </p:sp>
    </p:spTree>
    <p:extLst>
      <p:ext uri="{BB962C8B-B14F-4D97-AF65-F5344CB8AC3E}">
        <p14:creationId xmlns:p14="http://schemas.microsoft.com/office/powerpoint/2010/main" val="184427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001B-F228-4023-A0C6-A297FEBCF3CE}"/>
              </a:ext>
            </a:extLst>
          </p:cNvPr>
          <p:cNvSpPr>
            <a:spLocks noGrp="1"/>
          </p:cNvSpPr>
          <p:nvPr>
            <p:ph type="title"/>
          </p:nvPr>
        </p:nvSpPr>
        <p:spPr/>
        <p:txBody>
          <a:bodyPr/>
          <a:lstStyle/>
          <a:p>
            <a:r>
              <a:rPr lang="en-IN" sz="2400" dirty="0"/>
              <a:t>Data</a:t>
            </a:r>
            <a:r>
              <a:rPr lang="en-IN" sz="2000" dirty="0"/>
              <a:t> </a:t>
            </a:r>
            <a:r>
              <a:rPr lang="en-IN" sz="2400" dirty="0" err="1"/>
              <a:t>Preprocessing</a:t>
            </a:r>
            <a:endParaRPr lang="en-IN" sz="2400" dirty="0"/>
          </a:p>
        </p:txBody>
      </p:sp>
      <p:sp>
        <p:nvSpPr>
          <p:cNvPr id="3" name="Content Placeholder 2">
            <a:extLst>
              <a:ext uri="{FF2B5EF4-FFF2-40B4-BE49-F238E27FC236}">
                <a16:creationId xmlns:a16="http://schemas.microsoft.com/office/drawing/2014/main" id="{1A0D0470-B2DC-4B18-B030-E2C561AF5F1F}"/>
              </a:ext>
            </a:extLst>
          </p:cNvPr>
          <p:cNvSpPr>
            <a:spLocks noGrp="1"/>
          </p:cNvSpPr>
          <p:nvPr>
            <p:ph idx="1"/>
          </p:nvPr>
        </p:nvSpPr>
        <p:spPr>
          <a:xfrm>
            <a:off x="646111" y="1080853"/>
            <a:ext cx="8946541" cy="5006909"/>
          </a:xfrm>
        </p:spPr>
        <p:txBody>
          <a:bodyPr/>
          <a:lstStyle/>
          <a:p>
            <a:r>
              <a:rPr lang="en-IN" dirty="0"/>
              <a:t>Converting Data types of columns</a:t>
            </a:r>
          </a:p>
          <a:p>
            <a:r>
              <a:rPr lang="en-IN" dirty="0"/>
              <a:t>Handling NULL </a:t>
            </a:r>
            <a:r>
              <a:rPr lang="en-IN"/>
              <a:t>values in the </a:t>
            </a:r>
            <a:r>
              <a:rPr lang="en-IN" dirty="0"/>
              <a:t>Dataset</a:t>
            </a:r>
          </a:p>
          <a:p>
            <a:r>
              <a:rPr lang="en-IN" dirty="0"/>
              <a:t>Creating Dummy variables for categorical data</a:t>
            </a:r>
          </a:p>
          <a:p>
            <a:endParaRPr lang="en-IN" dirty="0"/>
          </a:p>
        </p:txBody>
      </p:sp>
      <p:pic>
        <p:nvPicPr>
          <p:cNvPr id="5" name="Picture 4">
            <a:extLst>
              <a:ext uri="{FF2B5EF4-FFF2-40B4-BE49-F238E27FC236}">
                <a16:creationId xmlns:a16="http://schemas.microsoft.com/office/drawing/2014/main" id="{BD9360A5-A7D9-45F5-B8D1-5761282E6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0732" y="997161"/>
            <a:ext cx="4115157" cy="5090601"/>
          </a:xfrm>
          <a:prstGeom prst="rect">
            <a:avLst/>
          </a:prstGeom>
        </p:spPr>
      </p:pic>
      <p:pic>
        <p:nvPicPr>
          <p:cNvPr id="7" name="Picture 6">
            <a:extLst>
              <a:ext uri="{FF2B5EF4-FFF2-40B4-BE49-F238E27FC236}">
                <a16:creationId xmlns:a16="http://schemas.microsoft.com/office/drawing/2014/main" id="{98B92AD0-688E-45CC-84D2-BCC22C9AB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34" y="2923473"/>
            <a:ext cx="6484720" cy="2081280"/>
          </a:xfrm>
          <a:prstGeom prst="rect">
            <a:avLst/>
          </a:prstGeom>
        </p:spPr>
      </p:pic>
    </p:spTree>
    <p:extLst>
      <p:ext uri="{BB962C8B-B14F-4D97-AF65-F5344CB8AC3E}">
        <p14:creationId xmlns:p14="http://schemas.microsoft.com/office/powerpoint/2010/main" val="215833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C59E-0B2D-4283-8D64-B434AF781AA6}"/>
              </a:ext>
            </a:extLst>
          </p:cNvPr>
          <p:cNvSpPr>
            <a:spLocks noGrp="1"/>
          </p:cNvSpPr>
          <p:nvPr>
            <p:ph type="title"/>
          </p:nvPr>
        </p:nvSpPr>
        <p:spPr/>
        <p:txBody>
          <a:bodyPr/>
          <a:lstStyle/>
          <a:p>
            <a:r>
              <a:rPr lang="en-IN" sz="2400" dirty="0"/>
              <a:t>Feature Engineering</a:t>
            </a:r>
          </a:p>
        </p:txBody>
      </p:sp>
      <p:sp>
        <p:nvSpPr>
          <p:cNvPr id="3" name="Content Placeholder 2">
            <a:extLst>
              <a:ext uri="{FF2B5EF4-FFF2-40B4-BE49-F238E27FC236}">
                <a16:creationId xmlns:a16="http://schemas.microsoft.com/office/drawing/2014/main" id="{0B39565F-B2DD-4C5C-B220-1FFA54D52884}"/>
              </a:ext>
            </a:extLst>
          </p:cNvPr>
          <p:cNvSpPr>
            <a:spLocks noGrp="1"/>
          </p:cNvSpPr>
          <p:nvPr>
            <p:ph idx="1"/>
          </p:nvPr>
        </p:nvSpPr>
        <p:spPr>
          <a:xfrm>
            <a:off x="716134" y="1023188"/>
            <a:ext cx="9111607" cy="2972163"/>
          </a:xfrm>
        </p:spPr>
        <p:txBody>
          <a:bodyPr/>
          <a:lstStyle/>
          <a:p>
            <a:pPr algn="l" fontAlgn="base"/>
            <a:r>
              <a:rPr lang="en-US" sz="1800" b="0" dirty="0">
                <a:effectLst/>
                <a:latin typeface="Helvetica Neue"/>
              </a:rPr>
              <a:t>Feature Engineering one of the most important part of Model Building</a:t>
            </a:r>
          </a:p>
          <a:p>
            <a:pPr algn="l" fontAlgn="base"/>
            <a:r>
              <a:rPr lang="en-US" sz="1800" b="0" dirty="0">
                <a:effectLst/>
                <a:latin typeface="Helvetica Neue"/>
              </a:rPr>
              <a:t>The features in your data will directly influence the models you use and the results you can achieve.</a:t>
            </a:r>
          </a:p>
          <a:p>
            <a:pPr algn="l" fontAlgn="base"/>
            <a:r>
              <a:rPr lang="en-US" sz="1800" b="0" dirty="0">
                <a:effectLst/>
                <a:latin typeface="Helvetica Neue"/>
              </a:rPr>
              <a:t>If you have better features the better results we can achieve.</a:t>
            </a:r>
            <a:endParaRPr lang="en-US" sz="1800" dirty="0">
              <a:latin typeface="Helvetica Neue"/>
            </a:endParaRPr>
          </a:p>
          <a:p>
            <a:pPr algn="l" fontAlgn="base"/>
            <a:r>
              <a:rPr lang="en-US" sz="1800" b="0" dirty="0">
                <a:effectLst/>
                <a:latin typeface="Helvetica Neue"/>
              </a:rPr>
              <a:t>In this project we have used Random Fores</a:t>
            </a:r>
            <a:r>
              <a:rPr lang="en-US" sz="1800" dirty="0">
                <a:latin typeface="Helvetica Neue"/>
              </a:rPr>
              <a:t>t Classifier to know how importance each feature is and also used Recursive Feature elimination technique to eliminate redundant attributes and choose the best number of features so that the model performance is good.</a:t>
            </a:r>
          </a:p>
          <a:p>
            <a:pPr algn="l" fontAlgn="base"/>
            <a:endParaRPr lang="en-US" b="0" dirty="0">
              <a:effectLst/>
              <a:latin typeface="Helvetica Neue"/>
            </a:endParaRPr>
          </a:p>
          <a:p>
            <a:pPr marL="0" indent="0">
              <a:buNone/>
            </a:pPr>
            <a:endParaRPr lang="en-IN" dirty="0"/>
          </a:p>
        </p:txBody>
      </p:sp>
      <p:pic>
        <p:nvPicPr>
          <p:cNvPr id="7" name="Picture 6">
            <a:extLst>
              <a:ext uri="{FF2B5EF4-FFF2-40B4-BE49-F238E27FC236}">
                <a16:creationId xmlns:a16="http://schemas.microsoft.com/office/drawing/2014/main" id="{118A31A2-81DB-446B-98A0-284BBA042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532" y="3672401"/>
            <a:ext cx="5762241" cy="3163103"/>
          </a:xfrm>
          <a:prstGeom prst="rect">
            <a:avLst/>
          </a:prstGeom>
        </p:spPr>
      </p:pic>
    </p:spTree>
    <p:extLst>
      <p:ext uri="{BB962C8B-B14F-4D97-AF65-F5344CB8AC3E}">
        <p14:creationId xmlns:p14="http://schemas.microsoft.com/office/powerpoint/2010/main" val="11355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F5B0-9566-455D-AB7E-1F540E2BEA01}"/>
              </a:ext>
            </a:extLst>
          </p:cNvPr>
          <p:cNvSpPr>
            <a:spLocks noGrp="1"/>
          </p:cNvSpPr>
          <p:nvPr>
            <p:ph type="title"/>
          </p:nvPr>
        </p:nvSpPr>
        <p:spPr>
          <a:xfrm>
            <a:off x="646111" y="452718"/>
            <a:ext cx="9404723" cy="519347"/>
          </a:xfrm>
        </p:spPr>
        <p:txBody>
          <a:bodyPr/>
          <a:lstStyle/>
          <a:p>
            <a:r>
              <a:rPr lang="en-IN" sz="2400" dirty="0"/>
              <a:t>Dataset Balancing</a:t>
            </a:r>
          </a:p>
        </p:txBody>
      </p:sp>
      <p:sp>
        <p:nvSpPr>
          <p:cNvPr id="3" name="Content Placeholder 2">
            <a:extLst>
              <a:ext uri="{FF2B5EF4-FFF2-40B4-BE49-F238E27FC236}">
                <a16:creationId xmlns:a16="http://schemas.microsoft.com/office/drawing/2014/main" id="{121E6C53-AD48-4391-A29A-440FBB05E68D}"/>
              </a:ext>
            </a:extLst>
          </p:cNvPr>
          <p:cNvSpPr>
            <a:spLocks noGrp="1"/>
          </p:cNvSpPr>
          <p:nvPr>
            <p:ph idx="1"/>
          </p:nvPr>
        </p:nvSpPr>
        <p:spPr>
          <a:xfrm>
            <a:off x="773798" y="972066"/>
            <a:ext cx="8946541" cy="3756454"/>
          </a:xfrm>
        </p:spPr>
        <p:txBody>
          <a:bodyPr/>
          <a:lstStyle/>
          <a:p>
            <a:pPr marL="0" indent="0">
              <a:buNone/>
            </a:pPr>
            <a:r>
              <a:rPr lang="en-IN" dirty="0"/>
              <a:t>       In some cases the dataset used for training machine learning model is not balanced. The percentage of labels that need to be predicted is biased towards one value.</a:t>
            </a:r>
          </a:p>
          <a:p>
            <a:pPr marL="0" indent="0">
              <a:buNone/>
            </a:pPr>
            <a:r>
              <a:rPr lang="en-IN" dirty="0"/>
              <a:t>       In our project we have used some data balancing techniques like</a:t>
            </a:r>
          </a:p>
          <a:p>
            <a:pPr marL="457200" indent="-457200">
              <a:buAutoNum type="arabicPeriod"/>
            </a:pPr>
            <a:r>
              <a:rPr lang="en-IN" dirty="0"/>
              <a:t>Random Over-Sampling</a:t>
            </a:r>
          </a:p>
          <a:p>
            <a:pPr marL="457200" indent="-457200">
              <a:buAutoNum type="arabicPeriod"/>
            </a:pPr>
            <a:r>
              <a:rPr lang="en-IN" dirty="0"/>
              <a:t>SMOTE</a:t>
            </a:r>
          </a:p>
          <a:p>
            <a:pPr marL="457200" indent="-457200">
              <a:buAutoNum type="arabicPeriod"/>
            </a:pPr>
            <a:r>
              <a:rPr lang="en-IN" dirty="0"/>
              <a:t>ADASYN</a:t>
            </a:r>
          </a:p>
          <a:p>
            <a:pPr marL="0" indent="0">
              <a:buNone/>
            </a:pPr>
            <a:r>
              <a:rPr lang="en-IN" dirty="0"/>
              <a:t>Each of these techniques uses different methodology to balance the class values of predictive variable.</a:t>
            </a:r>
          </a:p>
          <a:p>
            <a:pPr marL="0" indent="0">
              <a:buNone/>
            </a:pPr>
            <a:endParaRPr lang="en-IN" dirty="0"/>
          </a:p>
          <a:p>
            <a:pPr marL="0" indent="0">
              <a:buNone/>
            </a:pPr>
            <a:endParaRPr lang="en-IN" dirty="0"/>
          </a:p>
          <a:p>
            <a:pPr marL="0" indent="0">
              <a:buNone/>
            </a:pPr>
            <a:endParaRPr lang="en-IN" dirty="0"/>
          </a:p>
        </p:txBody>
      </p:sp>
      <p:sp>
        <p:nvSpPr>
          <p:cNvPr id="4" name="Arrow: Right 3">
            <a:extLst>
              <a:ext uri="{FF2B5EF4-FFF2-40B4-BE49-F238E27FC236}">
                <a16:creationId xmlns:a16="http://schemas.microsoft.com/office/drawing/2014/main" id="{F0FF8EB6-97C3-44A9-8A35-3D6CFE138932}"/>
              </a:ext>
            </a:extLst>
          </p:cNvPr>
          <p:cNvSpPr/>
          <p:nvPr/>
        </p:nvSpPr>
        <p:spPr>
          <a:xfrm>
            <a:off x="906162" y="1128584"/>
            <a:ext cx="345989" cy="17299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493BAB2-94D4-4ED1-B45C-DFF8E490E460}"/>
              </a:ext>
            </a:extLst>
          </p:cNvPr>
          <p:cNvSpPr/>
          <p:nvPr/>
        </p:nvSpPr>
        <p:spPr>
          <a:xfrm>
            <a:off x="906162" y="2187146"/>
            <a:ext cx="345989" cy="17299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070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58E8-EB3D-4BF5-85A1-8A861223852A}"/>
              </a:ext>
            </a:extLst>
          </p:cNvPr>
          <p:cNvSpPr>
            <a:spLocks noGrp="1"/>
          </p:cNvSpPr>
          <p:nvPr>
            <p:ph type="title"/>
          </p:nvPr>
        </p:nvSpPr>
        <p:spPr>
          <a:xfrm>
            <a:off x="646111" y="452718"/>
            <a:ext cx="9404723" cy="428731"/>
          </a:xfrm>
        </p:spPr>
        <p:txBody>
          <a:bodyPr/>
          <a:lstStyle/>
          <a:p>
            <a:r>
              <a:rPr lang="en-IN" sz="2400" dirty="0"/>
              <a:t> Random Over-Sampling</a:t>
            </a:r>
          </a:p>
        </p:txBody>
      </p:sp>
      <p:sp>
        <p:nvSpPr>
          <p:cNvPr id="3" name="Content Placeholder 2">
            <a:extLst>
              <a:ext uri="{FF2B5EF4-FFF2-40B4-BE49-F238E27FC236}">
                <a16:creationId xmlns:a16="http://schemas.microsoft.com/office/drawing/2014/main" id="{BB6AB5D5-3E70-4B67-8648-1BFBC365440E}"/>
              </a:ext>
            </a:extLst>
          </p:cNvPr>
          <p:cNvSpPr>
            <a:spLocks noGrp="1"/>
          </p:cNvSpPr>
          <p:nvPr>
            <p:ph idx="1"/>
          </p:nvPr>
        </p:nvSpPr>
        <p:spPr>
          <a:xfrm>
            <a:off x="749086" y="957286"/>
            <a:ext cx="9548211" cy="5575320"/>
          </a:xfrm>
        </p:spPr>
        <p:txBody>
          <a:bodyPr/>
          <a:lstStyle/>
          <a:p>
            <a:pPr marL="0" indent="0">
              <a:buNone/>
            </a:pPr>
            <a:r>
              <a:rPr lang="en-IN" dirty="0"/>
              <a:t>Random Over-Sampling simply replicates randomly the minority classes.</a:t>
            </a:r>
          </a:p>
          <a:p>
            <a:pPr marL="0" indent="0">
              <a:buNone/>
            </a:pPr>
            <a:r>
              <a:rPr lang="en-US" b="0" i="0" dirty="0">
                <a:effectLst/>
              </a:rPr>
              <a:t>Examples from the training dataset are selected randomly with replacement. This means that examples from the minority class can be chosen and added to the new </a:t>
            </a:r>
            <a:r>
              <a:rPr lang="en-US" b="0" dirty="0">
                <a:effectLst/>
              </a:rPr>
              <a:t>more balanced</a:t>
            </a:r>
            <a:r>
              <a:rPr lang="en-US" b="0" i="0" dirty="0">
                <a:effectLst/>
              </a:rPr>
              <a:t> training dataset multiple times; they are selected from the original training dataset, added to the new training dataset, and then returned or “</a:t>
            </a:r>
            <a:r>
              <a:rPr lang="en-US" b="0" dirty="0">
                <a:effectLst/>
              </a:rPr>
              <a:t>replaced</a:t>
            </a:r>
            <a:r>
              <a:rPr lang="en-US" b="0" i="0" dirty="0">
                <a:effectLst/>
              </a:rPr>
              <a:t>” in the original dataset, allowing them to be selected again.</a:t>
            </a:r>
          </a:p>
          <a:p>
            <a:pPr marL="0" indent="0">
              <a:buNone/>
            </a:pPr>
            <a:endParaRPr lang="en-US" dirty="0">
              <a:latin typeface="Helvetica Neue"/>
            </a:endParaRPr>
          </a:p>
          <a:p>
            <a:pPr marL="0" indent="0">
              <a:buNone/>
            </a:pPr>
            <a:r>
              <a:rPr lang="en-US" sz="2400" dirty="0">
                <a:latin typeface="Helvetica Neue"/>
              </a:rPr>
              <a:t>SMOTE(Synthetic Minority Over-Sampling Technique)</a:t>
            </a:r>
          </a:p>
          <a:p>
            <a:pPr marL="0" indent="0">
              <a:buNone/>
            </a:pPr>
            <a:r>
              <a:rPr lang="en-US" dirty="0"/>
              <a:t>SMOTE synthesis new minority instances between existing minority instances.</a:t>
            </a:r>
          </a:p>
          <a:p>
            <a:pPr marL="0" indent="0">
              <a:buNone/>
            </a:pPr>
            <a:r>
              <a:rPr lang="en-IN" dirty="0"/>
              <a:t>For each minority classes smote calculates K-Nearest Neighbours from a selected point and depending upon the resampling size it chooses a number n under k and creates n samples between selected point and n </a:t>
            </a:r>
            <a:r>
              <a:rPr lang="en-IN" dirty="0" err="1"/>
              <a:t>choosen</a:t>
            </a:r>
            <a:r>
              <a:rPr lang="en-IN" dirty="0"/>
              <a:t> points.</a:t>
            </a:r>
          </a:p>
        </p:txBody>
      </p:sp>
    </p:spTree>
    <p:extLst>
      <p:ext uri="{BB962C8B-B14F-4D97-AF65-F5344CB8AC3E}">
        <p14:creationId xmlns:p14="http://schemas.microsoft.com/office/powerpoint/2010/main" val="225028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1278-9CF3-4347-8515-E456701CD105}"/>
              </a:ext>
            </a:extLst>
          </p:cNvPr>
          <p:cNvSpPr>
            <a:spLocks noGrp="1"/>
          </p:cNvSpPr>
          <p:nvPr>
            <p:ph type="title"/>
          </p:nvPr>
        </p:nvSpPr>
        <p:spPr>
          <a:xfrm>
            <a:off x="646111" y="452718"/>
            <a:ext cx="6685565" cy="750006"/>
          </a:xfrm>
        </p:spPr>
        <p:txBody>
          <a:bodyPr/>
          <a:lstStyle/>
          <a:p>
            <a:r>
              <a:rPr lang="en-IN" sz="2400" dirty="0"/>
              <a:t>Model Training</a:t>
            </a:r>
          </a:p>
        </p:txBody>
      </p:sp>
      <p:sp>
        <p:nvSpPr>
          <p:cNvPr id="3" name="Content Placeholder 2">
            <a:extLst>
              <a:ext uri="{FF2B5EF4-FFF2-40B4-BE49-F238E27FC236}">
                <a16:creationId xmlns:a16="http://schemas.microsoft.com/office/drawing/2014/main" id="{5892D2A2-9174-4799-918B-A985596C1FD1}"/>
              </a:ext>
            </a:extLst>
          </p:cNvPr>
          <p:cNvSpPr>
            <a:spLocks noGrp="1"/>
          </p:cNvSpPr>
          <p:nvPr>
            <p:ph idx="1"/>
          </p:nvPr>
        </p:nvSpPr>
        <p:spPr>
          <a:xfrm>
            <a:off x="749085" y="1202724"/>
            <a:ext cx="8946541" cy="4195481"/>
          </a:xfrm>
        </p:spPr>
        <p:txBody>
          <a:bodyPr/>
          <a:lstStyle/>
          <a:p>
            <a:r>
              <a:rPr lang="en-IN" dirty="0"/>
              <a:t>After balancing the dataset machine learning models are trained</a:t>
            </a:r>
          </a:p>
          <a:p>
            <a:r>
              <a:rPr lang="en-IN" dirty="0"/>
              <a:t>Models Used:</a:t>
            </a:r>
          </a:p>
          <a:p>
            <a:r>
              <a:rPr lang="en-IN" dirty="0"/>
              <a:t>1. Logistic Regression</a:t>
            </a:r>
          </a:p>
          <a:p>
            <a:r>
              <a:rPr lang="en-IN" dirty="0"/>
              <a:t>2. Decision Tree</a:t>
            </a:r>
          </a:p>
          <a:p>
            <a:r>
              <a:rPr lang="en-IN" dirty="0"/>
              <a:t>3. Random Forest</a:t>
            </a:r>
          </a:p>
          <a:p>
            <a:r>
              <a:rPr lang="en-IN" dirty="0"/>
              <a:t>4. Bagging Classifier</a:t>
            </a:r>
          </a:p>
          <a:p>
            <a:r>
              <a:rPr lang="en-IN" dirty="0"/>
              <a:t>5. Gradient Boosting Classifier</a:t>
            </a:r>
          </a:p>
          <a:p>
            <a:r>
              <a:rPr lang="en-IN" dirty="0"/>
              <a:t>6. AdaBoost Classifier</a:t>
            </a:r>
          </a:p>
          <a:p>
            <a:r>
              <a:rPr lang="en-IN" dirty="0"/>
              <a:t>7. </a:t>
            </a:r>
            <a:r>
              <a:rPr lang="en-IN" dirty="0" err="1"/>
              <a:t>XGboost</a:t>
            </a:r>
            <a:r>
              <a:rPr lang="en-IN" dirty="0"/>
              <a:t> Classifier</a:t>
            </a:r>
          </a:p>
        </p:txBody>
      </p:sp>
    </p:spTree>
    <p:extLst>
      <p:ext uri="{BB962C8B-B14F-4D97-AF65-F5344CB8AC3E}">
        <p14:creationId xmlns:p14="http://schemas.microsoft.com/office/powerpoint/2010/main" val="3284782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1300</TotalTime>
  <Words>740</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Helvetica Neue</vt:lpstr>
      <vt:lpstr>Wingdings 3</vt:lpstr>
      <vt:lpstr>Ion</vt:lpstr>
      <vt:lpstr>PowerPoint Presentation</vt:lpstr>
      <vt:lpstr>PowerPoint Presentation</vt:lpstr>
      <vt:lpstr>PowerPoint Presentation</vt:lpstr>
      <vt:lpstr>Techniques Used:  Data Visualization</vt:lpstr>
      <vt:lpstr>Data Preprocessing</vt:lpstr>
      <vt:lpstr>Feature Engineering</vt:lpstr>
      <vt:lpstr>Dataset Balancing</vt:lpstr>
      <vt:lpstr> Random Over-Sampling</vt:lpstr>
      <vt:lpstr>Model Training</vt:lpstr>
      <vt:lpstr>Model Testing</vt:lpstr>
      <vt:lpstr>Hyperparameter Tuning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Sai Gamini</dc:creator>
  <cp:lastModifiedBy>Sai Koushik</cp:lastModifiedBy>
  <cp:revision>63</cp:revision>
  <dcterms:created xsi:type="dcterms:W3CDTF">2020-09-06T09:54:00Z</dcterms:created>
  <dcterms:modified xsi:type="dcterms:W3CDTF">2020-10-26T20:39:35Z</dcterms:modified>
</cp:coreProperties>
</file>