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79" r:id="rId5"/>
    <p:sldId id="274" r:id="rId6"/>
    <p:sldId id="261" r:id="rId7"/>
    <p:sldId id="272" r:id="rId8"/>
    <p:sldId id="259" r:id="rId9"/>
    <p:sldId id="260" r:id="rId10"/>
    <p:sldId id="263" r:id="rId11"/>
    <p:sldId id="277" r:id="rId12"/>
    <p:sldId id="278" r:id="rId13"/>
    <p:sldId id="264" r:id="rId14"/>
    <p:sldId id="265" r:id="rId15"/>
    <p:sldId id="266" r:id="rId16"/>
    <p:sldId id="267" r:id="rId17"/>
    <p:sldId id="281" r:id="rId18"/>
    <p:sldId id="268" r:id="rId19"/>
    <p:sldId id="280" r:id="rId20"/>
    <p:sldId id="269" r:id="rId21"/>
    <p:sldId id="270"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77A1-4E0D-4F9E-A19E-F5592195653F}">
          <p14:sldIdLst>
            <p14:sldId id="256"/>
            <p14:sldId id="257"/>
            <p14:sldId id="258"/>
            <p14:sldId id="279"/>
            <p14:sldId id="274"/>
            <p14:sldId id="261"/>
            <p14:sldId id="272"/>
            <p14:sldId id="259"/>
            <p14:sldId id="260"/>
            <p14:sldId id="263"/>
            <p14:sldId id="277"/>
            <p14:sldId id="278"/>
            <p14:sldId id="264"/>
            <p14:sldId id="265"/>
            <p14:sldId id="266"/>
            <p14:sldId id="267"/>
            <p14:sldId id="281"/>
            <p14:sldId id="268"/>
            <p14:sldId id="280"/>
            <p14:sldId id="269"/>
            <p14:sldId id="27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0BBEE-F49C-421E-8D69-01D678C2645F}"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70846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219601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117129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73569685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521573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23F2-9184-454A-B4F4-C56DD77B635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6016096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65A31-3E87-468A-B148-5C666447EC69}"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532647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F7212-621B-48DA-ADA4-5ADD472264E8}"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14857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44673-3D7D-4DA4-8694-3884C26BCA78}"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26024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429FD-4554-41E0-B4CE-5E66F1069EE1}" type="datetime1">
              <a:rPr lang="en-US" smtClean="0"/>
              <a:t>4/28/2024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82488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80AF1-98AE-4BE5-B730-B3F94EBFAF6B}" type="datetime1">
              <a:rPr lang="en-US" smtClean="0"/>
              <a:t>4/28/2024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71576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D241F-3391-4EBE-A8C5-7CBF4570F37E}" type="datetime1">
              <a:rPr lang="en-US" smtClean="0"/>
              <a:t>4/28/2024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27034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ED5603-DD09-4201-9B85-01E017332964}" type="datetime1">
              <a:rPr lang="en-US" smtClean="0"/>
              <a:t>4/28/2024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25042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63CD9-D698-4CA1-B27A-F3D4C2BCE197}" type="datetime1">
              <a:rPr lang="en-US" smtClean="0"/>
              <a:t>4/28/2024</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21657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4FE42-FC27-4BF8-9CF6-3CCDE72249E1}" type="datetime1">
              <a:rPr lang="en-US" smtClean="0"/>
              <a:t>4/28/2024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19724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C9139-9C44-484A-9C8C-A9A029484308}" type="datetime1">
              <a:rPr lang="en-US" smtClean="0"/>
              <a:t>4/28/2024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10515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3223F2-9184-454A-B4F4-C56DD77B6351}" type="datetime1">
              <a:rPr lang="en-US" smtClean="0"/>
              <a:t>4/28/2024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4076273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Herd of goats">
            <a:extLst>
              <a:ext uri="{FF2B5EF4-FFF2-40B4-BE49-F238E27FC236}">
                <a16:creationId xmlns:a16="http://schemas.microsoft.com/office/drawing/2014/main" id="{F46156F3-29FA-B116-4B57-23A03EA46CD8}"/>
              </a:ext>
            </a:extLst>
          </p:cNvPr>
          <p:cNvPicPr>
            <a:picLocks noChangeAspect="1"/>
          </p:cNvPicPr>
          <p:nvPr/>
        </p:nvPicPr>
        <p:blipFill rotWithShape="1">
          <a:blip r:embed="rId2"/>
          <a:srcRect t="6644" r="22528" b="1534"/>
          <a:stretch/>
        </p:blipFill>
        <p:spPr>
          <a:xfrm>
            <a:off x="4169229" y="10"/>
            <a:ext cx="8044106" cy="6857990"/>
          </a:xfrm>
          <a:prstGeom prst="rect">
            <a:avLst/>
          </a:prstGeom>
        </p:spPr>
      </p:pic>
      <p:sp>
        <p:nvSpPr>
          <p:cNvPr id="2" name="Title 1">
            <a:extLst>
              <a:ext uri="{FF2B5EF4-FFF2-40B4-BE49-F238E27FC236}">
                <a16:creationId xmlns:a16="http://schemas.microsoft.com/office/drawing/2014/main" id="{12EBCC66-ECF9-41DB-06A3-5147E951129A}"/>
              </a:ext>
            </a:extLst>
          </p:cNvPr>
          <p:cNvSpPr>
            <a:spLocks noGrp="1"/>
          </p:cNvSpPr>
          <p:nvPr>
            <p:ph type="ctrTitle"/>
          </p:nvPr>
        </p:nvSpPr>
        <p:spPr>
          <a:xfrm>
            <a:off x="477039" y="790275"/>
            <a:ext cx="6859931" cy="2823782"/>
          </a:xfrm>
        </p:spPr>
        <p:txBody>
          <a:bodyPr anchor="b">
            <a:noAutofit/>
          </a:bodyPr>
          <a:lstStyle/>
          <a:p>
            <a:pPr algn="l"/>
            <a:r>
              <a:rPr lang="en-US" sz="4400" i="0" u="none" strike="noStrike" baseline="0" dirty="0">
                <a:solidFill>
                  <a:srgbClr val="002060"/>
                </a:solidFill>
              </a:rPr>
              <a:t>On Farm Automatic </a:t>
            </a:r>
            <a:r>
              <a:rPr lang="en-US" sz="4400" dirty="0">
                <a:solidFill>
                  <a:srgbClr val="002060"/>
                </a:solidFill>
              </a:rPr>
              <a:t>S</a:t>
            </a:r>
            <a:r>
              <a:rPr lang="en-US" sz="4400" i="0" u="none" strike="noStrike" baseline="0" dirty="0">
                <a:solidFill>
                  <a:srgbClr val="002060"/>
                </a:solidFill>
              </a:rPr>
              <a:t>heep breed </a:t>
            </a:r>
            <a:r>
              <a:rPr lang="en-US" sz="4400" dirty="0">
                <a:solidFill>
                  <a:srgbClr val="002060"/>
                </a:solidFill>
              </a:rPr>
              <a:t>C</a:t>
            </a:r>
            <a:r>
              <a:rPr lang="en-US" sz="4400" i="0" u="none" strike="noStrike" baseline="0" dirty="0">
                <a:solidFill>
                  <a:srgbClr val="002060"/>
                </a:solidFill>
              </a:rPr>
              <a:t>lassification using Deep learning </a:t>
            </a:r>
            <a:endParaRPr lang="en-US" sz="4400" dirty="0">
              <a:solidFill>
                <a:srgbClr val="002060"/>
              </a:solidFill>
            </a:endParaRPr>
          </a:p>
        </p:txBody>
      </p:sp>
      <p:sp>
        <p:nvSpPr>
          <p:cNvPr id="3" name="Subtitle 2">
            <a:extLst>
              <a:ext uri="{FF2B5EF4-FFF2-40B4-BE49-F238E27FC236}">
                <a16:creationId xmlns:a16="http://schemas.microsoft.com/office/drawing/2014/main" id="{4D64CABD-6D0E-AC3C-1E65-38ED07E36EAA}"/>
              </a:ext>
            </a:extLst>
          </p:cNvPr>
          <p:cNvSpPr>
            <a:spLocks noGrp="1"/>
          </p:cNvSpPr>
          <p:nvPr>
            <p:ph type="subTitle" idx="1"/>
          </p:nvPr>
        </p:nvSpPr>
        <p:spPr>
          <a:xfrm>
            <a:off x="311455" y="4718597"/>
            <a:ext cx="4023359" cy="1515855"/>
          </a:xfrm>
        </p:spPr>
        <p:txBody>
          <a:bodyPr>
            <a:normAutofit fontScale="92500"/>
          </a:bodyPr>
          <a:lstStyle/>
          <a:p>
            <a:pPr algn="l"/>
            <a:r>
              <a:rPr lang="en-US" sz="1800" dirty="0">
                <a:solidFill>
                  <a:srgbClr val="002060"/>
                </a:solidFill>
              </a:rPr>
              <a:t>By</a:t>
            </a:r>
          </a:p>
          <a:p>
            <a:pPr algn="l"/>
            <a:r>
              <a:rPr lang="en-US" sz="1800" dirty="0">
                <a:solidFill>
                  <a:srgbClr val="002060"/>
                </a:solidFill>
              </a:rPr>
              <a:t>Subash Gupta </a:t>
            </a:r>
            <a:r>
              <a:rPr lang="en-US" sz="1800" dirty="0" err="1">
                <a:solidFill>
                  <a:srgbClr val="002060"/>
                </a:solidFill>
              </a:rPr>
              <a:t>Karamsetty</a:t>
            </a:r>
            <a:r>
              <a:rPr lang="en-US" sz="1800" dirty="0">
                <a:solidFill>
                  <a:srgbClr val="002060"/>
                </a:solidFill>
              </a:rPr>
              <a:t> (Z23689645)</a:t>
            </a:r>
          </a:p>
          <a:p>
            <a:pPr algn="l"/>
            <a:r>
              <a:rPr lang="en-US" sz="1800" dirty="0">
                <a:solidFill>
                  <a:srgbClr val="002060"/>
                </a:solidFill>
              </a:rPr>
              <a:t>Sandeep Mandapati (Z23684014)</a:t>
            </a:r>
          </a:p>
          <a:p>
            <a:pPr algn="l"/>
            <a:r>
              <a:rPr lang="en-US" sz="1800" dirty="0">
                <a:solidFill>
                  <a:srgbClr val="002060"/>
                </a:solidFill>
              </a:rPr>
              <a:t>Akhil Yarlagadda (Z23689300)</a:t>
            </a:r>
          </a:p>
          <a:p>
            <a:pPr algn="l"/>
            <a:endParaRPr lang="en-US" sz="1800" dirty="0"/>
          </a:p>
        </p:txBody>
      </p:sp>
    </p:spTree>
    <p:extLst>
      <p:ext uri="{BB962C8B-B14F-4D97-AF65-F5344CB8AC3E}">
        <p14:creationId xmlns:p14="http://schemas.microsoft.com/office/powerpoint/2010/main" val="216925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FCC4-1B6A-41DA-0467-2DB2BDDCFAAC}"/>
              </a:ext>
            </a:extLst>
          </p:cNvPr>
          <p:cNvSpPr>
            <a:spLocks noGrp="1"/>
          </p:cNvSpPr>
          <p:nvPr>
            <p:ph type="title"/>
          </p:nvPr>
        </p:nvSpPr>
        <p:spPr/>
        <p:txBody>
          <a:bodyPr/>
          <a:lstStyle/>
          <a:p>
            <a:r>
              <a:rPr lang="en-US" dirty="0"/>
              <a:t>Evaluation Metrics</a:t>
            </a:r>
            <a:endParaRPr lang="en-IN" dirty="0"/>
          </a:p>
        </p:txBody>
      </p:sp>
      <p:sp>
        <p:nvSpPr>
          <p:cNvPr id="3" name="Content Placeholder 2">
            <a:extLst>
              <a:ext uri="{FF2B5EF4-FFF2-40B4-BE49-F238E27FC236}">
                <a16:creationId xmlns:a16="http://schemas.microsoft.com/office/drawing/2014/main" id="{30D2D827-79DE-3315-6758-D6C07A758E15}"/>
              </a:ext>
            </a:extLst>
          </p:cNvPr>
          <p:cNvSpPr>
            <a:spLocks noGrp="1"/>
          </p:cNvSpPr>
          <p:nvPr>
            <p:ph idx="1"/>
          </p:nvPr>
        </p:nvSpPr>
        <p:spPr>
          <a:xfrm>
            <a:off x="677334" y="1627189"/>
            <a:ext cx="8596668" cy="3880773"/>
          </a:xfrm>
        </p:spPr>
        <p:txBody>
          <a:bodyPr>
            <a:noAutofit/>
          </a:bodyPr>
          <a:lstStyle/>
          <a:p>
            <a:pPr marL="0" indent="0">
              <a:buNone/>
            </a:pPr>
            <a:r>
              <a:rPr lang="en-US" sz="2000" dirty="0"/>
              <a:t>Assessment Method:</a:t>
            </a:r>
          </a:p>
          <a:p>
            <a:pPr lvl="1"/>
            <a:r>
              <a:rPr lang="en-US" sz="2000" dirty="0"/>
              <a:t>Utilized five-fold cross-validation to evaluate model performance.</a:t>
            </a:r>
          </a:p>
          <a:p>
            <a:pPr lvl="1"/>
            <a:r>
              <a:rPr lang="en-US" sz="2000" dirty="0"/>
              <a:t>Partitioned the data into five equal subsets: four for training and one for testing in each iteration.</a:t>
            </a:r>
          </a:p>
          <a:p>
            <a:pPr lvl="1"/>
            <a:r>
              <a:rPr lang="en-US" sz="2000" dirty="0"/>
              <a:t>This process was repeated five times, ensuring each subset served as the testing set exactly once.</a:t>
            </a:r>
          </a:p>
          <a:p>
            <a:pPr lvl="1"/>
            <a:r>
              <a:rPr lang="en-US" sz="2000" dirty="0"/>
              <a:t>Also the data was shuffle and preprocessed data is stored in .</a:t>
            </a:r>
            <a:r>
              <a:rPr lang="en-US" sz="2000" dirty="0" err="1"/>
              <a:t>npy</a:t>
            </a:r>
            <a:r>
              <a:rPr lang="en-US" sz="2000" dirty="0"/>
              <a:t> to have no variations for </a:t>
            </a:r>
            <a:r>
              <a:rPr lang="en-US" sz="2000"/>
              <a:t>different models. </a:t>
            </a:r>
            <a:endParaRPr lang="en-US" sz="2000" dirty="0"/>
          </a:p>
        </p:txBody>
      </p:sp>
      <p:sp>
        <p:nvSpPr>
          <p:cNvPr id="6" name="Slide Number Placeholder 5">
            <a:extLst>
              <a:ext uri="{FF2B5EF4-FFF2-40B4-BE49-F238E27FC236}">
                <a16:creationId xmlns:a16="http://schemas.microsoft.com/office/drawing/2014/main" id="{95C5A24A-B11A-CA22-CD68-C54C74D64867}"/>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421877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A423-CD50-F175-52D4-BF172BC26232}"/>
              </a:ext>
            </a:extLst>
          </p:cNvPr>
          <p:cNvSpPr>
            <a:spLocks noGrp="1"/>
          </p:cNvSpPr>
          <p:nvPr>
            <p:ph type="title"/>
          </p:nvPr>
        </p:nvSpPr>
        <p:spPr/>
        <p:txBody>
          <a:bodyPr/>
          <a:lstStyle/>
          <a:p>
            <a:r>
              <a:rPr lang="en-US" dirty="0"/>
              <a:t>Evaluation Metrics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4D30579-C767-1B43-B70A-34614139CD45}"/>
              </a:ext>
            </a:extLst>
          </p:cNvPr>
          <p:cNvSpPr>
            <a:spLocks noGrp="1"/>
          </p:cNvSpPr>
          <p:nvPr>
            <p:ph idx="1"/>
          </p:nvPr>
        </p:nvSpPr>
        <p:spPr>
          <a:xfrm>
            <a:off x="677334" y="1527143"/>
            <a:ext cx="8596668" cy="4514220"/>
          </a:xfrm>
        </p:spPr>
        <p:txBody>
          <a:bodyPr>
            <a:normAutofit fontScale="92500" lnSpcReduction="10000"/>
          </a:bodyPr>
          <a:lstStyle/>
          <a:p>
            <a:pPr marL="0" indent="0">
              <a:buNone/>
            </a:pPr>
            <a:r>
              <a:rPr lang="en-US" sz="2000" dirty="0"/>
              <a:t>Evaluation Metrics:</a:t>
            </a:r>
          </a:p>
          <a:p>
            <a:pPr lvl="1"/>
            <a:r>
              <a:rPr lang="en-US" sz="2000" dirty="0"/>
              <a:t>Average accuracy and standard deviation metrics were used to assess performance.</a:t>
            </a:r>
          </a:p>
          <a:p>
            <a:pPr lvl="1"/>
            <a:r>
              <a:rPr lang="en-US" sz="2000" dirty="0"/>
              <a:t>Provides insights into the model’s effectiveness across different subsets of the data.</a:t>
            </a:r>
          </a:p>
          <a:p>
            <a:pPr lvl="1"/>
            <a:r>
              <a:rPr lang="en-US" sz="2000" dirty="0"/>
              <a:t>Accounts for variations in performance across multiple testing scenarios.</a:t>
            </a:r>
          </a:p>
          <a:p>
            <a:pPr marL="0" indent="0">
              <a:buNone/>
            </a:pPr>
            <a:r>
              <a:rPr lang="en-US" sz="2000" dirty="0"/>
              <a:t>Robust Generalization:</a:t>
            </a:r>
          </a:p>
          <a:p>
            <a:pPr lvl="1"/>
            <a:r>
              <a:rPr lang="en-US" sz="2000" dirty="0"/>
              <a:t>Five-fold cross-validation enables robust assessment of the model’s generalization capability.</a:t>
            </a:r>
          </a:p>
          <a:p>
            <a:pPr lvl="1"/>
            <a:r>
              <a:rPr lang="en-US" sz="2000" dirty="0"/>
              <a:t>Ensures reliable performance estimation in practical farm settings where variability in sheep appearance and environmental conditions is inevitable.</a:t>
            </a:r>
            <a:endParaRPr lang="en-IN" sz="2000" dirty="0"/>
          </a:p>
          <a:p>
            <a:endParaRPr lang="en-IN" dirty="0"/>
          </a:p>
        </p:txBody>
      </p:sp>
      <p:sp>
        <p:nvSpPr>
          <p:cNvPr id="6" name="Slide Number Placeholder 5">
            <a:extLst>
              <a:ext uri="{FF2B5EF4-FFF2-40B4-BE49-F238E27FC236}">
                <a16:creationId xmlns:a16="http://schemas.microsoft.com/office/drawing/2014/main" id="{541F4CB6-0265-4F2C-6315-4B550FF14DEC}"/>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420576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9FE0-8945-14FF-7DAC-A9A2918B3DB6}"/>
              </a:ext>
            </a:extLst>
          </p:cNvPr>
          <p:cNvSpPr>
            <a:spLocks noGrp="1"/>
          </p:cNvSpPr>
          <p:nvPr>
            <p:ph type="title"/>
          </p:nvPr>
        </p:nvSpPr>
        <p:spPr/>
        <p:txBody>
          <a:bodyPr/>
          <a:lstStyle/>
          <a:p>
            <a:r>
              <a:rPr lang="en-US" dirty="0"/>
              <a:t>Model Overview</a:t>
            </a:r>
            <a:endParaRPr lang="en-IN" dirty="0"/>
          </a:p>
        </p:txBody>
      </p:sp>
      <p:sp>
        <p:nvSpPr>
          <p:cNvPr id="3" name="Content Placeholder 2">
            <a:extLst>
              <a:ext uri="{FF2B5EF4-FFF2-40B4-BE49-F238E27FC236}">
                <a16:creationId xmlns:a16="http://schemas.microsoft.com/office/drawing/2014/main" id="{B187583F-7DF7-C7EA-FE4C-998DA556FC75}"/>
              </a:ext>
            </a:extLst>
          </p:cNvPr>
          <p:cNvSpPr>
            <a:spLocks noGrp="1"/>
          </p:cNvSpPr>
          <p:nvPr>
            <p:ph idx="1"/>
          </p:nvPr>
        </p:nvSpPr>
        <p:spPr/>
        <p:txBody>
          <a:bodyPr/>
          <a:lstStyle/>
          <a:p>
            <a:pPr marL="0" indent="0">
              <a:buNone/>
            </a:pPr>
            <a:r>
              <a:rPr lang="en-US" sz="2000" dirty="0"/>
              <a:t>Models Used</a:t>
            </a:r>
          </a:p>
          <a:p>
            <a:pPr marL="800100" lvl="1" indent="-342900"/>
            <a:r>
              <a:rPr lang="en-US" sz="2000" dirty="0"/>
              <a:t>Model 1: </a:t>
            </a:r>
            <a:r>
              <a:rPr lang="en-US" sz="2000" b="0" i="0" u="none" strike="noStrike" baseline="0" dirty="0">
                <a:latin typeface="NimbusRomNo9L-ReguItal"/>
              </a:rPr>
              <a:t>Fine tuning of the VGG-16</a:t>
            </a:r>
          </a:p>
          <a:p>
            <a:pPr marL="800100" lvl="1" indent="-342900"/>
            <a:r>
              <a:rPr lang="en-US" sz="2000" dirty="0"/>
              <a:t>Model 2: </a:t>
            </a:r>
            <a:r>
              <a:rPr lang="en-US" sz="2000" b="0" i="0" u="none" strike="noStrike" baseline="0" dirty="0">
                <a:latin typeface="NimbusRomNo9L-ReguItal"/>
              </a:rPr>
              <a:t>Pre-trained VGG-16 with a SVM Classifier</a:t>
            </a:r>
          </a:p>
          <a:p>
            <a:pPr marL="800100" lvl="1" indent="-342900"/>
            <a:r>
              <a:rPr lang="en-US" sz="2000" dirty="0"/>
              <a:t>Model 3: </a:t>
            </a:r>
            <a:r>
              <a:rPr lang="en-US" sz="2000" b="0" i="0" u="none" strike="noStrike" baseline="0" dirty="0">
                <a:latin typeface="NimbusRomNo9L-ReguItal"/>
              </a:rPr>
              <a:t>Fine tuning of the VGG-19</a:t>
            </a:r>
          </a:p>
          <a:p>
            <a:pPr marL="800100" lvl="1" indent="-342900"/>
            <a:r>
              <a:rPr lang="en-US" sz="2000" dirty="0"/>
              <a:t>Model 4: </a:t>
            </a:r>
            <a:r>
              <a:rPr lang="en-US" sz="2000" b="0" i="0" u="none" strike="noStrike" baseline="0" dirty="0">
                <a:latin typeface="NimbusRomNo9L-ReguItal"/>
              </a:rPr>
              <a:t>VGG-16 with Normalization and Data Augmentation</a:t>
            </a:r>
            <a:endParaRPr lang="en-US" sz="2000" dirty="0"/>
          </a:p>
          <a:p>
            <a:pPr lvl="1"/>
            <a:endParaRPr lang="en-IN" dirty="0"/>
          </a:p>
        </p:txBody>
      </p:sp>
      <p:sp>
        <p:nvSpPr>
          <p:cNvPr id="6" name="Slide Number Placeholder 5">
            <a:extLst>
              <a:ext uri="{FF2B5EF4-FFF2-40B4-BE49-F238E27FC236}">
                <a16:creationId xmlns:a16="http://schemas.microsoft.com/office/drawing/2014/main" id="{F170D195-CD3D-D2D0-F8FE-DF0EBD6182A5}"/>
              </a:ext>
            </a:extLst>
          </p:cNvPr>
          <p:cNvSpPr>
            <a:spLocks noGrp="1"/>
          </p:cNvSpPr>
          <p:nvPr>
            <p:ph type="sldNum" sz="quarter" idx="12"/>
          </p:nvPr>
        </p:nvSpPr>
        <p:spPr/>
        <p:txBody>
          <a:bodyPr/>
          <a:lstStyle/>
          <a:p>
            <a:fld id="{DFDF98CC-160E-494C-8C3C-8CDC5FA257DE}" type="slidenum">
              <a:rPr lang="en-US" smtClean="0"/>
              <a:t>12</a:t>
            </a:fld>
            <a:endParaRPr lang="en-US" dirty="0"/>
          </a:p>
        </p:txBody>
      </p:sp>
    </p:spTree>
    <p:extLst>
      <p:ext uri="{BB962C8B-B14F-4D97-AF65-F5344CB8AC3E}">
        <p14:creationId xmlns:p14="http://schemas.microsoft.com/office/powerpoint/2010/main" val="19153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C8BD-8881-D6FD-7AAE-0182D0FDB13B}"/>
              </a:ext>
            </a:extLst>
          </p:cNvPr>
          <p:cNvSpPr>
            <a:spLocks noGrp="1"/>
          </p:cNvSpPr>
          <p:nvPr>
            <p:ph type="title"/>
          </p:nvPr>
        </p:nvSpPr>
        <p:spPr/>
        <p:txBody>
          <a:bodyPr/>
          <a:lstStyle/>
          <a:p>
            <a:r>
              <a:rPr lang="en-US" dirty="0"/>
              <a:t>Model Overview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A0BADAB-3E83-22D9-F917-B5CAC507F643}"/>
              </a:ext>
            </a:extLst>
          </p:cNvPr>
          <p:cNvSpPr>
            <a:spLocks noGrp="1"/>
          </p:cNvSpPr>
          <p:nvPr>
            <p:ph idx="1"/>
          </p:nvPr>
        </p:nvSpPr>
        <p:spPr/>
        <p:txBody>
          <a:bodyPr>
            <a:normAutofit/>
          </a:bodyPr>
          <a:lstStyle/>
          <a:p>
            <a:pPr marL="0" indent="0">
              <a:buNone/>
            </a:pPr>
            <a:r>
              <a:rPr lang="en-US" sz="2000" dirty="0"/>
              <a:t>Model 1: </a:t>
            </a:r>
            <a:r>
              <a:rPr lang="en-US" sz="2000" b="0" i="0" u="none" strike="noStrike" baseline="0" dirty="0"/>
              <a:t>Fine tuning of the VGG-16</a:t>
            </a:r>
          </a:p>
          <a:p>
            <a:pPr lvl="1"/>
            <a:r>
              <a:rPr lang="en-US" sz="2000" dirty="0"/>
              <a:t>Direct replication of the model from the paper.</a:t>
            </a:r>
          </a:p>
          <a:p>
            <a:pPr lvl="1"/>
            <a:r>
              <a:rPr lang="en-US" sz="2000" dirty="0"/>
              <a:t>Utilized both full sheep dataset and sheep face dataset.</a:t>
            </a:r>
          </a:p>
          <a:p>
            <a:pPr lvl="1"/>
            <a:r>
              <a:rPr lang="en-US" sz="2000" dirty="0"/>
              <a:t>Applied transfer learning with VGG-16, removing fully connected layers and output layer.</a:t>
            </a:r>
          </a:p>
          <a:p>
            <a:pPr lvl="1"/>
            <a:r>
              <a:rPr lang="en-US" sz="2000" dirty="0"/>
              <a:t>First 10 layers frozen; next 3 layers given learning rate of 0.0001.</a:t>
            </a:r>
          </a:p>
          <a:p>
            <a:pPr lvl="1"/>
            <a:r>
              <a:rPr lang="en-US" sz="2000" dirty="0"/>
              <a:t>Added two dense layers with 64 neurons each.</a:t>
            </a:r>
          </a:p>
          <a:p>
            <a:pPr lvl="1"/>
            <a:r>
              <a:rPr lang="en-US" sz="2000" dirty="0"/>
              <a:t>Evaluation of accuracy and performance parameters.</a:t>
            </a:r>
            <a:endParaRPr lang="en-IN" sz="2000" dirty="0"/>
          </a:p>
        </p:txBody>
      </p:sp>
      <p:sp>
        <p:nvSpPr>
          <p:cNvPr id="6" name="Slide Number Placeholder 5">
            <a:extLst>
              <a:ext uri="{FF2B5EF4-FFF2-40B4-BE49-F238E27FC236}">
                <a16:creationId xmlns:a16="http://schemas.microsoft.com/office/drawing/2014/main" id="{7F817EF8-10C7-F94A-E645-80D8A99E39E1}"/>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320249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5DFC31-AE40-662E-DBCA-92A13966EA63}"/>
              </a:ext>
            </a:extLst>
          </p:cNvPr>
          <p:cNvSpPr>
            <a:spLocks noGrp="1"/>
          </p:cNvSpPr>
          <p:nvPr>
            <p:ph type="title"/>
          </p:nvPr>
        </p:nvSpPr>
        <p:spPr/>
        <p:txBody>
          <a:bodyPr/>
          <a:lstStyle/>
          <a:p>
            <a:r>
              <a:rPr lang="en-US" dirty="0"/>
              <a:t>Model Overview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CA9AD6DC-A37C-918F-7FAA-9A98473FDDD4}"/>
              </a:ext>
            </a:extLst>
          </p:cNvPr>
          <p:cNvSpPr>
            <a:spLocks noGrp="1"/>
          </p:cNvSpPr>
          <p:nvPr>
            <p:ph idx="1"/>
          </p:nvPr>
        </p:nvSpPr>
        <p:spPr/>
        <p:txBody>
          <a:bodyPr>
            <a:normAutofit/>
          </a:bodyPr>
          <a:lstStyle/>
          <a:p>
            <a:pPr marL="0" indent="0">
              <a:buNone/>
            </a:pPr>
            <a:r>
              <a:rPr lang="en-US" sz="2000" dirty="0"/>
              <a:t>Model 2: </a:t>
            </a:r>
            <a:r>
              <a:rPr lang="en-US" sz="2000" b="0" i="0" u="none" strike="noStrike" baseline="0" dirty="0"/>
              <a:t>Pre-trained VGG-16 with a SVM Classifier</a:t>
            </a:r>
          </a:p>
          <a:p>
            <a:pPr lvl="1"/>
            <a:r>
              <a:rPr lang="en-US" sz="2000" dirty="0"/>
              <a:t>Leveraged VGG-16 pre-trained model for feature extraction.</a:t>
            </a:r>
          </a:p>
          <a:p>
            <a:pPr lvl="1"/>
            <a:r>
              <a:rPr lang="en-US" sz="2000" dirty="0"/>
              <a:t>Utilized SVM for classification based on extracted features.</a:t>
            </a:r>
          </a:p>
          <a:p>
            <a:pPr lvl="1"/>
            <a:r>
              <a:rPr lang="en-US" sz="2000" dirty="0"/>
              <a:t>Applied to both full sheep dataset and sheep face dataset.</a:t>
            </a:r>
          </a:p>
          <a:p>
            <a:pPr lvl="1"/>
            <a:r>
              <a:rPr lang="en-US" sz="2000" dirty="0"/>
              <a:t>Evaluation of accuracy and performance parameters.</a:t>
            </a:r>
            <a:endParaRPr lang="en-IN" sz="2000" dirty="0"/>
          </a:p>
        </p:txBody>
      </p:sp>
      <p:sp>
        <p:nvSpPr>
          <p:cNvPr id="6" name="Slide Number Placeholder 5">
            <a:extLst>
              <a:ext uri="{FF2B5EF4-FFF2-40B4-BE49-F238E27FC236}">
                <a16:creationId xmlns:a16="http://schemas.microsoft.com/office/drawing/2014/main" id="{E38EAB91-C637-4EA4-585F-9EA4CD7143E0}"/>
              </a:ext>
            </a:extLst>
          </p:cNvPr>
          <p:cNvSpPr>
            <a:spLocks noGrp="1"/>
          </p:cNvSpPr>
          <p:nvPr>
            <p:ph type="sldNum" sz="quarter" idx="12"/>
          </p:nvPr>
        </p:nvSpPr>
        <p:spPr/>
        <p:txBody>
          <a:bodyPr/>
          <a:lstStyle/>
          <a:p>
            <a:fld id="{DFDF98CC-160E-494C-8C3C-8CDC5FA257DE}" type="slidenum">
              <a:rPr lang="en-US" smtClean="0"/>
              <a:t>14</a:t>
            </a:fld>
            <a:endParaRPr lang="en-US"/>
          </a:p>
        </p:txBody>
      </p:sp>
    </p:spTree>
    <p:extLst>
      <p:ext uri="{BB962C8B-B14F-4D97-AF65-F5344CB8AC3E}">
        <p14:creationId xmlns:p14="http://schemas.microsoft.com/office/powerpoint/2010/main" val="177580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00B10B-694D-9349-E591-EC44A3BD35F6}"/>
              </a:ext>
            </a:extLst>
          </p:cNvPr>
          <p:cNvSpPr>
            <a:spLocks noGrp="1"/>
          </p:cNvSpPr>
          <p:nvPr>
            <p:ph type="title"/>
          </p:nvPr>
        </p:nvSpPr>
        <p:spPr/>
        <p:txBody>
          <a:bodyPr/>
          <a:lstStyle/>
          <a:p>
            <a:r>
              <a:rPr lang="en-US" dirty="0"/>
              <a:t>Model Overview </a:t>
            </a:r>
            <a:r>
              <a:rPr lang="en-US" dirty="0" err="1"/>
              <a:t>Contd</a:t>
            </a:r>
            <a:r>
              <a:rPr lang="en-US" dirty="0"/>
              <a:t>…</a:t>
            </a:r>
            <a:endParaRPr lang="en-IN" dirty="0"/>
          </a:p>
        </p:txBody>
      </p:sp>
      <p:sp>
        <p:nvSpPr>
          <p:cNvPr id="8" name="Content Placeholder 7">
            <a:extLst>
              <a:ext uri="{FF2B5EF4-FFF2-40B4-BE49-F238E27FC236}">
                <a16:creationId xmlns:a16="http://schemas.microsoft.com/office/drawing/2014/main" id="{EB336104-405A-5D4F-8773-E478EF6C6E25}"/>
              </a:ext>
            </a:extLst>
          </p:cNvPr>
          <p:cNvSpPr>
            <a:spLocks noGrp="1"/>
          </p:cNvSpPr>
          <p:nvPr>
            <p:ph idx="1"/>
          </p:nvPr>
        </p:nvSpPr>
        <p:spPr/>
        <p:txBody>
          <a:bodyPr>
            <a:normAutofit/>
          </a:bodyPr>
          <a:lstStyle/>
          <a:p>
            <a:pPr marL="0" indent="0">
              <a:buNone/>
            </a:pPr>
            <a:r>
              <a:rPr lang="en-US" sz="2000" dirty="0"/>
              <a:t>Model 3: </a:t>
            </a:r>
            <a:r>
              <a:rPr lang="en-US" sz="2000" b="0" i="0" u="none" strike="noStrike" baseline="0" dirty="0"/>
              <a:t>Fine tuning of the VGG-19</a:t>
            </a:r>
          </a:p>
          <a:p>
            <a:pPr lvl="1"/>
            <a:r>
              <a:rPr lang="en-US" sz="2000" dirty="0"/>
              <a:t>Utilized VGG-19 pre-trained model for feature extraction.</a:t>
            </a:r>
          </a:p>
          <a:p>
            <a:pPr lvl="1"/>
            <a:r>
              <a:rPr lang="en-US" sz="2000" dirty="0"/>
              <a:t>Applied transfer learning with VGG-19, freezing first 12 layers.</a:t>
            </a:r>
          </a:p>
          <a:p>
            <a:pPr lvl="1"/>
            <a:r>
              <a:rPr lang="en-US" sz="2000" dirty="0"/>
              <a:t>Added two dense layers with 512 and 1024 neurons, respectively.</a:t>
            </a:r>
          </a:p>
          <a:p>
            <a:pPr lvl="1"/>
            <a:r>
              <a:rPr lang="en-US" sz="2000" dirty="0"/>
              <a:t>Evaluation of accuracy and performance parameters.</a:t>
            </a:r>
            <a:endParaRPr lang="en-IN" sz="2000" dirty="0"/>
          </a:p>
        </p:txBody>
      </p:sp>
      <p:sp>
        <p:nvSpPr>
          <p:cNvPr id="6" name="Slide Number Placeholder 5">
            <a:extLst>
              <a:ext uri="{FF2B5EF4-FFF2-40B4-BE49-F238E27FC236}">
                <a16:creationId xmlns:a16="http://schemas.microsoft.com/office/drawing/2014/main" id="{2A6D8387-0A37-3E55-5857-9DC88E18B0B1}"/>
              </a:ext>
            </a:extLst>
          </p:cNvPr>
          <p:cNvSpPr>
            <a:spLocks noGrp="1"/>
          </p:cNvSpPr>
          <p:nvPr>
            <p:ph type="sldNum" sz="quarter" idx="12"/>
          </p:nvPr>
        </p:nvSpPr>
        <p:spPr/>
        <p:txBody>
          <a:bodyPr/>
          <a:lstStyle/>
          <a:p>
            <a:fld id="{DFDF98CC-160E-494C-8C3C-8CDC5FA257DE}" type="slidenum">
              <a:rPr lang="en-US" smtClean="0"/>
              <a:t>15</a:t>
            </a:fld>
            <a:endParaRPr lang="en-US"/>
          </a:p>
        </p:txBody>
      </p:sp>
    </p:spTree>
    <p:extLst>
      <p:ext uri="{BB962C8B-B14F-4D97-AF65-F5344CB8AC3E}">
        <p14:creationId xmlns:p14="http://schemas.microsoft.com/office/powerpoint/2010/main" val="230843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E06D-34FE-07B4-A9FD-6D711F7375BC}"/>
              </a:ext>
            </a:extLst>
          </p:cNvPr>
          <p:cNvSpPr>
            <a:spLocks noGrp="1"/>
          </p:cNvSpPr>
          <p:nvPr>
            <p:ph type="title"/>
          </p:nvPr>
        </p:nvSpPr>
        <p:spPr/>
        <p:txBody>
          <a:bodyPr/>
          <a:lstStyle/>
          <a:p>
            <a:r>
              <a:rPr lang="en-US" dirty="0"/>
              <a:t>Model Overview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4C2FAF48-A417-AE55-43B9-1DD811AEE7C8}"/>
              </a:ext>
            </a:extLst>
          </p:cNvPr>
          <p:cNvSpPr>
            <a:spLocks noGrp="1"/>
          </p:cNvSpPr>
          <p:nvPr>
            <p:ph idx="1"/>
          </p:nvPr>
        </p:nvSpPr>
        <p:spPr/>
        <p:txBody>
          <a:bodyPr>
            <a:normAutofit/>
          </a:bodyPr>
          <a:lstStyle/>
          <a:p>
            <a:pPr marL="0" indent="0">
              <a:buNone/>
            </a:pPr>
            <a:r>
              <a:rPr lang="en-US" sz="2000" dirty="0"/>
              <a:t>Model 4: </a:t>
            </a:r>
            <a:r>
              <a:rPr lang="en-US" sz="2000" b="0" i="0" u="none" strike="noStrike" baseline="0" dirty="0"/>
              <a:t>VGG-16 with Normalization and Data Augmentation</a:t>
            </a:r>
            <a:endParaRPr lang="en-US" sz="2000" dirty="0"/>
          </a:p>
          <a:p>
            <a:pPr lvl="1"/>
            <a:r>
              <a:rPr lang="en-US" sz="2000" dirty="0"/>
              <a:t>Enhanced version of Model 1 to improve accuracy and performance.</a:t>
            </a:r>
          </a:p>
          <a:p>
            <a:pPr lvl="1"/>
            <a:r>
              <a:rPr lang="en-US" sz="2000" dirty="0"/>
              <a:t>Additional convolutional layers, batch normalization, </a:t>
            </a:r>
            <a:r>
              <a:rPr lang="en-US" sz="2000" dirty="0" err="1"/>
              <a:t>ReLU</a:t>
            </a:r>
            <a:r>
              <a:rPr lang="en-US" sz="2000" dirty="0"/>
              <a:t> activation.</a:t>
            </a:r>
          </a:p>
          <a:p>
            <a:pPr lvl="1"/>
            <a:r>
              <a:rPr lang="en-US" sz="2000" dirty="0"/>
              <a:t>Global average pooling and fully connected layers with dropout regularization.</a:t>
            </a:r>
          </a:p>
          <a:p>
            <a:pPr lvl="1"/>
            <a:r>
              <a:rPr lang="en-US" sz="2000" dirty="0"/>
              <a:t>Implemented data augmentation techniques such as width and height shifting.</a:t>
            </a:r>
          </a:p>
          <a:p>
            <a:pPr lvl="1"/>
            <a:r>
              <a:rPr lang="en-US" sz="2000" dirty="0"/>
              <a:t>Evaluation of accuracy and performance parameters.</a:t>
            </a:r>
            <a:endParaRPr lang="en-IN" sz="2000" dirty="0"/>
          </a:p>
        </p:txBody>
      </p:sp>
      <p:sp>
        <p:nvSpPr>
          <p:cNvPr id="6" name="Slide Number Placeholder 5">
            <a:extLst>
              <a:ext uri="{FF2B5EF4-FFF2-40B4-BE49-F238E27FC236}">
                <a16:creationId xmlns:a16="http://schemas.microsoft.com/office/drawing/2014/main" id="{3871744B-C606-8715-F41D-270CBA31B530}"/>
              </a:ext>
            </a:extLst>
          </p:cNvPr>
          <p:cNvSpPr>
            <a:spLocks noGrp="1"/>
          </p:cNvSpPr>
          <p:nvPr>
            <p:ph type="sldNum" sz="quarter" idx="12"/>
          </p:nvPr>
        </p:nvSpPr>
        <p:spPr/>
        <p:txBody>
          <a:bodyPr/>
          <a:lstStyle/>
          <a:p>
            <a:fld id="{DFDF98CC-160E-494C-8C3C-8CDC5FA257DE}" type="slidenum">
              <a:rPr lang="en-US" smtClean="0"/>
              <a:t>16</a:t>
            </a:fld>
            <a:endParaRPr lang="en-US"/>
          </a:p>
        </p:txBody>
      </p:sp>
    </p:spTree>
    <p:extLst>
      <p:ext uri="{BB962C8B-B14F-4D97-AF65-F5344CB8AC3E}">
        <p14:creationId xmlns:p14="http://schemas.microsoft.com/office/powerpoint/2010/main" val="45015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1CBDE4-2365-9FB3-9F52-C76C8BB6CF7B}"/>
              </a:ext>
            </a:extLst>
          </p:cNvPr>
          <p:cNvSpPr>
            <a:spLocks noGrp="1"/>
          </p:cNvSpPr>
          <p:nvPr>
            <p:ph type="sldNum" sz="quarter" idx="12"/>
          </p:nvPr>
        </p:nvSpPr>
        <p:spPr/>
        <p:txBody>
          <a:bodyPr/>
          <a:lstStyle/>
          <a:p>
            <a:fld id="{DFDF98CC-160E-494C-8C3C-8CDC5FA257DE}" type="slidenum">
              <a:rPr lang="en-US" smtClean="0"/>
              <a:t>17</a:t>
            </a:fld>
            <a:endParaRPr lang="en-US" dirty="0"/>
          </a:p>
        </p:txBody>
      </p:sp>
      <p:pic>
        <p:nvPicPr>
          <p:cNvPr id="6" name="Picture 5">
            <a:extLst>
              <a:ext uri="{FF2B5EF4-FFF2-40B4-BE49-F238E27FC236}">
                <a16:creationId xmlns:a16="http://schemas.microsoft.com/office/drawing/2014/main" id="{083DBC91-A665-57FF-0014-B78B0CC152BD}"/>
              </a:ext>
            </a:extLst>
          </p:cNvPr>
          <p:cNvPicPr>
            <a:picLocks noChangeAspect="1"/>
          </p:cNvPicPr>
          <p:nvPr/>
        </p:nvPicPr>
        <p:blipFill>
          <a:blip r:embed="rId2"/>
          <a:stretch>
            <a:fillRect/>
          </a:stretch>
        </p:blipFill>
        <p:spPr>
          <a:xfrm>
            <a:off x="530328" y="1818770"/>
            <a:ext cx="11131344" cy="3220460"/>
          </a:xfrm>
          <a:prstGeom prst="rect">
            <a:avLst/>
          </a:prstGeom>
        </p:spPr>
      </p:pic>
      <p:sp>
        <p:nvSpPr>
          <p:cNvPr id="8" name="TextBox 7">
            <a:extLst>
              <a:ext uri="{FF2B5EF4-FFF2-40B4-BE49-F238E27FC236}">
                <a16:creationId xmlns:a16="http://schemas.microsoft.com/office/drawing/2014/main" id="{E0C19A56-8736-3CC3-4585-E81873CC303D}"/>
              </a:ext>
            </a:extLst>
          </p:cNvPr>
          <p:cNvSpPr txBox="1"/>
          <p:nvPr/>
        </p:nvSpPr>
        <p:spPr>
          <a:xfrm>
            <a:off x="1435230" y="984257"/>
            <a:ext cx="6398443" cy="584775"/>
          </a:xfrm>
          <a:prstGeom prst="rect">
            <a:avLst/>
          </a:prstGeom>
          <a:noFill/>
        </p:spPr>
        <p:txBody>
          <a:bodyPr wrap="square">
            <a:spAutoFit/>
          </a:bodyPr>
          <a:lstStyle/>
          <a:p>
            <a:r>
              <a:rPr lang="en-US" sz="3200" dirty="0">
                <a:latin typeface="+mj-lt"/>
              </a:rPr>
              <a:t>Results</a:t>
            </a:r>
            <a:endParaRPr lang="en-US" sz="3000" dirty="0">
              <a:latin typeface="+mj-lt"/>
            </a:endParaRPr>
          </a:p>
        </p:txBody>
      </p:sp>
    </p:spTree>
    <p:extLst>
      <p:ext uri="{BB962C8B-B14F-4D97-AF65-F5344CB8AC3E}">
        <p14:creationId xmlns:p14="http://schemas.microsoft.com/office/powerpoint/2010/main" val="135134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91B7-1A8D-A4C8-AEF6-863B3F3A3623}"/>
              </a:ext>
            </a:extLst>
          </p:cNvPr>
          <p:cNvSpPr>
            <a:spLocks noGrp="1"/>
          </p:cNvSpPr>
          <p:nvPr>
            <p:ph type="title"/>
          </p:nvPr>
        </p:nvSpPr>
        <p:spPr/>
        <p:txBody>
          <a:bodyPr/>
          <a:lstStyle/>
          <a:p>
            <a:r>
              <a:rPr lang="en-US" dirty="0"/>
              <a:t>Graphs</a:t>
            </a:r>
            <a:endParaRPr lang="en-IN" dirty="0"/>
          </a:p>
        </p:txBody>
      </p:sp>
      <p:sp>
        <p:nvSpPr>
          <p:cNvPr id="6" name="Slide Number Placeholder 5">
            <a:extLst>
              <a:ext uri="{FF2B5EF4-FFF2-40B4-BE49-F238E27FC236}">
                <a16:creationId xmlns:a16="http://schemas.microsoft.com/office/drawing/2014/main" id="{AEF5C598-BEFA-6835-BAAF-6BD1E72059B1}"/>
              </a:ext>
            </a:extLst>
          </p:cNvPr>
          <p:cNvSpPr>
            <a:spLocks noGrp="1"/>
          </p:cNvSpPr>
          <p:nvPr>
            <p:ph type="sldNum" sz="quarter" idx="12"/>
          </p:nvPr>
        </p:nvSpPr>
        <p:spPr/>
        <p:txBody>
          <a:bodyPr/>
          <a:lstStyle/>
          <a:p>
            <a:fld id="{DFDF98CC-160E-494C-8C3C-8CDC5FA257DE}" type="slidenum">
              <a:rPr lang="en-US" smtClean="0"/>
              <a:t>18</a:t>
            </a:fld>
            <a:endParaRPr lang="en-US" dirty="0"/>
          </a:p>
        </p:txBody>
      </p:sp>
      <p:pic>
        <p:nvPicPr>
          <p:cNvPr id="10" name="Picture 9">
            <a:extLst>
              <a:ext uri="{FF2B5EF4-FFF2-40B4-BE49-F238E27FC236}">
                <a16:creationId xmlns:a16="http://schemas.microsoft.com/office/drawing/2014/main" id="{FE6AECAE-78DA-8E18-CECF-46D5FE6F8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231" y="1509860"/>
            <a:ext cx="8921538" cy="5027319"/>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9385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9B200F-029D-BD48-A19B-F6E6DD8F480C}"/>
              </a:ext>
            </a:extLst>
          </p:cNvPr>
          <p:cNvSpPr>
            <a:spLocks noGrp="1"/>
          </p:cNvSpPr>
          <p:nvPr>
            <p:ph type="sldNum" sz="quarter" idx="12"/>
          </p:nvPr>
        </p:nvSpPr>
        <p:spPr/>
        <p:txBody>
          <a:bodyPr/>
          <a:lstStyle/>
          <a:p>
            <a:fld id="{DFDF98CC-160E-494C-8C3C-8CDC5FA257DE}" type="slidenum">
              <a:rPr lang="en-US" smtClean="0"/>
              <a:t>19</a:t>
            </a:fld>
            <a:endParaRPr lang="en-US" dirty="0"/>
          </a:p>
        </p:txBody>
      </p:sp>
      <p:pic>
        <p:nvPicPr>
          <p:cNvPr id="8" name="Content Placeholder 7">
            <a:extLst>
              <a:ext uri="{FF2B5EF4-FFF2-40B4-BE49-F238E27FC236}">
                <a16:creationId xmlns:a16="http://schemas.microsoft.com/office/drawing/2014/main" id="{1FDD2C50-1786-29D1-F892-88FBA65C0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701" y="900256"/>
            <a:ext cx="9364597" cy="527698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5672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6420-5DF2-D7E3-74B3-5E56D5F7656E}"/>
              </a:ext>
            </a:extLst>
          </p:cNvPr>
          <p:cNvSpPr>
            <a:spLocks noGrp="1"/>
          </p:cNvSpPr>
          <p:nvPr>
            <p:ph type="title"/>
          </p:nvPr>
        </p:nvSpPr>
        <p:spPr>
          <a:xfrm>
            <a:off x="677334" y="609600"/>
            <a:ext cx="8596668" cy="700726"/>
          </a:xfrm>
        </p:spPr>
        <p:txBody>
          <a:bodyPr>
            <a:normAutofit/>
          </a:bodyPr>
          <a:lstStyle/>
          <a:p>
            <a:r>
              <a:rPr lang="en-US" dirty="0"/>
              <a:t>Index</a:t>
            </a:r>
          </a:p>
        </p:txBody>
      </p:sp>
      <p:sp>
        <p:nvSpPr>
          <p:cNvPr id="3" name="Content Placeholder 2">
            <a:extLst>
              <a:ext uri="{FF2B5EF4-FFF2-40B4-BE49-F238E27FC236}">
                <a16:creationId xmlns:a16="http://schemas.microsoft.com/office/drawing/2014/main" id="{29CC623F-D887-8B94-E2FE-A7E661439EAA}"/>
              </a:ext>
            </a:extLst>
          </p:cNvPr>
          <p:cNvSpPr>
            <a:spLocks noGrp="1"/>
          </p:cNvSpPr>
          <p:nvPr>
            <p:ph idx="1"/>
          </p:nvPr>
        </p:nvSpPr>
        <p:spPr>
          <a:xfrm>
            <a:off x="677334" y="1488613"/>
            <a:ext cx="8596668" cy="3880773"/>
          </a:xfrm>
        </p:spPr>
        <p:txBody>
          <a:bodyPr>
            <a:normAutofit/>
          </a:bodyPr>
          <a:lstStyle/>
          <a:p>
            <a:pPr marL="342900" indent="-342900">
              <a:buFont typeface="Arial" panose="020B0604020202020204" pitchFamily="34" charset="0"/>
              <a:buChar char="•"/>
            </a:pPr>
            <a:r>
              <a:rPr lang="en-US" sz="2200" dirty="0"/>
              <a:t>Reason for selecting this paper</a:t>
            </a:r>
          </a:p>
          <a:p>
            <a:pPr marL="342900" indent="-342900">
              <a:buFont typeface="Arial" panose="020B0604020202020204" pitchFamily="34" charset="0"/>
              <a:buChar char="•"/>
            </a:pPr>
            <a:r>
              <a:rPr lang="en-US" sz="2200" dirty="0"/>
              <a:t>Paper original findings</a:t>
            </a:r>
          </a:p>
          <a:p>
            <a:pPr marL="342900" indent="-342900">
              <a:buFont typeface="Arial" panose="020B0604020202020204" pitchFamily="34" charset="0"/>
              <a:buChar char="•"/>
            </a:pPr>
            <a:r>
              <a:rPr lang="en-US" sz="2200" dirty="0"/>
              <a:t>Data pre-processing</a:t>
            </a:r>
          </a:p>
          <a:p>
            <a:pPr marL="342900" indent="-342900">
              <a:buFont typeface="Arial" panose="020B0604020202020204" pitchFamily="34" charset="0"/>
              <a:buChar char="•"/>
            </a:pPr>
            <a:r>
              <a:rPr lang="en-US" sz="2200" dirty="0"/>
              <a:t>Evaluation Metrics</a:t>
            </a:r>
          </a:p>
          <a:p>
            <a:pPr marL="342900" indent="-342900">
              <a:buFont typeface="Arial" panose="020B0604020202020204" pitchFamily="34" charset="0"/>
              <a:buChar char="•"/>
            </a:pPr>
            <a:r>
              <a:rPr lang="en-US" sz="2200" dirty="0"/>
              <a:t>Models Used</a:t>
            </a:r>
          </a:p>
          <a:p>
            <a:pPr marL="342900" indent="-342900">
              <a:buFont typeface="Arial" panose="020B0604020202020204" pitchFamily="34" charset="0"/>
              <a:buChar char="•"/>
            </a:pPr>
            <a:r>
              <a:rPr lang="en-US" sz="2200" dirty="0"/>
              <a:t>Results and Graphs</a:t>
            </a:r>
          </a:p>
          <a:p>
            <a:pPr marL="342900" indent="-342900">
              <a:buFont typeface="Arial" panose="020B0604020202020204" pitchFamily="34" charset="0"/>
              <a:buChar char="•"/>
            </a:pPr>
            <a:r>
              <a:rPr lang="en-US" sz="2200" dirty="0"/>
              <a:t>Conclusions</a:t>
            </a:r>
          </a:p>
          <a:p>
            <a:pPr marL="342900" indent="-342900">
              <a:buFont typeface="Arial" panose="020B0604020202020204" pitchFamily="34" charset="0"/>
              <a:buChar char="•"/>
            </a:pPr>
            <a:r>
              <a:rPr lang="en-US" sz="2200" dirty="0"/>
              <a:t>Future Work</a:t>
            </a:r>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2781EB52-9F58-9753-851C-26A3DD6E1D22}"/>
              </a:ext>
            </a:extLst>
          </p:cNvPr>
          <p:cNvSpPr>
            <a:spLocks noGrp="1"/>
          </p:cNvSpPr>
          <p:nvPr>
            <p:ph type="sldNum" sz="quarter" idx="12"/>
          </p:nvPr>
        </p:nvSpPr>
        <p:spPr/>
        <p:txBody>
          <a:bodyPr/>
          <a:lstStyle/>
          <a:p>
            <a:fld id="{DFDF98CC-160E-494C-8C3C-8CDC5FA257DE}" type="slidenum">
              <a:rPr lang="en-US" smtClean="0"/>
              <a:t>2</a:t>
            </a:fld>
            <a:endParaRPr lang="en-US" dirty="0"/>
          </a:p>
        </p:txBody>
      </p:sp>
    </p:spTree>
    <p:extLst>
      <p:ext uri="{BB962C8B-B14F-4D97-AF65-F5344CB8AC3E}">
        <p14:creationId xmlns:p14="http://schemas.microsoft.com/office/powerpoint/2010/main" val="123105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BB4-CADB-158D-5AE8-E291CD9FDEF5}"/>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A9A172A-12EE-60F6-8D5C-7333548F6689}"/>
              </a:ext>
            </a:extLst>
          </p:cNvPr>
          <p:cNvSpPr>
            <a:spLocks noGrp="1"/>
          </p:cNvSpPr>
          <p:nvPr>
            <p:ph idx="1"/>
          </p:nvPr>
        </p:nvSpPr>
        <p:spPr>
          <a:xfrm>
            <a:off x="677334" y="1930400"/>
            <a:ext cx="8596668" cy="3880773"/>
          </a:xfrm>
        </p:spPr>
        <p:txBody>
          <a:bodyPr>
            <a:noAutofit/>
          </a:bodyPr>
          <a:lstStyle/>
          <a:p>
            <a:pPr marL="0" indent="0">
              <a:buNone/>
            </a:pPr>
            <a:r>
              <a:rPr lang="en-US" sz="2000" dirty="0"/>
              <a:t>Training Parameters Analysis:</a:t>
            </a:r>
          </a:p>
          <a:p>
            <a:pPr lvl="1"/>
            <a:r>
              <a:rPr lang="en-US" sz="2000" dirty="0"/>
              <a:t>Experiments conducted on two types of training images: full sheep images and cropped facial images.</a:t>
            </a:r>
          </a:p>
          <a:p>
            <a:pPr marL="0" indent="0">
              <a:buNone/>
            </a:pPr>
            <a:r>
              <a:rPr lang="en-US" sz="2000" dirty="0"/>
              <a:t>VGG-16 Performance:</a:t>
            </a:r>
          </a:p>
          <a:p>
            <a:pPr lvl="1"/>
            <a:r>
              <a:rPr lang="en-US" sz="2000" dirty="0"/>
              <a:t>Fine-tuning the last six layers of VGG-16 for 10 epochs achieved a classification accuracy of 93.75%, with a standard deviation of 1.7.</a:t>
            </a:r>
          </a:p>
          <a:p>
            <a:pPr lvl="1"/>
            <a:r>
              <a:rPr lang="en-US" sz="2000" dirty="0"/>
              <a:t>Further enhancements, including additional convolution layers, batch normalization, and data augmentation, improved accuracy to 97.68%.</a:t>
            </a:r>
          </a:p>
          <a:p>
            <a:pPr marL="0" indent="0">
              <a:buNone/>
            </a:pPr>
            <a:r>
              <a:rPr lang="en-US" sz="2000" dirty="0"/>
              <a:t>VGG-19 Performance:</a:t>
            </a:r>
          </a:p>
          <a:p>
            <a:pPr lvl="1"/>
            <a:r>
              <a:rPr lang="en-US" sz="2000" dirty="0"/>
              <a:t>Fine-tuning the last seven layers of VGG-19 for 10 epochs resulted in the highest classification accuracy of 93.87%.</a:t>
            </a:r>
          </a:p>
        </p:txBody>
      </p:sp>
      <p:sp>
        <p:nvSpPr>
          <p:cNvPr id="6" name="Slide Number Placeholder 5">
            <a:extLst>
              <a:ext uri="{FF2B5EF4-FFF2-40B4-BE49-F238E27FC236}">
                <a16:creationId xmlns:a16="http://schemas.microsoft.com/office/drawing/2014/main" id="{20137AD6-D836-61E7-1CDD-FCD657658382}"/>
              </a:ext>
            </a:extLst>
          </p:cNvPr>
          <p:cNvSpPr>
            <a:spLocks noGrp="1"/>
          </p:cNvSpPr>
          <p:nvPr>
            <p:ph type="sldNum" sz="quarter" idx="12"/>
          </p:nvPr>
        </p:nvSpPr>
        <p:spPr/>
        <p:txBody>
          <a:bodyPr/>
          <a:lstStyle/>
          <a:p>
            <a:fld id="{DFDF98CC-160E-494C-8C3C-8CDC5FA257DE}" type="slidenum">
              <a:rPr lang="en-US" smtClean="0"/>
              <a:t>20</a:t>
            </a:fld>
            <a:endParaRPr lang="en-US" dirty="0"/>
          </a:p>
        </p:txBody>
      </p:sp>
    </p:spTree>
    <p:extLst>
      <p:ext uri="{BB962C8B-B14F-4D97-AF65-F5344CB8AC3E}">
        <p14:creationId xmlns:p14="http://schemas.microsoft.com/office/powerpoint/2010/main" val="89941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133E95-01CE-CDFB-D623-1DF66DA4E096}"/>
              </a:ext>
            </a:extLst>
          </p:cNvPr>
          <p:cNvSpPr>
            <a:spLocks noGrp="1"/>
          </p:cNvSpPr>
          <p:nvPr>
            <p:ph type="title"/>
          </p:nvPr>
        </p:nvSpPr>
        <p:spPr/>
        <p:txBody>
          <a:bodyPr/>
          <a:lstStyle/>
          <a:p>
            <a:r>
              <a:rPr lang="en-US" dirty="0"/>
              <a:t>Conclusion</a:t>
            </a:r>
            <a:endParaRPr lang="en-IN" dirty="0"/>
          </a:p>
        </p:txBody>
      </p:sp>
      <p:sp>
        <p:nvSpPr>
          <p:cNvPr id="8" name="Content Placeholder 7">
            <a:extLst>
              <a:ext uri="{FF2B5EF4-FFF2-40B4-BE49-F238E27FC236}">
                <a16:creationId xmlns:a16="http://schemas.microsoft.com/office/drawing/2014/main" id="{AA7808CE-572B-8C94-48D6-18A3AE405138}"/>
              </a:ext>
            </a:extLst>
          </p:cNvPr>
          <p:cNvSpPr>
            <a:spLocks noGrp="1"/>
          </p:cNvSpPr>
          <p:nvPr>
            <p:ph idx="1"/>
          </p:nvPr>
        </p:nvSpPr>
        <p:spPr/>
        <p:txBody>
          <a:bodyPr>
            <a:normAutofit/>
          </a:bodyPr>
          <a:lstStyle/>
          <a:p>
            <a:r>
              <a:rPr lang="en-US" sz="2000" dirty="0"/>
              <a:t>The findings of this study highlight the successful application of deep learning models, particularly VGG-16 and VGG-19, in sheep breed classification. Through fine-tuning and enhancements, we achieved high classification accuracies, indicating the potential of these models for real-world use in farm settings.</a:t>
            </a:r>
            <a:endParaRPr lang="en-IN" sz="2000" dirty="0"/>
          </a:p>
        </p:txBody>
      </p:sp>
      <p:sp>
        <p:nvSpPr>
          <p:cNvPr id="6" name="Slide Number Placeholder 5">
            <a:extLst>
              <a:ext uri="{FF2B5EF4-FFF2-40B4-BE49-F238E27FC236}">
                <a16:creationId xmlns:a16="http://schemas.microsoft.com/office/drawing/2014/main" id="{D934842B-AEF0-7E56-167E-744D55FBD50E}"/>
              </a:ext>
            </a:extLst>
          </p:cNvPr>
          <p:cNvSpPr>
            <a:spLocks noGrp="1"/>
          </p:cNvSpPr>
          <p:nvPr>
            <p:ph type="sldNum" sz="quarter" idx="12"/>
          </p:nvPr>
        </p:nvSpPr>
        <p:spPr/>
        <p:txBody>
          <a:bodyPr/>
          <a:lstStyle/>
          <a:p>
            <a:fld id="{DFDF98CC-160E-494C-8C3C-8CDC5FA257DE}" type="slidenum">
              <a:rPr lang="en-US" smtClean="0"/>
              <a:t>21</a:t>
            </a:fld>
            <a:endParaRPr lang="en-US" dirty="0"/>
          </a:p>
        </p:txBody>
      </p:sp>
    </p:spTree>
    <p:extLst>
      <p:ext uri="{BB962C8B-B14F-4D97-AF65-F5344CB8AC3E}">
        <p14:creationId xmlns:p14="http://schemas.microsoft.com/office/powerpoint/2010/main" val="139349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Herd of goats">
            <a:extLst>
              <a:ext uri="{FF2B5EF4-FFF2-40B4-BE49-F238E27FC236}">
                <a16:creationId xmlns:a16="http://schemas.microsoft.com/office/drawing/2014/main" id="{F46156F3-29FA-B116-4B57-23A03EA46CD8}"/>
              </a:ext>
            </a:extLst>
          </p:cNvPr>
          <p:cNvPicPr>
            <a:picLocks noChangeAspect="1"/>
          </p:cNvPicPr>
          <p:nvPr/>
        </p:nvPicPr>
        <p:blipFill rotWithShape="1">
          <a:blip r:embed="rId2"/>
          <a:srcRect l="13435" t="839" r="10106"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2EBCC66-ECF9-41DB-06A3-5147E951129A}"/>
              </a:ext>
            </a:extLst>
          </p:cNvPr>
          <p:cNvSpPr>
            <a:spLocks noGrp="1"/>
          </p:cNvSpPr>
          <p:nvPr>
            <p:ph type="ctrTitle"/>
          </p:nvPr>
        </p:nvSpPr>
        <p:spPr>
          <a:xfrm>
            <a:off x="668867" y="1678666"/>
            <a:ext cx="4088190" cy="2369093"/>
          </a:xfrm>
        </p:spPr>
        <p:txBody>
          <a:bodyPr vert="horz" lIns="91440" tIns="45720" rIns="91440" bIns="45720" rtlCol="0">
            <a:normAutofit/>
          </a:bodyPr>
          <a:lstStyle/>
          <a:p>
            <a:r>
              <a:rPr lang="en-US" sz="4800"/>
              <a:t>Thank You</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777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1845227-91B1-240D-E1FC-06E0515208FB}"/>
              </a:ext>
            </a:extLst>
          </p:cNvPr>
          <p:cNvSpPr>
            <a:spLocks noGrp="1"/>
          </p:cNvSpPr>
          <p:nvPr>
            <p:ph type="title"/>
          </p:nvPr>
        </p:nvSpPr>
        <p:spPr/>
        <p:txBody>
          <a:bodyPr/>
          <a:lstStyle/>
          <a:p>
            <a:r>
              <a:rPr lang="en-US" dirty="0"/>
              <a:t>Reason for selecting this paper</a:t>
            </a:r>
          </a:p>
        </p:txBody>
      </p:sp>
      <p:sp>
        <p:nvSpPr>
          <p:cNvPr id="18" name="Content Placeholder 17">
            <a:extLst>
              <a:ext uri="{FF2B5EF4-FFF2-40B4-BE49-F238E27FC236}">
                <a16:creationId xmlns:a16="http://schemas.microsoft.com/office/drawing/2014/main" id="{DDAFD6D2-79FC-9C0B-57C9-9C1DC911222F}"/>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effectLst/>
              </a:rPr>
              <a:t>Sheep farming is a significant industry in Australia, with profitability closely linked to the commercial value of flocks and associated rearing costs.</a:t>
            </a:r>
          </a:p>
          <a:p>
            <a:pPr algn="just">
              <a:buFont typeface="Arial" panose="020B0604020202020204" pitchFamily="34" charset="0"/>
              <a:buChar char="•"/>
            </a:pPr>
            <a:r>
              <a:rPr lang="en-US" sz="2000" b="0" i="0" dirty="0">
                <a:effectLst/>
              </a:rPr>
              <a:t>The commercial value of sheep is primarily determined by carcass weight, yet accurate estimation is challenging as it can only be determined post-slaughter.</a:t>
            </a:r>
          </a:p>
          <a:p>
            <a:pPr algn="just">
              <a:buFont typeface="Arial" panose="020B0604020202020204" pitchFamily="34" charset="0"/>
              <a:buChar char="•"/>
            </a:pPr>
            <a:r>
              <a:rPr lang="en-US" sz="2000" b="0" i="0" dirty="0">
                <a:effectLst/>
              </a:rPr>
              <a:t>Farmers rely on live weight measurements, but this includes variables like gut fill, wool weight, and bone frame, leading to inaccuracies.</a:t>
            </a:r>
          </a:p>
          <a:p>
            <a:pPr algn="just">
              <a:buFont typeface="Arial" panose="020B0604020202020204" pitchFamily="34" charset="0"/>
              <a:buChar char="•"/>
            </a:pPr>
            <a:r>
              <a:rPr lang="en-US" sz="2000" b="0" i="0" dirty="0">
                <a:effectLst/>
              </a:rPr>
              <a:t>Prediction of wool growth, crucial for sheep farming, has been addressed in studies with relatively high accuracy, but automatic breed identification models are lacking.</a:t>
            </a:r>
          </a:p>
        </p:txBody>
      </p:sp>
      <p:sp>
        <p:nvSpPr>
          <p:cNvPr id="4" name="Slide Number Placeholder 3">
            <a:extLst>
              <a:ext uri="{FF2B5EF4-FFF2-40B4-BE49-F238E27FC236}">
                <a16:creationId xmlns:a16="http://schemas.microsoft.com/office/drawing/2014/main" id="{52018046-642B-79E8-6BD9-994C4DA6AD6D}"/>
              </a:ext>
            </a:extLst>
          </p:cNvPr>
          <p:cNvSpPr>
            <a:spLocks noGrp="1"/>
          </p:cNvSpPr>
          <p:nvPr>
            <p:ph type="sldNum" sz="quarter" idx="12"/>
          </p:nvPr>
        </p:nvSpPr>
        <p:spPr/>
        <p:txBody>
          <a:bodyPr/>
          <a:lstStyle/>
          <a:p>
            <a:fld id="{DFDF98CC-160E-494C-8C3C-8CDC5FA257DE}" type="slidenum">
              <a:rPr lang="en-US" smtClean="0"/>
              <a:pPr/>
              <a:t>3</a:t>
            </a:fld>
            <a:endParaRPr lang="en-US" dirty="0"/>
          </a:p>
        </p:txBody>
      </p:sp>
    </p:spTree>
    <p:extLst>
      <p:ext uri="{BB962C8B-B14F-4D97-AF65-F5344CB8AC3E}">
        <p14:creationId xmlns:p14="http://schemas.microsoft.com/office/powerpoint/2010/main" val="13902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FF2F-080A-08AB-AA34-6840041C032F}"/>
              </a:ext>
            </a:extLst>
          </p:cNvPr>
          <p:cNvSpPr>
            <a:spLocks noGrp="1"/>
          </p:cNvSpPr>
          <p:nvPr>
            <p:ph type="title"/>
          </p:nvPr>
        </p:nvSpPr>
        <p:spPr/>
        <p:txBody>
          <a:bodyPr/>
          <a:lstStyle/>
          <a:p>
            <a:r>
              <a:rPr lang="en-US" dirty="0"/>
              <a:t>Reason for selecting this paper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10061330-5E27-9E36-6503-EE992998E21B}"/>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effectLst/>
              </a:rPr>
              <a:t>Variations in meat yield among different breeds pose concerns for producers, highlighting potential losses.</a:t>
            </a:r>
          </a:p>
          <a:p>
            <a:pPr algn="just">
              <a:buFont typeface="Arial" panose="020B0604020202020204" pitchFamily="34" charset="0"/>
              <a:buChar char="•"/>
            </a:pPr>
            <a:r>
              <a:rPr lang="en-US" sz="2000" b="0" i="0" dirty="0">
                <a:effectLst/>
              </a:rPr>
              <a:t>Computer vision and machine learning offer promising solutions for breed identification, but challenges include segmenting sheep from uniform-colored flocks and predicting deformable body shapes amidst wool presence.</a:t>
            </a:r>
          </a:p>
          <a:p>
            <a:pPr algn="just">
              <a:buFont typeface="Arial" panose="020B0604020202020204" pitchFamily="34" charset="0"/>
              <a:buChar char="•"/>
            </a:pPr>
            <a:r>
              <a:rPr lang="en-US" sz="2000" b="0" i="0" dirty="0">
                <a:effectLst/>
              </a:rPr>
              <a:t>This paper aims to address the gap by developing an automatic sheep breed identification system using CV and ML techniques, with enhancements including normalization layers and VGG19 transfer learning model, achieving a maximum testing accuracy of 97.68%.</a:t>
            </a:r>
          </a:p>
          <a:p>
            <a:pPr marL="0" indent="0">
              <a:buNone/>
            </a:pPr>
            <a:endParaRPr lang="en-IN" dirty="0"/>
          </a:p>
        </p:txBody>
      </p:sp>
      <p:sp>
        <p:nvSpPr>
          <p:cNvPr id="6" name="Slide Number Placeholder 5">
            <a:extLst>
              <a:ext uri="{FF2B5EF4-FFF2-40B4-BE49-F238E27FC236}">
                <a16:creationId xmlns:a16="http://schemas.microsoft.com/office/drawing/2014/main" id="{08C94C92-8AA7-EB7C-E934-93B877E74580}"/>
              </a:ext>
            </a:extLst>
          </p:cNvPr>
          <p:cNvSpPr>
            <a:spLocks noGrp="1"/>
          </p:cNvSpPr>
          <p:nvPr>
            <p:ph type="sldNum" sz="quarter" idx="12"/>
          </p:nvPr>
        </p:nvSpPr>
        <p:spPr/>
        <p:txBody>
          <a:bodyPr/>
          <a:lstStyle/>
          <a:p>
            <a:fld id="{DFDF98CC-160E-494C-8C3C-8CDC5FA257DE}" type="slidenum">
              <a:rPr lang="en-US" smtClean="0"/>
              <a:t>4</a:t>
            </a:fld>
            <a:endParaRPr lang="en-US" dirty="0"/>
          </a:p>
        </p:txBody>
      </p:sp>
    </p:spTree>
    <p:extLst>
      <p:ext uri="{BB962C8B-B14F-4D97-AF65-F5344CB8AC3E}">
        <p14:creationId xmlns:p14="http://schemas.microsoft.com/office/powerpoint/2010/main" val="944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a:extLst>
              <a:ext uri="{FF2B5EF4-FFF2-40B4-BE49-F238E27FC236}">
                <a16:creationId xmlns:a16="http://schemas.microsoft.com/office/drawing/2014/main" id="{A12F83D2-F84E-063A-B506-D1B959C5F4E4}"/>
              </a:ext>
            </a:extLst>
          </p:cNvPr>
          <p:cNvSpPr>
            <a:spLocks noGrp="1"/>
          </p:cNvSpPr>
          <p:nvPr>
            <p:ph type="title"/>
          </p:nvPr>
        </p:nvSpPr>
        <p:spPr/>
        <p:txBody>
          <a:bodyPr/>
          <a:lstStyle/>
          <a:p>
            <a:r>
              <a:rPr lang="en-US" dirty="0"/>
              <a:t>Paper original findings</a:t>
            </a:r>
          </a:p>
        </p:txBody>
      </p:sp>
      <p:sp>
        <p:nvSpPr>
          <p:cNvPr id="3" name="Content Placeholder 2">
            <a:extLst>
              <a:ext uri="{FF2B5EF4-FFF2-40B4-BE49-F238E27FC236}">
                <a16:creationId xmlns:a16="http://schemas.microsoft.com/office/drawing/2014/main" id="{E31C72A9-451C-A2CE-24C9-07B1FB02E818}"/>
              </a:ext>
            </a:extLst>
          </p:cNvPr>
          <p:cNvSpPr>
            <a:spLocks noGrp="1"/>
          </p:cNvSpPr>
          <p:nvPr>
            <p:ph idx="1"/>
          </p:nvPr>
        </p:nvSpPr>
        <p:spPr/>
        <p:txBody>
          <a:bodyPr>
            <a:normAutofit fontScale="92500"/>
          </a:bodyPr>
          <a:lstStyle/>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In the original base paper, the authors obtained maximum accuracy when they fine-tuned the last six layers of VGG-16 for 10 epochs, achieving the highest classification accuracy of  95.8% with a 1.7 standard deviation. </a:t>
            </a: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They have used both the sheep face dataset and the full sheep dataset. </a:t>
            </a: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rPr>
              <a:t>They used the SVM at the output to get the classification and achieved an accuracy of 79%, and finally, they concluded that the fine-tuned model is performing very well.</a:t>
            </a:r>
          </a:p>
        </p:txBody>
      </p:sp>
      <p:sp>
        <p:nvSpPr>
          <p:cNvPr id="6" name="Slide Number Placeholder 5">
            <a:extLst>
              <a:ext uri="{FF2B5EF4-FFF2-40B4-BE49-F238E27FC236}">
                <a16:creationId xmlns:a16="http://schemas.microsoft.com/office/drawing/2014/main" id="{71EFD157-1ACA-AA08-E560-07295E7C4441}"/>
              </a:ext>
            </a:extLst>
          </p:cNvPr>
          <p:cNvSpPr>
            <a:spLocks noGrp="1"/>
          </p:cNvSpPr>
          <p:nvPr>
            <p:ph type="sldNum" sz="quarter" idx="12"/>
          </p:nvPr>
        </p:nvSpPr>
        <p:spPr/>
        <p:txBody>
          <a:bodyPr/>
          <a:lstStyle/>
          <a:p>
            <a:fld id="{DFDF98CC-160E-494C-8C3C-8CDC5FA257DE}" type="slidenum">
              <a:rPr lang="en-US" smtClean="0"/>
              <a:t>5</a:t>
            </a:fld>
            <a:endParaRPr lang="en-US" dirty="0"/>
          </a:p>
        </p:txBody>
      </p:sp>
    </p:spTree>
    <p:extLst>
      <p:ext uri="{BB962C8B-B14F-4D97-AF65-F5344CB8AC3E}">
        <p14:creationId xmlns:p14="http://schemas.microsoft.com/office/powerpoint/2010/main" val="418728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3C2F-F5A3-2201-0CEB-2E28ABD7D80F}"/>
              </a:ext>
            </a:extLst>
          </p:cNvPr>
          <p:cNvSpPr>
            <a:spLocks noGrp="1"/>
          </p:cNvSpPr>
          <p:nvPr>
            <p:ph type="title"/>
          </p:nvPr>
        </p:nvSpPr>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F3B3F7FE-C9BA-EF7D-CB44-6E5D12F6CFAD}"/>
              </a:ext>
            </a:extLst>
          </p:cNvPr>
          <p:cNvSpPr>
            <a:spLocks noGrp="1"/>
          </p:cNvSpPr>
          <p:nvPr>
            <p:ph idx="1"/>
          </p:nvPr>
        </p:nvSpPr>
        <p:spPr/>
        <p:txBody>
          <a:bodyPr>
            <a:normAutofit fontScale="92500" lnSpcReduction="10000"/>
          </a:bodyPr>
          <a:lstStyle/>
          <a:p>
            <a:pPr marL="0" indent="0">
              <a:buNone/>
            </a:pPr>
            <a:r>
              <a:rPr lang="en-US" sz="2000" b="1" dirty="0"/>
              <a:t>Full Sheep Dataset</a:t>
            </a:r>
          </a:p>
          <a:p>
            <a:pPr lvl="1"/>
            <a:r>
              <a:rPr lang="en-US" sz="2000" dirty="0"/>
              <a:t>Minimal preprocessing is applied to retain various types of variation.</a:t>
            </a:r>
          </a:p>
          <a:p>
            <a:pPr lvl="1"/>
            <a:r>
              <a:rPr lang="en-US" sz="2000" dirty="0"/>
              <a:t>Images are cropped to achieve a uniform aspect ratio of 1080×1080 pixels and resized to 224×224 pixels to match the input size of the CNN model.</a:t>
            </a:r>
          </a:p>
          <a:p>
            <a:pPr marL="0" indent="0">
              <a:buNone/>
            </a:pPr>
            <a:r>
              <a:rPr lang="en-US" sz="2000" b="1" dirty="0"/>
              <a:t>Sheep Face Dataset</a:t>
            </a:r>
          </a:p>
          <a:p>
            <a:pPr lvl="1"/>
            <a:r>
              <a:rPr lang="en-US" sz="2000" dirty="0"/>
              <a:t>The preprocessing aims to reduce irrelevant features by cropping only the sheep’s face, eliminating posture variation by aligning all face images, and resizing images to a uniform size.</a:t>
            </a:r>
          </a:p>
          <a:p>
            <a:pPr lvl="1"/>
            <a:r>
              <a:rPr lang="en-US" sz="2000" dirty="0"/>
              <a:t>Involves selecting control points, inferring a geometric transformation matrix, and applying translation, rotation, and scaling to align the images.</a:t>
            </a:r>
          </a:p>
        </p:txBody>
      </p:sp>
      <p:sp>
        <p:nvSpPr>
          <p:cNvPr id="6" name="Slide Number Placeholder 5">
            <a:extLst>
              <a:ext uri="{FF2B5EF4-FFF2-40B4-BE49-F238E27FC236}">
                <a16:creationId xmlns:a16="http://schemas.microsoft.com/office/drawing/2014/main" id="{1FBFCC24-07AB-B0D1-598A-A8F27C706ADA}"/>
              </a:ext>
            </a:extLst>
          </p:cNvPr>
          <p:cNvSpPr>
            <a:spLocks noGrp="1"/>
          </p:cNvSpPr>
          <p:nvPr>
            <p:ph type="sldNum" sz="quarter" idx="12"/>
          </p:nvPr>
        </p:nvSpPr>
        <p:spPr/>
        <p:txBody>
          <a:bodyPr/>
          <a:lstStyle/>
          <a:p>
            <a:fld id="{DFDF98CC-160E-494C-8C3C-8CDC5FA257DE}" type="slidenum">
              <a:rPr lang="en-US" smtClean="0"/>
              <a:t>6</a:t>
            </a:fld>
            <a:endParaRPr lang="en-US" dirty="0"/>
          </a:p>
        </p:txBody>
      </p:sp>
    </p:spTree>
    <p:extLst>
      <p:ext uri="{BB962C8B-B14F-4D97-AF65-F5344CB8AC3E}">
        <p14:creationId xmlns:p14="http://schemas.microsoft.com/office/powerpoint/2010/main" val="54672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1845227-91B1-240D-E1FC-06E0515208FB}"/>
              </a:ext>
            </a:extLst>
          </p:cNvPr>
          <p:cNvSpPr>
            <a:spLocks noGrp="1"/>
          </p:cNvSpPr>
          <p:nvPr>
            <p:ph type="title"/>
          </p:nvPr>
        </p:nvSpPr>
        <p:spPr/>
        <p:txBody>
          <a:bodyPr/>
          <a:lstStyle/>
          <a:p>
            <a:r>
              <a:rPr lang="en-US" dirty="0"/>
              <a:t>Data Pre-processing</a:t>
            </a:r>
            <a:endParaRPr lang="en-IN" dirty="0"/>
          </a:p>
        </p:txBody>
      </p:sp>
      <p:sp>
        <p:nvSpPr>
          <p:cNvPr id="18" name="Content Placeholder 17">
            <a:extLst>
              <a:ext uri="{FF2B5EF4-FFF2-40B4-BE49-F238E27FC236}">
                <a16:creationId xmlns:a16="http://schemas.microsoft.com/office/drawing/2014/main" id="{DDAFD6D2-79FC-9C0B-57C9-9C1DC911222F}"/>
              </a:ext>
            </a:extLst>
          </p:cNvPr>
          <p:cNvSpPr>
            <a:spLocks noGrp="1"/>
          </p:cNvSpPr>
          <p:nvPr>
            <p:ph idx="1"/>
          </p:nvPr>
        </p:nvSpPr>
        <p:spPr>
          <a:xfrm>
            <a:off x="838200" y="1618236"/>
            <a:ext cx="10515600" cy="4351338"/>
          </a:xfrm>
        </p:spPr>
        <p:txBody>
          <a:bodyPr>
            <a:normAutofit fontScale="92500" lnSpcReduction="20000"/>
          </a:bodyPr>
          <a:lstStyle/>
          <a:p>
            <a:pPr marL="0" indent="0">
              <a:buNone/>
            </a:pPr>
            <a:r>
              <a:rPr lang="en-US" sz="2000" dirty="0"/>
              <a:t>Data preprocessing is a critical step in preparing the dataset for analysis and model building. It involves several key processes to clean, transform, and organize raw data, ensuring its suitability for machine learning tasks.</a:t>
            </a:r>
          </a:p>
          <a:p>
            <a:pPr marL="0" indent="0">
              <a:buNone/>
            </a:pPr>
            <a:endParaRPr lang="en-IN" sz="2000" dirty="0"/>
          </a:p>
          <a:p>
            <a:pPr marL="0" indent="0">
              <a:buNone/>
            </a:pPr>
            <a:r>
              <a:rPr lang="en-IN" sz="2000" dirty="0"/>
              <a:t>Outline of tasks we done:</a:t>
            </a:r>
          </a:p>
          <a:p>
            <a:pPr lvl="1"/>
            <a:r>
              <a:rPr lang="en-US" sz="2000" dirty="0"/>
              <a:t>a. Frame Extraction and Filtering</a:t>
            </a:r>
          </a:p>
          <a:p>
            <a:pPr lvl="1"/>
            <a:r>
              <a:rPr lang="en-US" sz="2000" dirty="0"/>
              <a:t>b. Frame Sampling</a:t>
            </a:r>
          </a:p>
          <a:p>
            <a:pPr lvl="1"/>
            <a:r>
              <a:rPr lang="en-US" sz="2000" dirty="0"/>
              <a:t>c. Labeling</a:t>
            </a:r>
          </a:p>
          <a:p>
            <a:pPr lvl="1"/>
            <a:r>
              <a:rPr lang="en-US" sz="2000" dirty="0"/>
              <a:t>d. Datasets</a:t>
            </a:r>
          </a:p>
          <a:p>
            <a:pPr lvl="2"/>
            <a:r>
              <a:rPr lang="en-US" dirty="0" err="1"/>
              <a:t>i</a:t>
            </a:r>
            <a:r>
              <a:rPr lang="en-US" dirty="0"/>
              <a:t>. Full Sheep Dataset</a:t>
            </a:r>
          </a:p>
          <a:p>
            <a:pPr lvl="2"/>
            <a:r>
              <a:rPr lang="en-US" dirty="0"/>
              <a:t>ii. Sheep Face Dataset</a:t>
            </a:r>
          </a:p>
          <a:p>
            <a:pPr lvl="1"/>
            <a:r>
              <a:rPr lang="en-US" sz="2000" dirty="0"/>
              <a:t>e. Data Splitting</a:t>
            </a:r>
          </a:p>
          <a:p>
            <a:pPr lvl="1"/>
            <a:r>
              <a:rPr lang="en-US" sz="2000" dirty="0"/>
              <a:t>f. Data Augmentation</a:t>
            </a:r>
          </a:p>
        </p:txBody>
      </p:sp>
      <p:sp>
        <p:nvSpPr>
          <p:cNvPr id="4" name="Slide Number Placeholder 3">
            <a:extLst>
              <a:ext uri="{FF2B5EF4-FFF2-40B4-BE49-F238E27FC236}">
                <a16:creationId xmlns:a16="http://schemas.microsoft.com/office/drawing/2014/main" id="{52018046-642B-79E8-6BD9-994C4DA6AD6D}"/>
              </a:ext>
            </a:extLst>
          </p:cNvPr>
          <p:cNvSpPr>
            <a:spLocks noGrp="1"/>
          </p:cNvSpPr>
          <p:nvPr>
            <p:ph type="sldNum" sz="quarter" idx="12"/>
          </p:nvPr>
        </p:nvSpPr>
        <p:spPr/>
        <p:txBody>
          <a:bodyPr/>
          <a:lstStyle/>
          <a:p>
            <a:fld id="{DFDF98CC-160E-494C-8C3C-8CDC5FA257DE}" type="slidenum">
              <a:rPr lang="en-US" smtClean="0"/>
              <a:pPr/>
              <a:t>7</a:t>
            </a:fld>
            <a:endParaRPr lang="en-US"/>
          </a:p>
        </p:txBody>
      </p:sp>
    </p:spTree>
    <p:extLst>
      <p:ext uri="{BB962C8B-B14F-4D97-AF65-F5344CB8AC3E}">
        <p14:creationId xmlns:p14="http://schemas.microsoft.com/office/powerpoint/2010/main" val="120748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874870-3000-0E54-F407-DD5BE17F410B}"/>
              </a:ext>
            </a:extLst>
          </p:cNvPr>
          <p:cNvSpPr>
            <a:spLocks noGrp="1"/>
          </p:cNvSpPr>
          <p:nvPr>
            <p:ph type="title"/>
          </p:nvPr>
        </p:nvSpPr>
        <p:spPr/>
        <p:txBody>
          <a:bodyPr/>
          <a:lstStyle/>
          <a:p>
            <a:r>
              <a:rPr lang="en-US" dirty="0"/>
              <a:t>Data Pre-processing </a:t>
            </a:r>
            <a:r>
              <a:rPr lang="en-US" dirty="0" err="1"/>
              <a:t>Contd</a:t>
            </a:r>
            <a:r>
              <a:rPr lang="en-US" dirty="0"/>
              <a:t>…</a:t>
            </a:r>
            <a:endParaRPr lang="en-IN" dirty="0"/>
          </a:p>
        </p:txBody>
      </p:sp>
      <p:sp>
        <p:nvSpPr>
          <p:cNvPr id="8" name="Content Placeholder 7">
            <a:extLst>
              <a:ext uri="{FF2B5EF4-FFF2-40B4-BE49-F238E27FC236}">
                <a16:creationId xmlns:a16="http://schemas.microsoft.com/office/drawing/2014/main" id="{6BC78DA8-CCA1-F504-F4D0-AA26FED49ECB}"/>
              </a:ext>
            </a:extLst>
          </p:cNvPr>
          <p:cNvSpPr>
            <a:spLocks noGrp="1"/>
          </p:cNvSpPr>
          <p:nvPr>
            <p:ph idx="1"/>
          </p:nvPr>
        </p:nvSpPr>
        <p:spPr>
          <a:xfrm>
            <a:off x="677334" y="1502229"/>
            <a:ext cx="8596668" cy="4539133"/>
          </a:xfrm>
        </p:spPr>
        <p:txBody>
          <a:bodyPr>
            <a:normAutofit fontScale="85000" lnSpcReduction="20000"/>
          </a:bodyPr>
          <a:lstStyle/>
          <a:p>
            <a:pPr marL="0" indent="0">
              <a:buNone/>
            </a:pPr>
            <a:r>
              <a:rPr lang="en-US" sz="2400" dirty="0"/>
              <a:t>Frame Extraction and Filtering</a:t>
            </a:r>
          </a:p>
          <a:p>
            <a:pPr lvl="1"/>
            <a:r>
              <a:rPr lang="en-US" sz="2400" dirty="0"/>
              <a:t>Frames are extracted from recorded videos and filtered to remove those with no sheep or partial sheep.</a:t>
            </a:r>
          </a:p>
          <a:p>
            <a:pPr lvl="1"/>
            <a:r>
              <a:rPr lang="en-US" sz="2400" dirty="0"/>
              <a:t>Ensures that only relevant frames containing clear views of sheep are included in the dataset.</a:t>
            </a:r>
          </a:p>
          <a:p>
            <a:pPr marL="0" indent="0">
              <a:buNone/>
            </a:pPr>
            <a:r>
              <a:rPr lang="en-US" sz="2400" dirty="0"/>
              <a:t>Frame Sampling</a:t>
            </a:r>
          </a:p>
          <a:p>
            <a:pPr lvl="1"/>
            <a:r>
              <a:rPr lang="en-US" sz="2400" dirty="0"/>
              <a:t>Frames are sampled to ensure diversity by selecting every fourth frame.</a:t>
            </a:r>
          </a:p>
          <a:p>
            <a:pPr lvl="1"/>
            <a:r>
              <a:rPr lang="en-US" sz="2400" dirty="0"/>
              <a:t>Helps to capture different variations and poses of sheep in the dataset.</a:t>
            </a:r>
          </a:p>
          <a:p>
            <a:pPr marL="0" indent="0">
              <a:buNone/>
            </a:pPr>
            <a:r>
              <a:rPr lang="en-US" sz="2400" dirty="0"/>
              <a:t>Labeling</a:t>
            </a:r>
          </a:p>
          <a:p>
            <a:pPr lvl="1"/>
            <a:r>
              <a:rPr lang="en-US" sz="2400" dirty="0"/>
              <a:t>Each frame is labeled according to the breed of the sheep.</a:t>
            </a:r>
          </a:p>
          <a:p>
            <a:pPr lvl="1"/>
            <a:r>
              <a:rPr lang="en-US" sz="2400" dirty="0"/>
              <a:t>Enables supervised learning by providing ground truth labels for the model.</a:t>
            </a:r>
          </a:p>
          <a:p>
            <a:pPr marL="457200" lvl="1" indent="0">
              <a:buNone/>
            </a:pPr>
            <a:endParaRPr lang="en-US" dirty="0"/>
          </a:p>
        </p:txBody>
      </p:sp>
      <p:sp>
        <p:nvSpPr>
          <p:cNvPr id="6" name="Slide Number Placeholder 5">
            <a:extLst>
              <a:ext uri="{FF2B5EF4-FFF2-40B4-BE49-F238E27FC236}">
                <a16:creationId xmlns:a16="http://schemas.microsoft.com/office/drawing/2014/main" id="{BCA1FA8B-FB6B-861F-696B-9F63B4B35CCF}"/>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311902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8F410BD-69FD-963E-86A3-CF49B1B72F75}"/>
              </a:ext>
            </a:extLst>
          </p:cNvPr>
          <p:cNvSpPr>
            <a:spLocks noGrp="1"/>
          </p:cNvSpPr>
          <p:nvPr>
            <p:ph type="title"/>
          </p:nvPr>
        </p:nvSpPr>
        <p:spPr/>
        <p:txBody>
          <a:bodyPr/>
          <a:lstStyle/>
          <a:p>
            <a:r>
              <a:rPr lang="en-US" dirty="0"/>
              <a:t>Data Pre-processing </a:t>
            </a:r>
            <a:r>
              <a:rPr lang="en-US" dirty="0" err="1"/>
              <a:t>Contd</a:t>
            </a:r>
            <a:r>
              <a:rPr lang="en-US" dirty="0"/>
              <a:t>…</a:t>
            </a:r>
            <a:endParaRPr lang="en-IN" dirty="0"/>
          </a:p>
        </p:txBody>
      </p:sp>
      <p:sp>
        <p:nvSpPr>
          <p:cNvPr id="8" name="Content Placeholder 7">
            <a:extLst>
              <a:ext uri="{FF2B5EF4-FFF2-40B4-BE49-F238E27FC236}">
                <a16:creationId xmlns:a16="http://schemas.microsoft.com/office/drawing/2014/main" id="{DA934E60-BBD2-0FEF-F207-78AF14ED1226}"/>
              </a:ext>
            </a:extLst>
          </p:cNvPr>
          <p:cNvSpPr>
            <a:spLocks noGrp="1"/>
          </p:cNvSpPr>
          <p:nvPr>
            <p:ph idx="1"/>
          </p:nvPr>
        </p:nvSpPr>
        <p:spPr/>
        <p:txBody>
          <a:bodyPr>
            <a:normAutofit/>
          </a:bodyPr>
          <a:lstStyle/>
          <a:p>
            <a:pPr marL="0" indent="0">
              <a:buNone/>
            </a:pPr>
            <a:r>
              <a:rPr lang="en-US" sz="2000" dirty="0"/>
              <a:t>Data Splitting</a:t>
            </a:r>
          </a:p>
          <a:p>
            <a:pPr lvl="1"/>
            <a:r>
              <a:rPr lang="en-US" sz="2000" dirty="0"/>
              <a:t>The image dataset is split into a training set (80%) and a testing set (20%).</a:t>
            </a:r>
          </a:p>
          <a:p>
            <a:pPr lvl="1"/>
            <a:r>
              <a:rPr lang="en-US" sz="2000" dirty="0"/>
              <a:t>The training set is further divided into a validation set (20%) and the main training set (80%).</a:t>
            </a:r>
          </a:p>
          <a:p>
            <a:pPr marL="0" indent="0">
              <a:buNone/>
            </a:pPr>
            <a:r>
              <a:rPr lang="en-US" sz="2000" dirty="0"/>
              <a:t>Data Augmentation</a:t>
            </a:r>
          </a:p>
          <a:p>
            <a:pPr lvl="1"/>
            <a:r>
              <a:rPr lang="en-US" sz="2000" dirty="0"/>
              <a:t>Augmentation techniques, including translations, are applied to the training set to increase dataset variability.</a:t>
            </a:r>
          </a:p>
          <a:p>
            <a:pPr lvl="1"/>
            <a:r>
              <a:rPr lang="en-US" sz="2000" dirty="0"/>
              <a:t>Helps to prevent overfitting and improves the model's generalization ability</a:t>
            </a:r>
            <a:endParaRPr lang="en-IN" sz="2000" dirty="0"/>
          </a:p>
          <a:p>
            <a:pPr marL="0" indent="0">
              <a:buNone/>
            </a:pPr>
            <a:endParaRPr lang="en-IN" dirty="0"/>
          </a:p>
        </p:txBody>
      </p:sp>
      <p:sp>
        <p:nvSpPr>
          <p:cNvPr id="6" name="Slide Number Placeholder 5">
            <a:extLst>
              <a:ext uri="{FF2B5EF4-FFF2-40B4-BE49-F238E27FC236}">
                <a16:creationId xmlns:a16="http://schemas.microsoft.com/office/drawing/2014/main" id="{A995A6B3-A2A9-78C3-043E-6CC818CE202E}"/>
              </a:ext>
            </a:extLst>
          </p:cNvPr>
          <p:cNvSpPr>
            <a:spLocks noGrp="1"/>
          </p:cNvSpPr>
          <p:nvPr>
            <p:ph type="sldNum" sz="quarter" idx="12"/>
          </p:nvPr>
        </p:nvSpPr>
        <p:spPr/>
        <p:txBody>
          <a:bodyPr/>
          <a:lstStyle/>
          <a:p>
            <a:fld id="{DFDF98CC-160E-494C-8C3C-8CDC5FA257DE}" type="slidenum">
              <a:rPr lang="en-US" smtClean="0"/>
              <a:t>9</a:t>
            </a:fld>
            <a:endParaRPr lang="en-US"/>
          </a:p>
        </p:txBody>
      </p:sp>
    </p:spTree>
    <p:extLst>
      <p:ext uri="{BB962C8B-B14F-4D97-AF65-F5344CB8AC3E}">
        <p14:creationId xmlns:p14="http://schemas.microsoft.com/office/powerpoint/2010/main" val="1297890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554</TotalTime>
  <Words>1268</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NimbusRomNo9L-ReguItal</vt:lpstr>
      <vt:lpstr>Trebuchet MS</vt:lpstr>
      <vt:lpstr>Wingdings 3</vt:lpstr>
      <vt:lpstr>Facet</vt:lpstr>
      <vt:lpstr>On Farm Automatic Sheep breed Classification using Deep learning </vt:lpstr>
      <vt:lpstr>Index</vt:lpstr>
      <vt:lpstr>Reason for selecting this paper</vt:lpstr>
      <vt:lpstr>Reason for selecting this paper Contd…</vt:lpstr>
      <vt:lpstr>Paper original findings</vt:lpstr>
      <vt:lpstr>Datasets</vt:lpstr>
      <vt:lpstr>Data Pre-processing</vt:lpstr>
      <vt:lpstr>Data Pre-processing Contd…</vt:lpstr>
      <vt:lpstr>Data Pre-processing Contd…</vt:lpstr>
      <vt:lpstr>Evaluation Metrics</vt:lpstr>
      <vt:lpstr>Evaluation Metrics Contd…</vt:lpstr>
      <vt:lpstr>Model Overview</vt:lpstr>
      <vt:lpstr>Model Overview Contd…</vt:lpstr>
      <vt:lpstr>Model Overview Contd…</vt:lpstr>
      <vt:lpstr>Model Overview Contd…</vt:lpstr>
      <vt:lpstr>Model Overview Contd…</vt:lpstr>
      <vt:lpstr>PowerPoint Presentation</vt:lpstr>
      <vt:lpstr>Graphs</vt:lpstr>
      <vt:lpstr>PowerPoint Presentation</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Research Paper Presentation on “On farm automatic sheep breed classification using deep learning ”</dc:title>
  <dc:creator>Subash gupta Karamsetty</dc:creator>
  <cp:lastModifiedBy>Akhil Yarlagadda</cp:lastModifiedBy>
  <cp:revision>32</cp:revision>
  <dcterms:created xsi:type="dcterms:W3CDTF">2024-04-28T16:49:49Z</dcterms:created>
  <dcterms:modified xsi:type="dcterms:W3CDTF">2024-04-29T03:18:23Z</dcterms:modified>
</cp:coreProperties>
</file>