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1" r:id="rId6"/>
    <p:sldId id="265"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0E56E2-9346-4AE1-82A2-DA82623E78A0}">
          <p14:sldIdLst>
            <p14:sldId id="256"/>
            <p14:sldId id="257"/>
            <p14:sldId id="258"/>
          </p14:sldIdLst>
        </p14:section>
        <p14:section name="Untitled Section" id="{84C367CB-AA83-4F03-BBE4-98E0ED0532CD}">
          <p14:sldIdLst>
            <p14:sldId id="259"/>
            <p14:sldId id="261"/>
            <p14:sldId id="265"/>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865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0210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1360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3684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4423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8561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3425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336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7331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9132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12/5/2022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2026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12/5/2022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08766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07ED-F64B-E868-C8D7-382CB2FB98CB}"/>
              </a:ext>
            </a:extLst>
          </p:cNvPr>
          <p:cNvSpPr>
            <a:spLocks noGrp="1"/>
          </p:cNvSpPr>
          <p:nvPr>
            <p:ph type="ctrTitle"/>
          </p:nvPr>
        </p:nvSpPr>
        <p:spPr/>
        <p:txBody>
          <a:bodyPr>
            <a:normAutofit fontScale="90000"/>
          </a:bodyPr>
          <a:lstStyle/>
          <a:p>
            <a:br>
              <a:rPr lang="en-US" dirty="0"/>
            </a:br>
            <a:br>
              <a:rPr lang="en-US" dirty="0"/>
            </a:br>
            <a:br>
              <a:rPr lang="en-US" dirty="0"/>
            </a:br>
            <a:br>
              <a:rPr lang="en-US" dirty="0"/>
            </a:br>
            <a:br>
              <a:rPr lang="en-US" dirty="0"/>
            </a:br>
            <a:r>
              <a:rPr lang="en-US" dirty="0"/>
              <a:t>Simulation of Quantum Systems</a:t>
            </a:r>
            <a:br>
              <a:rPr lang="en-US" dirty="0"/>
            </a:br>
            <a:br>
              <a:rPr lang="en-US" dirty="0"/>
            </a:br>
            <a:r>
              <a:rPr lang="en-US" dirty="0"/>
              <a:t>PHASE-3</a:t>
            </a:r>
          </a:p>
        </p:txBody>
      </p:sp>
      <p:sp>
        <p:nvSpPr>
          <p:cNvPr id="3" name="Subtitle 2">
            <a:extLst>
              <a:ext uri="{FF2B5EF4-FFF2-40B4-BE49-F238E27FC236}">
                <a16:creationId xmlns:a16="http://schemas.microsoft.com/office/drawing/2014/main" id="{E9D0D8D3-3203-44CA-95A8-6BC852ADCF84}"/>
              </a:ext>
            </a:extLst>
          </p:cNvPr>
          <p:cNvSpPr>
            <a:spLocks noGrp="1"/>
          </p:cNvSpPr>
          <p:nvPr>
            <p:ph type="subTitle" idx="1"/>
          </p:nvPr>
        </p:nvSpPr>
        <p:spPr>
          <a:xfrm>
            <a:off x="-1603716" y="4683762"/>
            <a:ext cx="7821637" cy="1028697"/>
          </a:xfrm>
        </p:spPr>
        <p:txBody>
          <a:bodyPr>
            <a:normAutofit fontScale="25000" lnSpcReduction="20000"/>
          </a:bodyPr>
          <a:lstStyle/>
          <a:p>
            <a:r>
              <a:rPr lang="en-US" b="1" dirty="0">
                <a:latin typeface="Times New Roman" panose="02020603050405020304" pitchFamily="18" charset="0"/>
                <a:cs typeface="Times New Roman" panose="02020603050405020304" pitchFamily="18" charset="0"/>
              </a:rPr>
              <a:t>PRESENTED BY :</a:t>
            </a:r>
          </a:p>
          <a:p>
            <a:r>
              <a:rPr lang="en-US" sz="8000" b="1" dirty="0">
                <a:latin typeface="Times New Roman" panose="02020603050405020304" pitchFamily="18" charset="0"/>
                <a:cs typeface="Times New Roman" panose="02020603050405020304" pitchFamily="18" charset="0"/>
              </a:rPr>
              <a:t>Sravya Sri Nama</a:t>
            </a:r>
          </a:p>
          <a:p>
            <a:r>
              <a:rPr lang="en-US" sz="8000" b="1" dirty="0" err="1">
                <a:latin typeface="Times New Roman" panose="02020603050405020304" pitchFamily="18" charset="0"/>
                <a:cs typeface="Times New Roman" panose="02020603050405020304" pitchFamily="18" charset="0"/>
              </a:rPr>
              <a:t>Alekya</a:t>
            </a:r>
            <a:r>
              <a:rPr lang="en-US" sz="8000" b="1" dirty="0">
                <a:latin typeface="Times New Roman" panose="02020603050405020304" pitchFamily="18" charset="0"/>
                <a:cs typeface="Times New Roman" panose="02020603050405020304" pitchFamily="18" charset="0"/>
              </a:rPr>
              <a:t> </a:t>
            </a:r>
            <a:r>
              <a:rPr lang="en-US" sz="8000" b="1" dirty="0" err="1">
                <a:latin typeface="Times New Roman" panose="02020603050405020304" pitchFamily="18" charset="0"/>
                <a:cs typeface="Times New Roman" panose="02020603050405020304" pitchFamily="18" charset="0"/>
              </a:rPr>
              <a:t>Cherukuri</a:t>
            </a:r>
            <a:endParaRPr lang="en-US" sz="8000" b="1" dirty="0">
              <a:latin typeface="Times New Roman" panose="02020603050405020304" pitchFamily="18" charset="0"/>
              <a:cs typeface="Times New Roman" panose="02020603050405020304" pitchFamily="18" charset="0"/>
            </a:endParaRPr>
          </a:p>
          <a:p>
            <a:r>
              <a:rPr lang="en-US" sz="8000" b="1" dirty="0">
                <a:latin typeface="Times New Roman" panose="02020603050405020304" pitchFamily="18" charset="0"/>
                <a:cs typeface="Times New Roman" panose="02020603050405020304" pitchFamily="18" charset="0"/>
              </a:rPr>
              <a:t>Tirumala Vikas Reddy </a:t>
            </a:r>
            <a:r>
              <a:rPr lang="en-US" sz="8000" b="1" dirty="0" err="1">
                <a:latin typeface="Times New Roman" panose="02020603050405020304" pitchFamily="18" charset="0"/>
                <a:cs typeface="Times New Roman" panose="02020603050405020304" pitchFamily="18" charset="0"/>
              </a:rPr>
              <a:t>Alla</a:t>
            </a:r>
            <a:endParaRPr lang="en-US" sz="8000" b="1" dirty="0">
              <a:latin typeface="Times New Roman" panose="02020603050405020304" pitchFamily="18" charset="0"/>
              <a:cs typeface="Times New Roman" panose="02020603050405020304" pitchFamily="18" charset="0"/>
            </a:endParaRPr>
          </a:p>
          <a:p>
            <a:r>
              <a:rPr lang="en-US" sz="8000" b="1" dirty="0">
                <a:latin typeface="Times New Roman" panose="02020603050405020304" pitchFamily="18" charset="0"/>
                <a:cs typeface="Times New Roman" panose="02020603050405020304" pitchFamily="18" charset="0"/>
              </a:rPr>
              <a:t>Venkata Uday Kumar Reddy </a:t>
            </a:r>
            <a:r>
              <a:rPr lang="en-US" sz="8000" b="1" dirty="0" err="1">
                <a:latin typeface="Times New Roman" panose="02020603050405020304" pitchFamily="18" charset="0"/>
                <a:cs typeface="Times New Roman" panose="02020603050405020304" pitchFamily="18" charset="0"/>
              </a:rPr>
              <a:t>Panyam</a:t>
            </a:r>
            <a:r>
              <a:rPr lang="en-US" sz="8000"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87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773E-82AC-00DC-06EB-566684025974}"/>
              </a:ext>
            </a:extLst>
          </p:cNvPr>
          <p:cNvSpPr>
            <a:spLocks noGrp="1"/>
          </p:cNvSpPr>
          <p:nvPr>
            <p:ph type="title"/>
          </p:nvPr>
        </p:nvSpPr>
        <p:spPr>
          <a:xfrm>
            <a:off x="1112676" y="723900"/>
            <a:ext cx="10134600" cy="1288489"/>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6DB7AE0-495A-5027-F6D3-BB8D25F80B6A}"/>
              </a:ext>
            </a:extLst>
          </p:cNvPr>
          <p:cNvSpPr>
            <a:spLocks noGrp="1"/>
          </p:cNvSpPr>
          <p:nvPr>
            <p:ph idx="1"/>
          </p:nvPr>
        </p:nvSpPr>
        <p:spPr>
          <a:xfrm>
            <a:off x="1012371" y="2164758"/>
            <a:ext cx="10134600" cy="3969342"/>
          </a:xfrm>
        </p:spPr>
        <p:txBody>
          <a:bodyPr>
            <a:norm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Quantum computers are usually used in multiple states as compared to classical having one state at ago</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Quantum computer uses  Quantum mechanical phenomena in performing calculations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characteristic can be taken use of by quantum computers to tackle some tasks significantly more quickly than traditional computers. The early quantum computers could only process a small number of qubits, but today there are quantum computers that can process hundreds of qubits.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98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276D-AF6B-CDC1-FC1F-B4A4037057D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INTRODUCTION(CONTINUE)</a:t>
            </a:r>
          </a:p>
        </p:txBody>
      </p:sp>
      <p:sp>
        <p:nvSpPr>
          <p:cNvPr id="3" name="Content Placeholder 2">
            <a:extLst>
              <a:ext uri="{FF2B5EF4-FFF2-40B4-BE49-F238E27FC236}">
                <a16:creationId xmlns:a16="http://schemas.microsoft.com/office/drawing/2014/main" id="{FC009A0C-0EF4-D17C-DE9E-06878EB82B0B}"/>
              </a:ext>
            </a:extLst>
          </p:cNvPr>
          <p:cNvSpPr>
            <a:spLocks noGrp="1"/>
          </p:cNvSpPr>
          <p:nvPr>
            <p:ph idx="1"/>
          </p:nvPr>
        </p:nvSpPr>
        <p:spPr/>
        <p:txBody>
          <a:bodyPr>
            <a:normAutofit fontScale="70000" lnSpcReduction="20000"/>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Pauli Matrix-based protocol can process information in big qubits as well as receive and store qubits.</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 novel feature is the transmission of two bits of information on a single bit.</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There is need to have multiple reads so that the qubits once received can be stored for future reference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circuits with the other X, Y, and Z qubits are passed through with the qubit to be read.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remaining qubits are designated as target qubits in a preliminary manner.</a:t>
            </a:r>
          </a:p>
          <a:p>
            <a:pPr marL="342900" indent="-3429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12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44E3-0B4F-4C94-EDA3-85284CD5EA2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164E38FB-7448-5110-E444-88E29746B496}"/>
              </a:ext>
            </a:extLst>
          </p:cNvPr>
          <p:cNvSpPr>
            <a:spLocks noGrp="1"/>
          </p:cNvSpPr>
          <p:nvPr>
            <p:ph idx="1"/>
          </p:nvPr>
        </p:nvSpPr>
        <p:spPr/>
        <p:txBody>
          <a:bodyPr>
            <a:norm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Measurement along a specified basis and information extraction are the simplest ways to read a qubit.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qubit, however, loses its characteristics and is no longer functional as a result.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Qubits may be saved for later use, as shown by the study in this area. So that the qubits, once received, can be read and stored as many times as necessary, repeated reads are necessary.</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article offers a technique for enabling indirect reads of the same qubit while keeping the data safe for later use.</a:t>
            </a:r>
          </a:p>
        </p:txBody>
      </p:sp>
    </p:spTree>
    <p:extLst>
      <p:ext uri="{BB962C8B-B14F-4D97-AF65-F5344CB8AC3E}">
        <p14:creationId xmlns:p14="http://schemas.microsoft.com/office/powerpoint/2010/main" val="131519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15AD4B-4109-58D6-63C3-38FB4EED8420}"/>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CODE</a:t>
            </a:r>
          </a:p>
        </p:txBody>
      </p:sp>
      <p:sp>
        <p:nvSpPr>
          <p:cNvPr id="6" name="Content Placeholder 5">
            <a:extLst>
              <a:ext uri="{FF2B5EF4-FFF2-40B4-BE49-F238E27FC236}">
                <a16:creationId xmlns:a16="http://schemas.microsoft.com/office/drawing/2014/main" id="{DA9AB762-BFC3-CCA6-42E4-8DE71F03B4BD}"/>
              </a:ext>
            </a:extLst>
          </p:cNvPr>
          <p:cNvSpPr>
            <a:spLocks noGrp="1"/>
          </p:cNvSpPr>
          <p:nvPr>
            <p:ph idx="1"/>
          </p:nvPr>
        </p:nvSpPr>
        <p:spPr/>
        <p:txBody>
          <a:bodyPr>
            <a:normAutofit fontScale="70000" lnSpcReduction="20000"/>
          </a:bodyPr>
          <a:lstStyle/>
          <a:p>
            <a:r>
              <a:rPr lang="en-US" sz="3200" dirty="0">
                <a:latin typeface="Times New Roman" panose="02020603050405020304" pitchFamily="18" charset="0"/>
                <a:cs typeface="Times New Roman" panose="02020603050405020304" pitchFamily="18" charset="0"/>
              </a:rPr>
              <a:t>import warnings</a:t>
            </a:r>
          </a:p>
          <a:p>
            <a:r>
              <a:rPr lang="en-US" sz="3200" dirty="0" err="1">
                <a:latin typeface="Times New Roman" panose="02020603050405020304" pitchFamily="18" charset="0"/>
                <a:cs typeface="Times New Roman" panose="02020603050405020304" pitchFamily="18" charset="0"/>
              </a:rPr>
              <a:t>warnings.filterwarnings</a:t>
            </a:r>
            <a:r>
              <a:rPr lang="en-US" sz="3200" dirty="0">
                <a:latin typeface="Times New Roman" panose="02020603050405020304" pitchFamily="18" charset="0"/>
                <a:cs typeface="Times New Roman" panose="02020603050405020304" pitchFamily="18" charset="0"/>
              </a:rPr>
              <a:t>('ignore’)</a:t>
            </a:r>
          </a:p>
          <a:p>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qiskit</a:t>
            </a:r>
            <a:r>
              <a:rPr lang="en-US" sz="3200" dirty="0">
                <a:latin typeface="Times New Roman" panose="02020603050405020304" pitchFamily="18" charset="0"/>
                <a:cs typeface="Times New Roman" panose="02020603050405020304" pitchFamily="18" charset="0"/>
              </a:rPr>
              <a:t> import </a:t>
            </a:r>
            <a:r>
              <a:rPr lang="en-US" sz="3200" dirty="0" err="1">
                <a:latin typeface="Times New Roman" panose="02020603050405020304" pitchFamily="18" charset="0"/>
                <a:cs typeface="Times New Roman" panose="02020603050405020304" pitchFamily="18" charset="0"/>
              </a:rPr>
              <a:t>QuantumRegister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ClassicalRegister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QuantumCircuit</a:t>
            </a:r>
            <a:r>
              <a:rPr lang="en-US" sz="3200" dirty="0">
                <a:latin typeface="Times New Roman" panose="02020603050405020304" pitchFamily="18" charset="0"/>
                <a:cs typeface="Times New Roman" panose="02020603050405020304" pitchFamily="18" charset="0"/>
              </a:rPr>
              <a:t>, Aer, execute </a:t>
            </a:r>
          </a:p>
          <a:p>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qiskit.visualization</a:t>
            </a:r>
            <a:r>
              <a:rPr lang="en-US" sz="3200" dirty="0">
                <a:latin typeface="Times New Roman" panose="02020603050405020304" pitchFamily="18" charset="0"/>
                <a:cs typeface="Times New Roman" panose="02020603050405020304" pitchFamily="18" charset="0"/>
              </a:rPr>
              <a:t> import </a:t>
            </a:r>
            <a:r>
              <a:rPr lang="en-US" sz="3200" dirty="0" err="1">
                <a:latin typeface="Times New Roman" panose="02020603050405020304" pitchFamily="18" charset="0"/>
                <a:cs typeface="Times New Roman" panose="02020603050405020304" pitchFamily="18" charset="0"/>
              </a:rPr>
              <a:t>plot_histogram</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M_simulator</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Aer.backends</a:t>
            </a:r>
            <a:r>
              <a:rPr lang="en-US" sz="3200" dirty="0">
                <a:latin typeface="Times New Roman" panose="02020603050405020304" pitchFamily="18" charset="0"/>
                <a:cs typeface="Times New Roman" panose="02020603050405020304" pitchFamily="18" charset="0"/>
              </a:rPr>
              <a:t>(name='</a:t>
            </a:r>
            <a:r>
              <a:rPr lang="en-US" sz="3200" dirty="0" err="1">
                <a:latin typeface="Times New Roman" panose="02020603050405020304" pitchFamily="18" charset="0"/>
                <a:cs typeface="Times New Roman" panose="02020603050405020304" pitchFamily="18" charset="0"/>
              </a:rPr>
              <a:t>qasm_simulator</a:t>
            </a:r>
            <a:r>
              <a:rPr lang="en-US" sz="3200" dirty="0">
                <a:latin typeface="Times New Roman" panose="02020603050405020304" pitchFamily="18" charset="0"/>
                <a:cs typeface="Times New Roman" panose="02020603050405020304" pitchFamily="18" charset="0"/>
              </a:rPr>
              <a:t>')[0]</a:t>
            </a:r>
          </a:p>
          <a:p>
            <a:endParaRPr lang="en-US"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qreg</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QuantumRegister</a:t>
            </a:r>
            <a:r>
              <a:rPr lang="en-US" sz="3200" dirty="0">
                <a:latin typeface="Times New Roman" panose="02020603050405020304" pitchFamily="18" charset="0"/>
                <a:cs typeface="Times New Roman" panose="02020603050405020304" pitchFamily="18" charset="0"/>
              </a:rPr>
              <a:t>(2) #fill with 2 </a:t>
            </a:r>
            <a:r>
              <a:rPr lang="en-US" sz="3200" dirty="0" err="1">
                <a:latin typeface="Times New Roman" panose="02020603050405020304" pitchFamily="18" charset="0"/>
                <a:cs typeface="Times New Roman" panose="02020603050405020304" pitchFamily="18" charset="0"/>
              </a:rPr>
              <a:t>quibits</a:t>
            </a:r>
            <a:endParaRPr lang="en-US"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creg</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ClassicalRegister</a:t>
            </a:r>
            <a:r>
              <a:rPr lang="en-US" sz="3200" dirty="0">
                <a:latin typeface="Times New Roman" panose="02020603050405020304" pitchFamily="18" charset="0"/>
                <a:cs typeface="Times New Roman" panose="02020603050405020304" pitchFamily="18" charset="0"/>
              </a:rPr>
              <a:t>(2) #fill with 2 classical bits</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29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E2B9-59F3-63F3-7844-961DE8B41D9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CODE(CONTINUE)</a:t>
            </a:r>
          </a:p>
        </p:txBody>
      </p:sp>
      <p:sp>
        <p:nvSpPr>
          <p:cNvPr id="4" name="TextBox 3">
            <a:extLst>
              <a:ext uri="{FF2B5EF4-FFF2-40B4-BE49-F238E27FC236}">
                <a16:creationId xmlns:a16="http://schemas.microsoft.com/office/drawing/2014/main" id="{3EC60D0D-27DB-19F4-BA8D-FAED9D3856A8}"/>
              </a:ext>
            </a:extLst>
          </p:cNvPr>
          <p:cNvSpPr txBox="1"/>
          <p:nvPr/>
        </p:nvSpPr>
        <p:spPr>
          <a:xfrm>
            <a:off x="1215313" y="2647490"/>
            <a:ext cx="8117632" cy="29238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entangler=</a:t>
            </a:r>
            <a:r>
              <a:rPr lang="en-US" dirty="0" err="1">
                <a:latin typeface="Times New Roman" panose="02020603050405020304" pitchFamily="18" charset="0"/>
                <a:cs typeface="Times New Roman" panose="02020603050405020304" pitchFamily="18" charset="0"/>
              </a:rPr>
              <a:t>QuantumCircuit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qreg,creg</a:t>
            </a:r>
            <a:r>
              <a:rPr lang="en-US" dirty="0">
                <a:latin typeface="Times New Roman" panose="02020603050405020304" pitchFamily="18" charset="0"/>
                <a:cs typeface="Times New Roman" panose="02020603050405020304" pitchFamily="18" charset="0"/>
              </a:rPr>
              <a:t>) # both the registers make the quantum circuit</a:t>
            </a:r>
          </a:p>
          <a:p>
            <a:endParaRPr lang="en-US" sz="22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entangler.h</a:t>
            </a:r>
            <a:r>
              <a:rPr lang="en-US" dirty="0">
                <a:latin typeface="Times New Roman" panose="02020603050405020304" pitchFamily="18" charset="0"/>
                <a:cs typeface="Times New Roman" panose="02020603050405020304" pitchFamily="18" charset="0"/>
              </a:rPr>
              <a:t>(0) #Hadamard gate on 1st qubit </a:t>
            </a:r>
          </a:p>
          <a:p>
            <a:r>
              <a:rPr lang="en-US" dirty="0">
                <a:latin typeface="Times New Roman" panose="02020603050405020304" pitchFamily="18" charset="0"/>
                <a:cs typeface="Times New Roman" panose="02020603050405020304" pitchFamily="18" charset="0"/>
              </a:rPr>
              <a:t>entangler.cx(0,1) # CNOT gate with the 1st qubit as control &amp; 2nd qubit as the target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entangler.measure</a:t>
            </a:r>
            <a:r>
              <a:rPr lang="en-US" dirty="0">
                <a:latin typeface="Times New Roman" panose="02020603050405020304" pitchFamily="18" charset="0"/>
                <a:cs typeface="Times New Roman" panose="02020603050405020304" pitchFamily="18" charset="0"/>
              </a:rPr>
              <a:t>(0,0) # 1st qubit is measured and put in 1st classical bit</a:t>
            </a:r>
          </a:p>
          <a:p>
            <a:r>
              <a:rPr lang="en-US" dirty="0" err="1">
                <a:latin typeface="Times New Roman" panose="02020603050405020304" pitchFamily="18" charset="0"/>
                <a:cs typeface="Times New Roman" panose="02020603050405020304" pitchFamily="18" charset="0"/>
              </a:rPr>
              <a:t>entangler.measure</a:t>
            </a:r>
            <a:r>
              <a:rPr lang="en-US" dirty="0">
                <a:latin typeface="Times New Roman" panose="02020603050405020304" pitchFamily="18" charset="0"/>
                <a:cs typeface="Times New Roman" panose="02020603050405020304" pitchFamily="18" charset="0"/>
              </a:rPr>
              <a:t>(1,1) # 2nd qubit is measured and put in 2nd classical bit </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entangler.draw</a:t>
            </a:r>
            <a:r>
              <a:rPr lang="en-US" dirty="0">
                <a:latin typeface="Times New Roman" panose="02020603050405020304" pitchFamily="18" charset="0"/>
                <a:cs typeface="Times New Roman" panose="02020603050405020304" pitchFamily="18" charset="0"/>
              </a:rPr>
              <a:t>(output='</a:t>
            </a:r>
            <a:r>
              <a:rPr lang="en-US" dirty="0" err="1">
                <a:latin typeface="Times New Roman" panose="02020603050405020304" pitchFamily="18" charset="0"/>
                <a:cs typeface="Times New Roman" panose="02020603050405020304" pitchFamily="18" charset="0"/>
              </a:rPr>
              <a:t>mpl</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08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A8B6-BBE6-7E8A-D7DF-4944A94C6E52}"/>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69F851D-A6B9-C17C-0DD0-28E139E2123E}"/>
              </a:ext>
            </a:extLst>
          </p:cNvPr>
          <p:cNvSpPr>
            <a:spLocks noGrp="1"/>
          </p:cNvSpPr>
          <p:nvPr>
            <p:ph idx="1"/>
          </p:nvPr>
        </p:nvSpPr>
        <p:spPr/>
        <p:txBody>
          <a:bodyPr>
            <a:noAutofit/>
          </a:bodyPr>
          <a:lstStyle/>
          <a:p>
            <a:pPr marL="457200" indent="-4572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 this paper, we first attempt to propose a Pauli Matrix-based communication protocol that is both easy to implement and efficient, using a single qubit to convey two bits of data.</a:t>
            </a:r>
          </a:p>
          <a:p>
            <a:pPr marL="457200" indent="-4572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Qubits have a significant advantage in terms of security over traditional systems because of their unique properties, such as Wave Collapse and No Cloning</a:t>
            </a:r>
          </a:p>
          <a:p>
            <a:pPr marL="457200" indent="-4572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Therefore, there is no way an eavesdropper or criminal could have listened in. The second phase of the protocol involves attempting to preserve the qubit for future use by extracting useful information from it without reading it.</a:t>
            </a:r>
          </a:p>
        </p:txBody>
      </p:sp>
    </p:spTree>
    <p:extLst>
      <p:ext uri="{BB962C8B-B14F-4D97-AF65-F5344CB8AC3E}">
        <p14:creationId xmlns:p14="http://schemas.microsoft.com/office/powerpoint/2010/main" val="318076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99D6-8EDF-F2F4-BF26-A58124A807B8}"/>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CONCLUSION(CONTINUED)</a:t>
            </a:r>
          </a:p>
        </p:txBody>
      </p:sp>
      <p:sp>
        <p:nvSpPr>
          <p:cNvPr id="3" name="Content Placeholder 2">
            <a:extLst>
              <a:ext uri="{FF2B5EF4-FFF2-40B4-BE49-F238E27FC236}">
                <a16:creationId xmlns:a16="http://schemas.microsoft.com/office/drawing/2014/main" id="{E65534B8-6271-61FB-6713-9A028312ECF2}"/>
              </a:ext>
            </a:extLst>
          </p:cNvPr>
          <p:cNvSpPr>
            <a:spLocks noGrp="1"/>
          </p:cNvSpPr>
          <p:nvPr>
            <p:ph idx="1"/>
          </p:nvPr>
        </p:nvSpPr>
        <p:spPr/>
        <p:txBody>
          <a:bodyPr>
            <a:norm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protocol proposes a novel method of data transmission based on Pauli Matrix conversion and, subsequently, the storage of the converted data on the qubit.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this phase 3 we implemented the code for above problem statement, and we are discussing about excutes measurements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Histogram and visualize finally we got output with the values and graph</a:t>
            </a:r>
          </a:p>
        </p:txBody>
      </p:sp>
    </p:spTree>
    <p:extLst>
      <p:ext uri="{BB962C8B-B14F-4D97-AF65-F5344CB8AC3E}">
        <p14:creationId xmlns:p14="http://schemas.microsoft.com/office/powerpoint/2010/main" val="399727482"/>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165</TotalTime>
  <Words>621</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Bembo</vt:lpstr>
      <vt:lpstr>Times New Roman</vt:lpstr>
      <vt:lpstr>AdornVTI</vt:lpstr>
      <vt:lpstr>     Simulation of Quantum Systems  PHASE-3</vt:lpstr>
      <vt:lpstr>INTRODUCTION</vt:lpstr>
      <vt:lpstr>INTRODUCTION(CONTINUE)</vt:lpstr>
      <vt:lpstr>PROPOSED SOLUTION</vt:lpstr>
      <vt:lpstr>CODE</vt:lpstr>
      <vt:lpstr>CODE(CONTINUE)</vt:lpstr>
      <vt:lpstr>CONCLUSION</vt:lpstr>
      <vt:lpstr>CONCLUSION(CONTINUED)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Quantum Systems  PHASE-3</dc:title>
  <dc:creator>nutulapati nikhila</dc:creator>
  <cp:lastModifiedBy>alla vikas</cp:lastModifiedBy>
  <cp:revision>6</cp:revision>
  <dcterms:created xsi:type="dcterms:W3CDTF">2022-12-05T21:35:40Z</dcterms:created>
  <dcterms:modified xsi:type="dcterms:W3CDTF">2022-12-06T01:41:26Z</dcterms:modified>
</cp:coreProperties>
</file>