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7"/>
  </p:notesMasterIdLst>
  <p:sldIdLst>
    <p:sldId id="256" r:id="rId2"/>
    <p:sldId id="258" r:id="rId3"/>
    <p:sldId id="259" r:id="rId4"/>
    <p:sldId id="260" r:id="rId5"/>
    <p:sldId id="261" r:id="rId6"/>
    <p:sldId id="269" r:id="rId7"/>
    <p:sldId id="270" r:id="rId8"/>
    <p:sldId id="271" r:id="rId9"/>
    <p:sldId id="272" r:id="rId10"/>
    <p:sldId id="273" r:id="rId11"/>
    <p:sldId id="268" r:id="rId12"/>
    <p:sldId id="267" r:id="rId13"/>
    <p:sldId id="274"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4544A-D88A-44E4-BA77-9758252A32A0}" type="datetimeFigureOut">
              <a:rPr lang="en-IN" smtClean="0"/>
              <a:t>31-03-2024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9BAE3A-CADA-4153-A59F-36BC5D0E837A}" type="slidenum">
              <a:rPr lang="en-IN" smtClean="0"/>
              <a:t>‹#›</a:t>
            </a:fld>
            <a:endParaRPr lang="en-IN"/>
          </a:p>
        </p:txBody>
      </p:sp>
    </p:spTree>
    <p:extLst>
      <p:ext uri="{BB962C8B-B14F-4D97-AF65-F5344CB8AC3E}">
        <p14:creationId xmlns:p14="http://schemas.microsoft.com/office/powerpoint/2010/main" val="2375600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9BAE3A-CADA-4153-A59F-36BC5D0E837A}" type="slidenum">
              <a:rPr lang="en-IN" smtClean="0"/>
              <a:t>5</a:t>
            </a:fld>
            <a:endParaRPr lang="en-IN"/>
          </a:p>
        </p:txBody>
      </p:sp>
    </p:spTree>
    <p:extLst>
      <p:ext uri="{BB962C8B-B14F-4D97-AF65-F5344CB8AC3E}">
        <p14:creationId xmlns:p14="http://schemas.microsoft.com/office/powerpoint/2010/main" val="1661712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FC622A-7D50-4718-AD30-75750DE5F1A1}"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D26ECF-D7B5-4E22-9447-1AE8C40B5EE1}" type="slidenum">
              <a:rPr lang="en-IN" smtClean="0"/>
              <a:t>‹#›</a:t>
            </a:fld>
            <a:endParaRPr lang="en-IN"/>
          </a:p>
        </p:txBody>
      </p:sp>
    </p:spTree>
    <p:extLst>
      <p:ext uri="{BB962C8B-B14F-4D97-AF65-F5344CB8AC3E}">
        <p14:creationId xmlns:p14="http://schemas.microsoft.com/office/powerpoint/2010/main" val="676879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FC622A-7D50-4718-AD30-75750DE5F1A1}"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D26ECF-D7B5-4E22-9447-1AE8C40B5EE1}" type="slidenum">
              <a:rPr lang="en-IN" smtClean="0"/>
              <a:t>‹#›</a:t>
            </a:fld>
            <a:endParaRPr lang="en-IN"/>
          </a:p>
        </p:txBody>
      </p:sp>
    </p:spTree>
    <p:extLst>
      <p:ext uri="{BB962C8B-B14F-4D97-AF65-F5344CB8AC3E}">
        <p14:creationId xmlns:p14="http://schemas.microsoft.com/office/powerpoint/2010/main" val="249961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FC622A-7D50-4718-AD30-75750DE5F1A1}"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D26ECF-D7B5-4E22-9447-1AE8C40B5EE1}" type="slidenum">
              <a:rPr lang="en-IN" smtClean="0"/>
              <a:t>‹#›</a:t>
            </a:fld>
            <a:endParaRPr lang="en-IN"/>
          </a:p>
        </p:txBody>
      </p:sp>
    </p:spTree>
    <p:extLst>
      <p:ext uri="{BB962C8B-B14F-4D97-AF65-F5344CB8AC3E}">
        <p14:creationId xmlns:p14="http://schemas.microsoft.com/office/powerpoint/2010/main" val="401488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FC622A-7D50-4718-AD30-75750DE5F1A1}"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D26ECF-D7B5-4E22-9447-1AE8C40B5EE1}" type="slidenum">
              <a:rPr lang="en-IN" smtClean="0"/>
              <a:t>‹#›</a:t>
            </a:fld>
            <a:endParaRPr lang="en-IN"/>
          </a:p>
        </p:txBody>
      </p:sp>
    </p:spTree>
    <p:extLst>
      <p:ext uri="{BB962C8B-B14F-4D97-AF65-F5344CB8AC3E}">
        <p14:creationId xmlns:p14="http://schemas.microsoft.com/office/powerpoint/2010/main" val="1860209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C622A-7D50-4718-AD30-75750DE5F1A1}"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D26ECF-D7B5-4E22-9447-1AE8C40B5EE1}" type="slidenum">
              <a:rPr lang="en-IN" smtClean="0"/>
              <a:t>‹#›</a:t>
            </a:fld>
            <a:endParaRPr lang="en-IN"/>
          </a:p>
        </p:txBody>
      </p:sp>
    </p:spTree>
    <p:extLst>
      <p:ext uri="{BB962C8B-B14F-4D97-AF65-F5344CB8AC3E}">
        <p14:creationId xmlns:p14="http://schemas.microsoft.com/office/powerpoint/2010/main" val="656219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3FC622A-7D50-4718-AD30-75750DE5F1A1}" type="datetimeFigureOut">
              <a:rPr lang="en-IN" smtClean="0"/>
              <a:t>31-03-2024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1FD26ECF-D7B5-4E22-9447-1AE8C40B5EE1}" type="slidenum">
              <a:rPr lang="en-IN" smtClean="0"/>
              <a:t>‹#›</a:t>
            </a:fld>
            <a:endParaRPr lang="en-IN"/>
          </a:p>
        </p:txBody>
      </p:sp>
    </p:spTree>
    <p:extLst>
      <p:ext uri="{BB962C8B-B14F-4D97-AF65-F5344CB8AC3E}">
        <p14:creationId xmlns:p14="http://schemas.microsoft.com/office/powerpoint/2010/main" val="87851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73FC622A-7D50-4718-AD30-75750DE5F1A1}" type="datetimeFigureOut">
              <a:rPr lang="en-IN" smtClean="0"/>
              <a:t>31-03-2024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1FD26ECF-D7B5-4E22-9447-1AE8C40B5EE1}" type="slidenum">
              <a:rPr lang="en-IN" smtClean="0"/>
              <a:t>‹#›</a:t>
            </a:fld>
            <a:endParaRPr lang="en-IN"/>
          </a:p>
        </p:txBody>
      </p:sp>
    </p:spTree>
    <p:extLst>
      <p:ext uri="{BB962C8B-B14F-4D97-AF65-F5344CB8AC3E}">
        <p14:creationId xmlns:p14="http://schemas.microsoft.com/office/powerpoint/2010/main" val="1530341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73FC622A-7D50-4718-AD30-75750DE5F1A1}" type="datetimeFigureOut">
              <a:rPr lang="en-IN" smtClean="0"/>
              <a:t>31-03-2024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1FD26ECF-D7B5-4E22-9447-1AE8C40B5EE1}" type="slidenum">
              <a:rPr lang="en-IN" smtClean="0"/>
              <a:t>‹#›</a:t>
            </a:fld>
            <a:endParaRPr lang="en-IN"/>
          </a:p>
        </p:txBody>
      </p:sp>
    </p:spTree>
    <p:extLst>
      <p:ext uri="{BB962C8B-B14F-4D97-AF65-F5344CB8AC3E}">
        <p14:creationId xmlns:p14="http://schemas.microsoft.com/office/powerpoint/2010/main" val="32924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3FC622A-7D50-4718-AD30-75750DE5F1A1}"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D26ECF-D7B5-4E22-9447-1AE8C40B5EE1}" type="slidenum">
              <a:rPr lang="en-IN" smtClean="0"/>
              <a:t>‹#›</a:t>
            </a:fld>
            <a:endParaRPr lang="en-IN"/>
          </a:p>
        </p:txBody>
      </p:sp>
    </p:spTree>
    <p:extLst>
      <p:ext uri="{BB962C8B-B14F-4D97-AF65-F5344CB8AC3E}">
        <p14:creationId xmlns:p14="http://schemas.microsoft.com/office/powerpoint/2010/main" val="249045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3FC622A-7D50-4718-AD30-75750DE5F1A1}" type="datetimeFigureOut">
              <a:rPr lang="en-IN" smtClean="0"/>
              <a:t>31-03-2024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1FD26ECF-D7B5-4E22-9447-1AE8C40B5EE1}" type="slidenum">
              <a:rPr lang="en-IN" smtClean="0"/>
              <a:t>‹#›</a:t>
            </a:fld>
            <a:endParaRPr lang="en-IN"/>
          </a:p>
        </p:txBody>
      </p:sp>
    </p:spTree>
    <p:extLst>
      <p:ext uri="{BB962C8B-B14F-4D97-AF65-F5344CB8AC3E}">
        <p14:creationId xmlns:p14="http://schemas.microsoft.com/office/powerpoint/2010/main" val="3197336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3FC622A-7D50-4718-AD30-75750DE5F1A1}" type="datetimeFigureOut">
              <a:rPr lang="en-IN" smtClean="0"/>
              <a:t>31-03-2024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1FD26ECF-D7B5-4E22-9447-1AE8C40B5EE1}" type="slidenum">
              <a:rPr lang="en-IN" smtClean="0"/>
              <a:t>‹#›</a:t>
            </a:fld>
            <a:endParaRPr lang="en-IN"/>
          </a:p>
        </p:txBody>
      </p:sp>
    </p:spTree>
    <p:extLst>
      <p:ext uri="{BB962C8B-B14F-4D97-AF65-F5344CB8AC3E}">
        <p14:creationId xmlns:p14="http://schemas.microsoft.com/office/powerpoint/2010/main" val="417393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3FC622A-7D50-4718-AD30-75750DE5F1A1}" type="datetimeFigureOut">
              <a:rPr lang="en-IN" smtClean="0"/>
              <a:t>31-03-2024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FD26ECF-D7B5-4E22-9447-1AE8C40B5EE1}" type="slidenum">
              <a:rPr lang="en-IN" smtClean="0"/>
              <a:t>‹#›</a:t>
            </a:fld>
            <a:endParaRPr lang="en-IN"/>
          </a:p>
        </p:txBody>
      </p:sp>
    </p:spTree>
    <p:extLst>
      <p:ext uri="{BB962C8B-B14F-4D97-AF65-F5344CB8AC3E}">
        <p14:creationId xmlns:p14="http://schemas.microsoft.com/office/powerpoint/2010/main" val="243174770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kaggle.com/datasets/omkargurav/face-mask-dataset" TargetMode="External"/><Relationship Id="rId3" Type="http://schemas.openxmlformats.org/officeDocument/2006/relationships/hyperlink" Target="https://keras.io/" TargetMode="External"/><Relationship Id="rId7" Type="http://schemas.openxmlformats.org/officeDocument/2006/relationships/hyperlink" Target="https://opencv.org/"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6" Type="http://schemas.openxmlformats.org/officeDocument/2006/relationships/hyperlink" Target="https://scikit-learn.org/"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ce Mask Detection System using AI | AI Mask Detection">
            <a:extLst>
              <a:ext uri="{FF2B5EF4-FFF2-40B4-BE49-F238E27FC236}">
                <a16:creationId xmlns:a16="http://schemas.microsoft.com/office/drawing/2014/main" id="{8C195801-F18D-0CD7-C213-B083288E2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658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2E1D935-B696-9647-0AD3-F09C20E3E91F}"/>
              </a:ext>
            </a:extLst>
          </p:cNvPr>
          <p:cNvSpPr txBox="1"/>
          <p:nvPr/>
        </p:nvSpPr>
        <p:spPr>
          <a:xfrm>
            <a:off x="150828" y="575034"/>
            <a:ext cx="8128467" cy="954107"/>
          </a:xfrm>
          <a:prstGeom prst="rect">
            <a:avLst/>
          </a:prstGeom>
          <a:noFill/>
        </p:spPr>
        <p:txBody>
          <a:bodyPr wrap="square" rtlCol="0">
            <a:spAutoFit/>
          </a:bodyPr>
          <a:lstStyle/>
          <a:p>
            <a:r>
              <a:rPr lang="en-IN" sz="2800" b="1" dirty="0">
                <a:solidFill>
                  <a:schemeClr val="bg1"/>
                </a:solidFill>
                <a:effectLst>
                  <a:outerShdw blurRad="38100" dist="38100" dir="2700000" algn="tl">
                    <a:srgbClr val="000000">
                      <a:alpha val="43137"/>
                    </a:srgbClr>
                  </a:outerShdw>
                </a:effectLst>
                <a:latin typeface="SWRomns" panose="00000400000000000000" pitchFamily="2" charset="0"/>
              </a:rPr>
              <a:t>FACE MASK DETECTION-A </a:t>
            </a:r>
            <a:r>
              <a:rPr lang="en-US" sz="2800" b="1" i="0" dirty="0">
                <a:solidFill>
                  <a:schemeClr val="bg1"/>
                </a:solidFill>
                <a:effectLst/>
                <a:latin typeface="SWRomns" panose="00000400000000000000" pitchFamily="2" charset="0"/>
              </a:rPr>
              <a:t>Convolutional Neural Network(CNN) </a:t>
            </a:r>
            <a:r>
              <a:rPr lang="en-IN" sz="2800" b="1" dirty="0">
                <a:solidFill>
                  <a:schemeClr val="bg1"/>
                </a:solidFill>
                <a:effectLst>
                  <a:outerShdw blurRad="38100" dist="38100" dir="2700000" algn="tl">
                    <a:srgbClr val="000000">
                      <a:alpha val="43137"/>
                    </a:srgbClr>
                  </a:outerShdw>
                </a:effectLst>
                <a:latin typeface="SWRomns" panose="00000400000000000000" pitchFamily="2" charset="0"/>
              </a:rPr>
              <a:t>Project</a:t>
            </a:r>
          </a:p>
        </p:txBody>
      </p:sp>
      <p:sp>
        <p:nvSpPr>
          <p:cNvPr id="8" name="TextBox 7">
            <a:extLst>
              <a:ext uri="{FF2B5EF4-FFF2-40B4-BE49-F238E27FC236}">
                <a16:creationId xmlns:a16="http://schemas.microsoft.com/office/drawing/2014/main" id="{DA4C94D1-F5C6-3D45-36AC-2EFCF51F4013}"/>
              </a:ext>
            </a:extLst>
          </p:cNvPr>
          <p:cNvSpPr txBox="1"/>
          <p:nvPr/>
        </p:nvSpPr>
        <p:spPr>
          <a:xfrm>
            <a:off x="7296346" y="5240548"/>
            <a:ext cx="4798244" cy="1615827"/>
          </a:xfrm>
          <a:prstGeom prst="rect">
            <a:avLst/>
          </a:prstGeom>
          <a:noFill/>
        </p:spPr>
        <p:txBody>
          <a:bodyPr wrap="square" rtlCol="0">
            <a:spAutoFit/>
          </a:bodyPr>
          <a:lstStyle/>
          <a:p>
            <a:pPr>
              <a:lnSpc>
                <a:spcPct val="150000"/>
              </a:lnSpc>
            </a:pPr>
            <a:r>
              <a:rPr lang="en-IN" b="1" u="sng" dirty="0">
                <a:solidFill>
                  <a:schemeClr val="bg1"/>
                </a:solidFill>
                <a:effectLst>
                  <a:outerShdw blurRad="38100" dist="38100" dir="2700000" algn="tl">
                    <a:srgbClr val="000000">
                      <a:alpha val="43137"/>
                    </a:srgbClr>
                  </a:outerShdw>
                </a:effectLst>
                <a:latin typeface="SWRomns" panose="00000400000000000000" pitchFamily="2" charset="0"/>
              </a:rPr>
              <a:t>Presented By:</a:t>
            </a:r>
          </a:p>
          <a:p>
            <a:pPr algn="ctr">
              <a:lnSpc>
                <a:spcPct val="150000"/>
              </a:lnSpc>
            </a:pPr>
            <a:r>
              <a:rPr lang="en-IN" b="1" u="sng" dirty="0">
                <a:solidFill>
                  <a:schemeClr val="bg1"/>
                </a:solidFill>
                <a:effectLst>
                  <a:outerShdw blurRad="38100" dist="38100" dir="2700000" algn="tl">
                    <a:srgbClr val="000000">
                      <a:alpha val="43137"/>
                    </a:srgbClr>
                  </a:outerShdw>
                </a:effectLst>
                <a:latin typeface="SWRomns" panose="00000400000000000000" pitchFamily="2" charset="0"/>
              </a:rPr>
              <a:t>Subash R (613521104046)</a:t>
            </a:r>
          </a:p>
          <a:p>
            <a:pPr algn="ctr">
              <a:lnSpc>
                <a:spcPct val="150000"/>
              </a:lnSpc>
            </a:pPr>
            <a:r>
              <a:rPr lang="en-IN" b="1" u="sng" dirty="0">
                <a:solidFill>
                  <a:schemeClr val="bg1"/>
                </a:solidFill>
                <a:effectLst>
                  <a:outerShdw blurRad="38100" dist="38100" dir="2700000" algn="tl">
                    <a:srgbClr val="000000">
                      <a:alpha val="43137"/>
                    </a:srgbClr>
                  </a:outerShdw>
                </a:effectLst>
                <a:latin typeface="SWRomns" panose="00000400000000000000" pitchFamily="2" charset="0"/>
              </a:rPr>
              <a:t>3</a:t>
            </a:r>
            <a:r>
              <a:rPr lang="en-IN" b="1" u="sng" baseline="30000" dirty="0">
                <a:solidFill>
                  <a:schemeClr val="bg1"/>
                </a:solidFill>
                <a:effectLst>
                  <a:outerShdw blurRad="38100" dist="38100" dir="2700000" algn="tl">
                    <a:srgbClr val="000000">
                      <a:alpha val="43137"/>
                    </a:srgbClr>
                  </a:outerShdw>
                </a:effectLst>
                <a:latin typeface="SWRomns" panose="00000400000000000000" pitchFamily="2" charset="0"/>
              </a:rPr>
              <a:t>rd </a:t>
            </a:r>
            <a:r>
              <a:rPr lang="en-IN" b="1" u="sng" dirty="0">
                <a:solidFill>
                  <a:schemeClr val="bg1"/>
                </a:solidFill>
                <a:effectLst>
                  <a:outerShdw blurRad="38100" dist="38100" dir="2700000" algn="tl">
                    <a:srgbClr val="000000">
                      <a:alpha val="43137"/>
                    </a:srgbClr>
                  </a:outerShdw>
                </a:effectLst>
                <a:latin typeface="SWRomns" panose="00000400000000000000" pitchFamily="2" charset="0"/>
              </a:rPr>
              <a:t>yr. CSE dept</a:t>
            </a:r>
          </a:p>
          <a:p>
            <a:endParaRPr lang="en-IN" dirty="0"/>
          </a:p>
        </p:txBody>
      </p:sp>
    </p:spTree>
    <p:extLst>
      <p:ext uri="{BB962C8B-B14F-4D97-AF65-F5344CB8AC3E}">
        <p14:creationId xmlns:p14="http://schemas.microsoft.com/office/powerpoint/2010/main" val="2333352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780CE-013D-FF72-64DA-5DFDD337E5AB}"/>
              </a:ext>
            </a:extLst>
          </p:cNvPr>
          <p:cNvSpPr>
            <a:spLocks noGrp="1"/>
          </p:cNvSpPr>
          <p:nvPr>
            <p:ph type="title"/>
          </p:nvPr>
        </p:nvSpPr>
        <p:spPr/>
        <p:txBody>
          <a:bodyPr/>
          <a:lstStyle/>
          <a:p>
            <a:pPr algn="ctr"/>
            <a:r>
              <a:rPr lang="en-US" sz="3200" b="1" dirty="0">
                <a:latin typeface="SWRomns" panose="00000400000000000000" pitchFamily="2" charset="0"/>
              </a:rPr>
              <a:t>5.Algorithm and Deployment</a:t>
            </a:r>
            <a:br>
              <a:rPr lang="en-US" sz="3200" b="1" dirty="0">
                <a:latin typeface="SWRomns" panose="00000400000000000000" pitchFamily="2" charset="0"/>
              </a:rPr>
            </a:br>
            <a:r>
              <a:rPr lang="en-US" sz="3200" b="1" dirty="0">
                <a:latin typeface="SWRomns" panose="00000400000000000000" pitchFamily="2" charset="0"/>
              </a:rPr>
              <a:t>(Cont.)</a:t>
            </a:r>
            <a:endParaRPr lang="en-IN" sz="3200" dirty="0"/>
          </a:p>
        </p:txBody>
      </p:sp>
      <p:sp>
        <p:nvSpPr>
          <p:cNvPr id="14" name="Rectangle 10">
            <a:extLst>
              <a:ext uri="{FF2B5EF4-FFF2-40B4-BE49-F238E27FC236}">
                <a16:creationId xmlns:a16="http://schemas.microsoft.com/office/drawing/2014/main" id="{F98580D1-B73B-5C7B-1E6B-8E62DAD930E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D5D5D5"/>
                </a:solidFill>
                <a:effectLst/>
                <a:latin typeface="Roboto" panose="02000000000000000000" pitchFamily="2" charset="0"/>
              </a:rPr>
              <a:t>Creating Labels for the two class of Images</a:t>
            </a:r>
            <a:endParaRPr kumimoji="0" lang="en-US" altLang="en-US" sz="1000" b="0" i="0" u="none" strike="noStrike" cap="none" normalizeH="0" baseline="0">
              <a:ln>
                <a:noFill/>
              </a:ln>
              <a:solidFill>
                <a:srgbClr val="D5D5D5"/>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1F785E40-215B-1ADA-D2BA-AE12C4ADF04B}"/>
              </a:ext>
            </a:extLst>
          </p:cNvPr>
          <p:cNvSpPr txBox="1"/>
          <p:nvPr/>
        </p:nvSpPr>
        <p:spPr>
          <a:xfrm>
            <a:off x="3582186" y="1123837"/>
            <a:ext cx="7598004" cy="4524315"/>
          </a:xfrm>
          <a:prstGeom prst="rect">
            <a:avLst/>
          </a:prstGeom>
          <a:noFill/>
        </p:spPr>
        <p:txBody>
          <a:bodyPr wrap="square" rtlCol="0">
            <a:spAutoFit/>
          </a:bodyPr>
          <a:lstStyle/>
          <a:p>
            <a:pPr marL="342900" indent="-342900">
              <a:buFont typeface="+mj-lt"/>
              <a:buAutoNum type="arabicPeriod" startAt="3"/>
            </a:pPr>
            <a:r>
              <a:rPr lang="en-US" b="1" dirty="0">
                <a:latin typeface="-apple-system"/>
              </a:rPr>
              <a:t>Creating Labels for the two class of Images:</a:t>
            </a:r>
          </a:p>
          <a:p>
            <a:pPr marL="285750" indent="-285750">
              <a:buFont typeface="Arial" panose="020B0604020202020204" pitchFamily="34" charset="0"/>
              <a:buChar char="•"/>
            </a:pPr>
            <a:r>
              <a:rPr lang="en-US" dirty="0">
                <a:latin typeface="-apple-system"/>
              </a:rPr>
              <a:t> with mask --&gt; 1</a:t>
            </a:r>
          </a:p>
          <a:p>
            <a:pPr marL="285750" indent="-285750">
              <a:buFont typeface="Arial" panose="020B0604020202020204" pitchFamily="34" charset="0"/>
              <a:buChar char="•"/>
            </a:pPr>
            <a:r>
              <a:rPr lang="en-US" dirty="0">
                <a:latin typeface="-apple-system"/>
              </a:rPr>
              <a:t> without mask --&gt; 0</a:t>
            </a:r>
          </a:p>
          <a:p>
            <a:r>
              <a:rPr lang="en-US" dirty="0">
                <a:latin typeface="-apple-system"/>
              </a:rPr>
              <a:t> </a:t>
            </a:r>
          </a:p>
          <a:p>
            <a:pPr marL="342900" indent="-342900">
              <a:buFont typeface="+mj-lt"/>
              <a:buAutoNum type="arabicPeriod" startAt="4"/>
            </a:pPr>
            <a:r>
              <a:rPr lang="en-US" b="1" dirty="0">
                <a:latin typeface="-apple-system"/>
              </a:rPr>
              <a:t>Image Processing :</a:t>
            </a:r>
          </a:p>
          <a:p>
            <a:pPr marL="285750" indent="-285750">
              <a:buFont typeface="Arial" panose="020B0604020202020204" pitchFamily="34" charset="0"/>
              <a:buChar char="•"/>
            </a:pPr>
            <a:r>
              <a:rPr lang="en-US" dirty="0">
                <a:latin typeface="-apple-system"/>
              </a:rPr>
              <a:t>Resize the Images.</a:t>
            </a:r>
          </a:p>
          <a:p>
            <a:pPr marL="285750" indent="-285750">
              <a:buFont typeface="Arial" panose="020B0604020202020204" pitchFamily="34" charset="0"/>
              <a:buChar char="•"/>
            </a:pPr>
            <a:r>
              <a:rPr lang="en-US" dirty="0">
                <a:latin typeface="-apple-system"/>
              </a:rPr>
              <a:t>Convert the images to NumPy arrays. </a:t>
            </a:r>
          </a:p>
          <a:p>
            <a:r>
              <a:rPr lang="en-US" dirty="0">
                <a:latin typeface="-apple-system"/>
              </a:rPr>
              <a:t>                        </a:t>
            </a:r>
          </a:p>
          <a:p>
            <a:pPr marL="342900" indent="-342900">
              <a:buFont typeface="+mj-lt"/>
              <a:buAutoNum type="arabicPeriod" startAt="5"/>
            </a:pPr>
            <a:r>
              <a:rPr lang="en-US" b="1" dirty="0">
                <a:latin typeface="-apple-system"/>
              </a:rPr>
              <a:t>Train Test Split.</a:t>
            </a:r>
          </a:p>
          <a:p>
            <a:pPr marL="342900" indent="-342900">
              <a:buFont typeface="+mj-lt"/>
              <a:buAutoNum type="arabicPeriod" startAt="5"/>
            </a:pPr>
            <a:endParaRPr lang="en-US" b="1" dirty="0">
              <a:latin typeface="-apple-system"/>
            </a:endParaRPr>
          </a:p>
          <a:p>
            <a:pPr marL="342900" indent="-342900">
              <a:buFont typeface="+mj-lt"/>
              <a:buAutoNum type="arabicPeriod" startAt="5"/>
            </a:pPr>
            <a:r>
              <a:rPr lang="en-US" b="1" dirty="0">
                <a:latin typeface="-apple-system"/>
              </a:rPr>
              <a:t>Building a Convolutional Neural Networks (CNN).</a:t>
            </a:r>
          </a:p>
          <a:p>
            <a:pPr marL="342900" indent="-342900">
              <a:buFont typeface="+mj-lt"/>
              <a:buAutoNum type="arabicPeriod" startAt="5"/>
            </a:pPr>
            <a:endParaRPr lang="en-US" b="1" dirty="0">
              <a:latin typeface="-apple-system"/>
            </a:endParaRPr>
          </a:p>
          <a:p>
            <a:pPr marL="342900" indent="-342900">
              <a:buFont typeface="+mj-lt"/>
              <a:buAutoNum type="arabicPeriod" startAt="5"/>
            </a:pPr>
            <a:r>
              <a:rPr lang="en-US" b="1" dirty="0">
                <a:latin typeface="-apple-system"/>
              </a:rPr>
              <a:t>Model Evaluation.</a:t>
            </a:r>
          </a:p>
          <a:p>
            <a:pPr marL="342900" indent="-342900">
              <a:buFont typeface="+mj-lt"/>
              <a:buAutoNum type="arabicPeriod" startAt="5"/>
            </a:pPr>
            <a:endParaRPr lang="en-US" b="1" dirty="0">
              <a:latin typeface="-apple-system"/>
            </a:endParaRPr>
          </a:p>
          <a:p>
            <a:pPr marL="342900" indent="-342900">
              <a:buFont typeface="+mj-lt"/>
              <a:buAutoNum type="arabicPeriod" startAt="5"/>
            </a:pPr>
            <a:r>
              <a:rPr lang="en-US" b="1" dirty="0">
                <a:latin typeface="-apple-system"/>
              </a:rPr>
              <a:t>Building a Predictive System.</a:t>
            </a:r>
          </a:p>
          <a:p>
            <a:endParaRPr lang="en-IN" b="1" dirty="0">
              <a:latin typeface="-apple-system"/>
            </a:endParaRPr>
          </a:p>
        </p:txBody>
      </p:sp>
    </p:spTree>
    <p:extLst>
      <p:ext uri="{BB962C8B-B14F-4D97-AF65-F5344CB8AC3E}">
        <p14:creationId xmlns:p14="http://schemas.microsoft.com/office/powerpoint/2010/main" val="343006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4077A7-8B83-BDEF-8F10-5E1F8A515427}"/>
              </a:ext>
            </a:extLst>
          </p:cNvPr>
          <p:cNvPicPr>
            <a:picLocks noChangeAspect="1"/>
          </p:cNvPicPr>
          <p:nvPr/>
        </p:nvPicPr>
        <p:blipFill>
          <a:blip r:embed="rId2"/>
          <a:stretch>
            <a:fillRect/>
          </a:stretch>
        </p:blipFill>
        <p:spPr>
          <a:xfrm>
            <a:off x="0" y="673816"/>
            <a:ext cx="5510367" cy="5510367"/>
          </a:xfrm>
          <a:prstGeom prst="rect">
            <a:avLst/>
          </a:prstGeom>
        </p:spPr>
      </p:pic>
      <p:pic>
        <p:nvPicPr>
          <p:cNvPr id="6" name="Picture 5">
            <a:extLst>
              <a:ext uri="{FF2B5EF4-FFF2-40B4-BE49-F238E27FC236}">
                <a16:creationId xmlns:a16="http://schemas.microsoft.com/office/drawing/2014/main" id="{2A171DC7-DB5C-A88E-7050-49378D5A47AA}"/>
              </a:ext>
            </a:extLst>
          </p:cNvPr>
          <p:cNvPicPr>
            <a:picLocks noChangeAspect="1"/>
          </p:cNvPicPr>
          <p:nvPr/>
        </p:nvPicPr>
        <p:blipFill>
          <a:blip r:embed="rId2"/>
          <a:stretch>
            <a:fillRect/>
          </a:stretch>
        </p:blipFill>
        <p:spPr>
          <a:xfrm>
            <a:off x="7429500" y="673815"/>
            <a:ext cx="4762500" cy="5510367"/>
          </a:xfrm>
          <a:prstGeom prst="rect">
            <a:avLst/>
          </a:prstGeom>
        </p:spPr>
      </p:pic>
      <p:pic>
        <p:nvPicPr>
          <p:cNvPr id="7" name="Picture 6">
            <a:extLst>
              <a:ext uri="{FF2B5EF4-FFF2-40B4-BE49-F238E27FC236}">
                <a16:creationId xmlns:a16="http://schemas.microsoft.com/office/drawing/2014/main" id="{E09C1847-A038-64CE-03EF-9DD9960ADB97}"/>
              </a:ext>
            </a:extLst>
          </p:cNvPr>
          <p:cNvPicPr>
            <a:picLocks noChangeAspect="1"/>
          </p:cNvPicPr>
          <p:nvPr/>
        </p:nvPicPr>
        <p:blipFill>
          <a:blip r:embed="rId3"/>
          <a:stretch>
            <a:fillRect/>
          </a:stretch>
        </p:blipFill>
        <p:spPr>
          <a:xfrm>
            <a:off x="1143000" y="1168617"/>
            <a:ext cx="10331859" cy="4517806"/>
          </a:xfrm>
          <a:prstGeom prst="rect">
            <a:avLst/>
          </a:prstGeom>
        </p:spPr>
      </p:pic>
      <p:sp>
        <p:nvSpPr>
          <p:cNvPr id="8" name="TextBox 7">
            <a:extLst>
              <a:ext uri="{FF2B5EF4-FFF2-40B4-BE49-F238E27FC236}">
                <a16:creationId xmlns:a16="http://schemas.microsoft.com/office/drawing/2014/main" id="{E57A9C00-163E-D0DD-0974-CE571D1FA072}"/>
              </a:ext>
            </a:extLst>
          </p:cNvPr>
          <p:cNvSpPr txBox="1"/>
          <p:nvPr/>
        </p:nvSpPr>
        <p:spPr>
          <a:xfrm>
            <a:off x="1143000" y="673815"/>
            <a:ext cx="4762500" cy="369332"/>
          </a:xfrm>
          <a:prstGeom prst="rect">
            <a:avLst/>
          </a:prstGeom>
          <a:noFill/>
        </p:spPr>
        <p:txBody>
          <a:bodyPr wrap="square" rtlCol="0">
            <a:spAutoFit/>
          </a:bodyPr>
          <a:lstStyle/>
          <a:p>
            <a:r>
              <a:rPr lang="en-IN" b="1" dirty="0">
                <a:latin typeface="-apple-system"/>
              </a:rPr>
              <a:t>Flow Chart:</a:t>
            </a:r>
          </a:p>
        </p:txBody>
      </p:sp>
    </p:spTree>
    <p:extLst>
      <p:ext uri="{BB962C8B-B14F-4D97-AF65-F5344CB8AC3E}">
        <p14:creationId xmlns:p14="http://schemas.microsoft.com/office/powerpoint/2010/main" val="2558543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9ECB-845E-7669-2C92-42C7E987D772}"/>
              </a:ext>
            </a:extLst>
          </p:cNvPr>
          <p:cNvSpPr>
            <a:spLocks noGrp="1"/>
          </p:cNvSpPr>
          <p:nvPr>
            <p:ph type="title"/>
          </p:nvPr>
        </p:nvSpPr>
        <p:spPr/>
        <p:txBody>
          <a:bodyPr>
            <a:normAutofit/>
          </a:bodyPr>
          <a:lstStyle/>
          <a:p>
            <a:pPr algn="ctr"/>
            <a:r>
              <a:rPr lang="en-IN" sz="3200" b="1" dirty="0">
                <a:latin typeface="SWRomns" panose="00000400000000000000" pitchFamily="2" charset="0"/>
              </a:rPr>
              <a:t>6.Result</a:t>
            </a:r>
          </a:p>
        </p:txBody>
      </p:sp>
      <p:pic>
        <p:nvPicPr>
          <p:cNvPr id="6" name="Picture 5">
            <a:extLst>
              <a:ext uri="{FF2B5EF4-FFF2-40B4-BE49-F238E27FC236}">
                <a16:creationId xmlns:a16="http://schemas.microsoft.com/office/drawing/2014/main" id="{81B3AA80-F09F-3B67-D507-53252E827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400" y="1979629"/>
            <a:ext cx="3916244" cy="2588703"/>
          </a:xfrm>
          <a:prstGeom prst="rect">
            <a:avLst/>
          </a:prstGeom>
        </p:spPr>
      </p:pic>
      <p:pic>
        <p:nvPicPr>
          <p:cNvPr id="8" name="Picture 7">
            <a:extLst>
              <a:ext uri="{FF2B5EF4-FFF2-40B4-BE49-F238E27FC236}">
                <a16:creationId xmlns:a16="http://schemas.microsoft.com/office/drawing/2014/main" id="{5D6ED183-A921-DD2E-D68C-C92EB8E4C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6643" y="1979364"/>
            <a:ext cx="3916244" cy="2597001"/>
          </a:xfrm>
          <a:prstGeom prst="rect">
            <a:avLst/>
          </a:prstGeom>
        </p:spPr>
      </p:pic>
    </p:spTree>
    <p:extLst>
      <p:ext uri="{BB962C8B-B14F-4D97-AF65-F5344CB8AC3E}">
        <p14:creationId xmlns:p14="http://schemas.microsoft.com/office/powerpoint/2010/main" val="163179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15C9-4504-6B8C-E337-570BE7FA33E5}"/>
              </a:ext>
            </a:extLst>
          </p:cNvPr>
          <p:cNvSpPr>
            <a:spLocks noGrp="1"/>
          </p:cNvSpPr>
          <p:nvPr>
            <p:ph type="title"/>
          </p:nvPr>
        </p:nvSpPr>
        <p:spPr/>
        <p:txBody>
          <a:bodyPr>
            <a:normAutofit/>
          </a:bodyPr>
          <a:lstStyle/>
          <a:p>
            <a:pPr algn="ctr"/>
            <a:r>
              <a:rPr lang="en-IN" sz="3200" b="1" dirty="0">
                <a:latin typeface="SWRomns" panose="00000400000000000000" pitchFamily="2" charset="0"/>
              </a:rPr>
              <a:t>6.Result</a:t>
            </a:r>
            <a:br>
              <a:rPr lang="en-IN" sz="3200" b="1" dirty="0">
                <a:latin typeface="SWRomns" panose="00000400000000000000" pitchFamily="2" charset="0"/>
              </a:rPr>
            </a:br>
            <a:r>
              <a:rPr lang="en-IN" sz="3200" b="1" dirty="0">
                <a:latin typeface="SWRomns" panose="00000400000000000000" pitchFamily="2" charset="0"/>
              </a:rPr>
              <a:t>(Cont.)</a:t>
            </a:r>
            <a:endParaRPr lang="en-IN" sz="3200" dirty="0"/>
          </a:p>
        </p:txBody>
      </p:sp>
      <p:pic>
        <p:nvPicPr>
          <p:cNvPr id="6" name="Picture 5">
            <a:extLst>
              <a:ext uri="{FF2B5EF4-FFF2-40B4-BE49-F238E27FC236}">
                <a16:creationId xmlns:a16="http://schemas.microsoft.com/office/drawing/2014/main" id="{DE9424F2-1B32-7712-176E-67686BC982DD}"/>
              </a:ext>
            </a:extLst>
          </p:cNvPr>
          <p:cNvPicPr>
            <a:picLocks noChangeAspect="1"/>
          </p:cNvPicPr>
          <p:nvPr/>
        </p:nvPicPr>
        <p:blipFill>
          <a:blip r:embed="rId2"/>
          <a:stretch>
            <a:fillRect/>
          </a:stretch>
        </p:blipFill>
        <p:spPr>
          <a:xfrm>
            <a:off x="7877792" y="2451445"/>
            <a:ext cx="3879130" cy="3449733"/>
          </a:xfrm>
          <a:prstGeom prst="rect">
            <a:avLst/>
          </a:prstGeom>
        </p:spPr>
      </p:pic>
      <p:pic>
        <p:nvPicPr>
          <p:cNvPr id="8" name="Picture 7">
            <a:extLst>
              <a:ext uri="{FF2B5EF4-FFF2-40B4-BE49-F238E27FC236}">
                <a16:creationId xmlns:a16="http://schemas.microsoft.com/office/drawing/2014/main" id="{D901A39B-07FD-7DF2-D77E-2FFD3F5D3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489" y="769573"/>
            <a:ext cx="4201338" cy="2991722"/>
          </a:xfrm>
          <a:prstGeom prst="rect">
            <a:avLst/>
          </a:prstGeom>
        </p:spPr>
      </p:pic>
    </p:spTree>
    <p:extLst>
      <p:ext uri="{BB962C8B-B14F-4D97-AF65-F5344CB8AC3E}">
        <p14:creationId xmlns:p14="http://schemas.microsoft.com/office/powerpoint/2010/main" val="2578548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47CF-1574-5BA5-C439-F6BD44EAC435}"/>
              </a:ext>
            </a:extLst>
          </p:cNvPr>
          <p:cNvSpPr>
            <a:spLocks noGrp="1"/>
          </p:cNvSpPr>
          <p:nvPr>
            <p:ph type="title"/>
          </p:nvPr>
        </p:nvSpPr>
        <p:spPr>
          <a:xfrm>
            <a:off x="252919" y="1123837"/>
            <a:ext cx="2952194" cy="4601183"/>
          </a:xfrm>
        </p:spPr>
        <p:txBody>
          <a:bodyPr>
            <a:normAutofit/>
          </a:bodyPr>
          <a:lstStyle/>
          <a:p>
            <a:pPr algn="ctr"/>
            <a:r>
              <a:rPr lang="en-IN" sz="3200" b="1" dirty="0">
                <a:latin typeface="SWRomns" panose="00000400000000000000" pitchFamily="2" charset="0"/>
              </a:rPr>
              <a:t>6.Conclusion</a:t>
            </a:r>
            <a:endParaRPr lang="en-IN" sz="3200" dirty="0"/>
          </a:p>
        </p:txBody>
      </p:sp>
      <p:sp>
        <p:nvSpPr>
          <p:cNvPr id="4" name="TextBox 3">
            <a:extLst>
              <a:ext uri="{FF2B5EF4-FFF2-40B4-BE49-F238E27FC236}">
                <a16:creationId xmlns:a16="http://schemas.microsoft.com/office/drawing/2014/main" id="{C0668D04-B49F-C637-CA6C-1055938CCBF5}"/>
              </a:ext>
            </a:extLst>
          </p:cNvPr>
          <p:cNvSpPr txBox="1"/>
          <p:nvPr/>
        </p:nvSpPr>
        <p:spPr>
          <a:xfrm>
            <a:off x="3714160" y="2281287"/>
            <a:ext cx="7890235" cy="1477328"/>
          </a:xfrm>
          <a:prstGeom prst="rect">
            <a:avLst/>
          </a:prstGeom>
          <a:noFill/>
        </p:spPr>
        <p:txBody>
          <a:bodyPr wrap="square" rtlCol="0">
            <a:spAutoFit/>
          </a:bodyPr>
          <a:lstStyle/>
          <a:p>
            <a:pPr algn="l"/>
            <a:r>
              <a:rPr lang="en-US" b="0" i="0" dirty="0">
                <a:solidFill>
                  <a:srgbClr val="111111"/>
                </a:solidFill>
                <a:effectLst/>
                <a:latin typeface="-apple-system"/>
              </a:rPr>
              <a:t>Developing a custom </a:t>
            </a:r>
            <a:r>
              <a:rPr lang="en-US" b="1" i="0" dirty="0">
                <a:solidFill>
                  <a:srgbClr val="111111"/>
                </a:solidFill>
                <a:effectLst/>
                <a:latin typeface="-apple-system"/>
              </a:rPr>
              <a:t>convolutional neural network (CNN)</a:t>
            </a:r>
            <a:r>
              <a:rPr lang="en-US" b="0" i="0" dirty="0">
                <a:solidFill>
                  <a:srgbClr val="111111"/>
                </a:solidFill>
                <a:effectLst/>
                <a:latin typeface="-apple-system"/>
              </a:rPr>
              <a:t> for face mask detection is crucial for public health efforts. Trained on 12,000 mask images, the model achieved impressive accuracy during both training and testing. Its exceptional precision, recall, and F1 score contribute significantly to disease prevention, particularly during the COVID-19 pandemic. </a:t>
            </a:r>
          </a:p>
        </p:txBody>
      </p:sp>
    </p:spTree>
    <p:extLst>
      <p:ext uri="{BB962C8B-B14F-4D97-AF65-F5344CB8AC3E}">
        <p14:creationId xmlns:p14="http://schemas.microsoft.com/office/powerpoint/2010/main" val="11547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4F27-BF1A-450B-75E0-00CA69A4B3F5}"/>
              </a:ext>
            </a:extLst>
          </p:cNvPr>
          <p:cNvSpPr>
            <a:spLocks noGrp="1"/>
          </p:cNvSpPr>
          <p:nvPr>
            <p:ph type="title"/>
          </p:nvPr>
        </p:nvSpPr>
        <p:spPr>
          <a:xfrm>
            <a:off x="193284" y="1128408"/>
            <a:ext cx="3026994" cy="4601183"/>
          </a:xfrm>
        </p:spPr>
        <p:txBody>
          <a:bodyPr>
            <a:normAutofit/>
          </a:bodyPr>
          <a:lstStyle/>
          <a:p>
            <a:r>
              <a:rPr lang="en-IN" sz="3200" b="1" dirty="0">
                <a:latin typeface="SWRomns" panose="00000400000000000000" pitchFamily="2" charset="0"/>
              </a:rPr>
              <a:t>7.References</a:t>
            </a:r>
          </a:p>
        </p:txBody>
      </p:sp>
      <p:sp>
        <p:nvSpPr>
          <p:cNvPr id="4" name="TextBox 3">
            <a:extLst>
              <a:ext uri="{FF2B5EF4-FFF2-40B4-BE49-F238E27FC236}">
                <a16:creationId xmlns:a16="http://schemas.microsoft.com/office/drawing/2014/main" id="{D17CE624-94C7-D46A-67E9-25FF261C1448}"/>
              </a:ext>
            </a:extLst>
          </p:cNvPr>
          <p:cNvSpPr txBox="1"/>
          <p:nvPr/>
        </p:nvSpPr>
        <p:spPr>
          <a:xfrm>
            <a:off x="3538330" y="1948070"/>
            <a:ext cx="8199783" cy="2308324"/>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2"/>
              </a:rPr>
              <a:t>https://www.python.org/</a:t>
            </a:r>
          </a:p>
          <a:p>
            <a:pPr marL="285750" indent="-285750">
              <a:buFont typeface="Arial" panose="020B0604020202020204" pitchFamily="34" charset="0"/>
              <a:buChar char="•"/>
            </a:pPr>
            <a:r>
              <a:rPr lang="en-IN" dirty="0">
                <a:hlinkClick r:id="rId2"/>
              </a:rPr>
              <a:t>https://www.tensorflow.org/</a:t>
            </a:r>
            <a:endParaRPr lang="en-IN" dirty="0"/>
          </a:p>
          <a:p>
            <a:pPr marL="285750" indent="-285750">
              <a:buFont typeface="Arial" panose="020B0604020202020204" pitchFamily="34" charset="0"/>
              <a:buChar char="•"/>
            </a:pPr>
            <a:r>
              <a:rPr lang="en-IN" dirty="0">
                <a:hlinkClick r:id="rId3"/>
              </a:rPr>
              <a:t>https://keras.io/</a:t>
            </a:r>
            <a:endParaRPr lang="en-IN" dirty="0"/>
          </a:p>
          <a:p>
            <a:pPr marL="285750" indent="-285750">
              <a:buFont typeface="Arial" panose="020B0604020202020204" pitchFamily="34" charset="0"/>
              <a:buChar char="•"/>
            </a:pPr>
            <a:r>
              <a:rPr lang="en-IN" dirty="0">
                <a:hlinkClick r:id="rId4"/>
              </a:rPr>
              <a:t>https://numpy.org/</a:t>
            </a:r>
            <a:endParaRPr lang="en-IN" dirty="0"/>
          </a:p>
          <a:p>
            <a:pPr marL="285750" indent="-285750">
              <a:buFont typeface="Arial" panose="020B0604020202020204" pitchFamily="34" charset="0"/>
              <a:buChar char="•"/>
            </a:pPr>
            <a:r>
              <a:rPr lang="en-IN" dirty="0">
                <a:hlinkClick r:id="rId5"/>
              </a:rPr>
              <a:t>https://matplotlib.org/</a:t>
            </a:r>
            <a:endParaRPr lang="en-IN" dirty="0"/>
          </a:p>
          <a:p>
            <a:pPr marL="285750" indent="-285750">
              <a:buFont typeface="Arial" panose="020B0604020202020204" pitchFamily="34" charset="0"/>
              <a:buChar char="•"/>
            </a:pPr>
            <a:r>
              <a:rPr lang="en-IN" dirty="0">
                <a:hlinkClick r:id="rId6"/>
              </a:rPr>
              <a:t>https://scikit-learn.org/</a:t>
            </a:r>
            <a:endParaRPr lang="en-IN" dirty="0"/>
          </a:p>
          <a:p>
            <a:pPr marL="285750" indent="-285750">
              <a:buFont typeface="Arial" panose="020B0604020202020204" pitchFamily="34" charset="0"/>
              <a:buChar char="•"/>
            </a:pPr>
            <a:r>
              <a:rPr lang="en-IN" dirty="0">
                <a:hlinkClick r:id="rId7"/>
              </a:rPr>
              <a:t>https://opencv.org/</a:t>
            </a:r>
            <a:endParaRPr lang="en-IN" dirty="0"/>
          </a:p>
          <a:p>
            <a:pPr marL="285750" indent="-285750">
              <a:buFont typeface="Arial" panose="020B0604020202020204" pitchFamily="34" charset="0"/>
              <a:buChar char="•"/>
            </a:pPr>
            <a:r>
              <a:rPr lang="en-IN" dirty="0">
                <a:hlinkClick r:id="rId8"/>
              </a:rPr>
              <a:t>https://www.kaggle.com/datasets/omkargurav/face-mask-dataset</a:t>
            </a:r>
            <a:endParaRPr lang="en-IN" dirty="0"/>
          </a:p>
        </p:txBody>
      </p:sp>
    </p:spTree>
    <p:extLst>
      <p:ext uri="{BB962C8B-B14F-4D97-AF65-F5344CB8AC3E}">
        <p14:creationId xmlns:p14="http://schemas.microsoft.com/office/powerpoint/2010/main" val="3945146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E0AEA-A0D1-9C81-517C-4E3EBF525F59}"/>
              </a:ext>
            </a:extLst>
          </p:cNvPr>
          <p:cNvSpPr>
            <a:spLocks noGrp="1"/>
          </p:cNvSpPr>
          <p:nvPr>
            <p:ph type="title"/>
          </p:nvPr>
        </p:nvSpPr>
        <p:spPr/>
        <p:txBody>
          <a:bodyPr/>
          <a:lstStyle/>
          <a:p>
            <a:r>
              <a:rPr lang="en-IN" dirty="0"/>
              <a:t>      AGENDA</a:t>
            </a:r>
          </a:p>
        </p:txBody>
      </p:sp>
      <p:sp>
        <p:nvSpPr>
          <p:cNvPr id="4" name="TextBox 3">
            <a:extLst>
              <a:ext uri="{FF2B5EF4-FFF2-40B4-BE49-F238E27FC236}">
                <a16:creationId xmlns:a16="http://schemas.microsoft.com/office/drawing/2014/main" id="{1C73BD40-CF4E-768F-C8E9-A7491FCA70A5}"/>
              </a:ext>
            </a:extLst>
          </p:cNvPr>
          <p:cNvSpPr txBox="1"/>
          <p:nvPr/>
        </p:nvSpPr>
        <p:spPr>
          <a:xfrm>
            <a:off x="4081806" y="1469093"/>
            <a:ext cx="6136849" cy="3285515"/>
          </a:xfrm>
          <a:prstGeom prst="rect">
            <a:avLst/>
          </a:prstGeom>
          <a:noFill/>
        </p:spPr>
        <p:txBody>
          <a:bodyPr wrap="square" rtlCol="0">
            <a:spAutoFit/>
          </a:bodyPr>
          <a:lstStyle/>
          <a:p>
            <a:pPr marL="342900" indent="-342900">
              <a:lnSpc>
                <a:spcPct val="150000"/>
              </a:lnSpc>
              <a:buFont typeface="+mj-lt"/>
              <a:buAutoNum type="arabicPeriod"/>
            </a:pPr>
            <a:r>
              <a:rPr lang="en-US" sz="2000" b="1" dirty="0">
                <a:latin typeface="SWRomns" panose="00000400000000000000" pitchFamily="2" charset="0"/>
              </a:rPr>
              <a:t>Introduction</a:t>
            </a:r>
          </a:p>
          <a:p>
            <a:pPr marL="342900" indent="-342900">
              <a:lnSpc>
                <a:spcPct val="150000"/>
              </a:lnSpc>
              <a:buFont typeface="+mj-lt"/>
              <a:buAutoNum type="arabicPeriod"/>
            </a:pPr>
            <a:r>
              <a:rPr lang="en-US" sz="2000" b="1" dirty="0">
                <a:latin typeface="SWRomns" panose="00000400000000000000" pitchFamily="2" charset="0"/>
              </a:rPr>
              <a:t>Problem Statement</a:t>
            </a:r>
          </a:p>
          <a:p>
            <a:pPr marL="342900" indent="-342900">
              <a:lnSpc>
                <a:spcPct val="150000"/>
              </a:lnSpc>
              <a:buFont typeface="+mj-lt"/>
              <a:buAutoNum type="arabicPeriod"/>
            </a:pPr>
            <a:r>
              <a:rPr lang="en-US" sz="2000" b="1" dirty="0">
                <a:latin typeface="SWRomns" panose="00000400000000000000" pitchFamily="2" charset="0"/>
              </a:rPr>
              <a:t>Proposed System/Solution</a:t>
            </a:r>
          </a:p>
          <a:p>
            <a:pPr marL="342900" indent="-342900">
              <a:lnSpc>
                <a:spcPct val="150000"/>
              </a:lnSpc>
              <a:buFont typeface="+mj-lt"/>
              <a:buAutoNum type="arabicPeriod"/>
            </a:pPr>
            <a:r>
              <a:rPr lang="en-US" sz="2000" b="1" dirty="0">
                <a:latin typeface="SWRomns" panose="00000400000000000000" pitchFamily="2" charset="0"/>
              </a:rPr>
              <a:t>System Development Approach</a:t>
            </a:r>
          </a:p>
          <a:p>
            <a:pPr marL="342900" indent="-342900">
              <a:lnSpc>
                <a:spcPct val="150000"/>
              </a:lnSpc>
              <a:buFont typeface="+mj-lt"/>
              <a:buAutoNum type="arabicPeriod"/>
            </a:pPr>
            <a:r>
              <a:rPr lang="en-US" sz="2000" b="1" dirty="0">
                <a:latin typeface="SWRomns" panose="00000400000000000000" pitchFamily="2" charset="0"/>
              </a:rPr>
              <a:t>Algorithm and Deployment</a:t>
            </a:r>
          </a:p>
          <a:p>
            <a:pPr marL="342900" indent="-342900">
              <a:lnSpc>
                <a:spcPct val="150000"/>
              </a:lnSpc>
              <a:buFont typeface="+mj-lt"/>
              <a:buAutoNum type="arabicPeriod"/>
            </a:pPr>
            <a:r>
              <a:rPr lang="en-US" sz="2000" b="1" dirty="0">
                <a:latin typeface="SWRomns" panose="00000400000000000000" pitchFamily="2" charset="0"/>
              </a:rPr>
              <a:t>Result</a:t>
            </a:r>
          </a:p>
          <a:p>
            <a:pPr marL="342900" indent="-342900">
              <a:lnSpc>
                <a:spcPct val="150000"/>
              </a:lnSpc>
              <a:buFont typeface="+mj-lt"/>
              <a:buAutoNum type="arabicPeriod"/>
            </a:pPr>
            <a:r>
              <a:rPr lang="en-US" sz="2000" b="1" dirty="0">
                <a:latin typeface="SWRomns" panose="00000400000000000000" pitchFamily="2" charset="0"/>
              </a:rPr>
              <a:t>Conclusion</a:t>
            </a:r>
          </a:p>
        </p:txBody>
      </p:sp>
    </p:spTree>
    <p:extLst>
      <p:ext uri="{BB962C8B-B14F-4D97-AF65-F5344CB8AC3E}">
        <p14:creationId xmlns:p14="http://schemas.microsoft.com/office/powerpoint/2010/main" val="43615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760B-4600-637E-5CFB-07D45A700B91}"/>
              </a:ext>
            </a:extLst>
          </p:cNvPr>
          <p:cNvSpPr>
            <a:spLocks noGrp="1"/>
          </p:cNvSpPr>
          <p:nvPr>
            <p:ph type="title"/>
          </p:nvPr>
        </p:nvSpPr>
        <p:spPr>
          <a:xfrm>
            <a:off x="141402" y="1123837"/>
            <a:ext cx="3195687" cy="4601183"/>
          </a:xfrm>
        </p:spPr>
        <p:txBody>
          <a:bodyPr/>
          <a:lstStyle/>
          <a:p>
            <a:pPr algn="ctr"/>
            <a:br>
              <a:rPr lang="en-US" sz="3200" b="1" dirty="0">
                <a:latin typeface="SWRomns" panose="00000400000000000000" pitchFamily="2" charset="0"/>
              </a:rPr>
            </a:br>
            <a:r>
              <a:rPr lang="en-US" sz="3200" b="1" dirty="0">
                <a:latin typeface="SWRomns" panose="00000400000000000000" pitchFamily="2" charset="0"/>
              </a:rPr>
              <a:t>1.Introduction</a:t>
            </a:r>
            <a:br>
              <a:rPr lang="en-US" sz="3600" b="1" dirty="0">
                <a:latin typeface="SWRomns" panose="00000400000000000000" pitchFamily="2" charset="0"/>
              </a:rPr>
            </a:br>
            <a:endParaRPr lang="en-IN" dirty="0"/>
          </a:p>
        </p:txBody>
      </p:sp>
      <p:sp>
        <p:nvSpPr>
          <p:cNvPr id="4" name="TextBox 3">
            <a:extLst>
              <a:ext uri="{FF2B5EF4-FFF2-40B4-BE49-F238E27FC236}">
                <a16:creationId xmlns:a16="http://schemas.microsoft.com/office/drawing/2014/main" id="{BE6467B6-24B8-769B-33C5-90C70B12F510}"/>
              </a:ext>
            </a:extLst>
          </p:cNvPr>
          <p:cNvSpPr txBox="1"/>
          <p:nvPr/>
        </p:nvSpPr>
        <p:spPr>
          <a:xfrm>
            <a:off x="3704735" y="1840274"/>
            <a:ext cx="7899662" cy="2862322"/>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111111"/>
                </a:solidFill>
                <a:effectLst/>
                <a:latin typeface="-apple-system"/>
              </a:rPr>
              <a:t>In the realm of computer vision, face mask detection has emerged as a critical application. The goal is to determine whether an individual is wearing a face mask or not. We frame this task as a </a:t>
            </a:r>
            <a:r>
              <a:rPr lang="en-US" b="1" i="0" dirty="0">
                <a:solidFill>
                  <a:srgbClr val="111111"/>
                </a:solidFill>
                <a:effectLst/>
                <a:latin typeface="-apple-system"/>
              </a:rPr>
              <a:t>binary classification problem</a:t>
            </a:r>
            <a:r>
              <a:rPr lang="en-US" b="0" i="0" dirty="0">
                <a:solidFill>
                  <a:srgbClr val="111111"/>
                </a:solidFill>
                <a:effectLst/>
                <a:latin typeface="-apple-system"/>
              </a:rPr>
              <a:t>, where the model categorizes images into two classes: “with mask” or “without mask.”</a:t>
            </a:r>
          </a:p>
          <a:p>
            <a:pPr marL="285750" indent="-285750" algn="l">
              <a:buFont typeface="Arial" panose="020B0604020202020204" pitchFamily="34" charset="0"/>
              <a:buChar char="•"/>
            </a:pPr>
            <a:endParaRPr lang="en-US" b="0" i="0" dirty="0">
              <a:solidFill>
                <a:srgbClr val="111111"/>
              </a:solidFill>
              <a:effectLst/>
              <a:latin typeface="-apple-system"/>
            </a:endParaRPr>
          </a:p>
          <a:p>
            <a:pPr marL="285750" indent="-285750" algn="l">
              <a:buFont typeface="Arial" panose="020B0604020202020204" pitchFamily="34" charset="0"/>
              <a:buChar char="•"/>
            </a:pPr>
            <a:r>
              <a:rPr lang="en-US" b="0" i="0" dirty="0">
                <a:solidFill>
                  <a:srgbClr val="111111"/>
                </a:solidFill>
                <a:effectLst/>
                <a:latin typeface="-apple-system"/>
              </a:rPr>
              <a:t>The COVID-19 pandemic underscored the importance of preventive measures, including mask-wearing. However, human error often leads to incorrect mask usage—such as not covering the nose or mouth—which renders the mask ineffective. To address this, deep learning techniques, particularly CNNs, have been employed to detect masked faces effectively.</a:t>
            </a:r>
          </a:p>
        </p:txBody>
      </p:sp>
    </p:spTree>
    <p:extLst>
      <p:ext uri="{BB962C8B-B14F-4D97-AF65-F5344CB8AC3E}">
        <p14:creationId xmlns:p14="http://schemas.microsoft.com/office/powerpoint/2010/main" val="217018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092B-97D0-2C50-7701-E2612E02BD83}"/>
              </a:ext>
            </a:extLst>
          </p:cNvPr>
          <p:cNvSpPr>
            <a:spLocks noGrp="1"/>
          </p:cNvSpPr>
          <p:nvPr>
            <p:ph type="title"/>
          </p:nvPr>
        </p:nvSpPr>
        <p:spPr>
          <a:xfrm>
            <a:off x="65988" y="1123837"/>
            <a:ext cx="3280527" cy="4601183"/>
          </a:xfrm>
        </p:spPr>
        <p:txBody>
          <a:bodyPr/>
          <a:lstStyle/>
          <a:p>
            <a:pPr algn="ctr"/>
            <a:r>
              <a:rPr lang="en-US" sz="3200" b="1" dirty="0">
                <a:latin typeface="SWRomns" panose="00000400000000000000" pitchFamily="2" charset="0"/>
              </a:rPr>
              <a:t>2.Problem Statement</a:t>
            </a:r>
            <a:br>
              <a:rPr lang="en-US" sz="3600" b="1" dirty="0">
                <a:latin typeface="SWRomns" panose="00000400000000000000" pitchFamily="2" charset="0"/>
              </a:rPr>
            </a:br>
            <a:endParaRPr lang="en-IN" dirty="0"/>
          </a:p>
        </p:txBody>
      </p:sp>
      <p:sp>
        <p:nvSpPr>
          <p:cNvPr id="4" name="TextBox 3">
            <a:extLst>
              <a:ext uri="{FF2B5EF4-FFF2-40B4-BE49-F238E27FC236}">
                <a16:creationId xmlns:a16="http://schemas.microsoft.com/office/drawing/2014/main" id="{5FCCB7AF-69BE-E423-DBFB-CED1AA377F91}"/>
              </a:ext>
            </a:extLst>
          </p:cNvPr>
          <p:cNvSpPr txBox="1"/>
          <p:nvPr/>
        </p:nvSpPr>
        <p:spPr>
          <a:xfrm>
            <a:off x="3553905" y="1408532"/>
            <a:ext cx="7795967" cy="3693319"/>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b="0" i="0" dirty="0">
                <a:solidFill>
                  <a:srgbClr val="111111"/>
                </a:solidFill>
                <a:effectLst/>
                <a:latin typeface="-apple-system"/>
              </a:rPr>
              <a:t>The goal is to differentiate between images of people with and without masks.</a:t>
            </a:r>
          </a:p>
          <a:p>
            <a:pPr marL="285750" indent="-285750" algn="l">
              <a:lnSpc>
                <a:spcPct val="150000"/>
              </a:lnSpc>
              <a:buFont typeface="Arial" panose="020B0604020202020204" pitchFamily="34" charset="0"/>
              <a:buChar char="•"/>
            </a:pPr>
            <a:r>
              <a:rPr lang="en-US" b="0" i="0" dirty="0">
                <a:solidFill>
                  <a:srgbClr val="111111"/>
                </a:solidFill>
                <a:effectLst/>
                <a:latin typeface="-apple-system"/>
              </a:rPr>
              <a:t>A </a:t>
            </a:r>
            <a:r>
              <a:rPr lang="en-US" b="1" i="0" dirty="0">
                <a:solidFill>
                  <a:srgbClr val="111111"/>
                </a:solidFill>
                <a:effectLst/>
                <a:latin typeface="-apple-system"/>
              </a:rPr>
              <a:t>Convolutional Neural Network (CNN)</a:t>
            </a:r>
            <a:r>
              <a:rPr lang="en-US" b="0" i="0" dirty="0">
                <a:solidFill>
                  <a:srgbClr val="111111"/>
                </a:solidFill>
                <a:effectLst/>
                <a:latin typeface="-apple-system"/>
              </a:rPr>
              <a:t> is employed for this task.</a:t>
            </a:r>
          </a:p>
          <a:p>
            <a:pPr marL="285750" indent="-285750" algn="l">
              <a:lnSpc>
                <a:spcPct val="150000"/>
              </a:lnSpc>
              <a:buFont typeface="Arial" panose="020B0604020202020204" pitchFamily="34" charset="0"/>
              <a:buChar char="•"/>
            </a:pPr>
            <a:r>
              <a:rPr lang="en-US" b="0" i="0" dirty="0">
                <a:solidFill>
                  <a:srgbClr val="111111"/>
                </a:solidFill>
                <a:effectLst/>
                <a:latin typeface="-apple-system"/>
              </a:rPr>
              <a:t>The CNN achieves an impressive </a:t>
            </a:r>
            <a:r>
              <a:rPr lang="en-US" b="1" i="0" dirty="0">
                <a:solidFill>
                  <a:srgbClr val="111111"/>
                </a:solidFill>
                <a:effectLst/>
                <a:latin typeface="-apple-system"/>
              </a:rPr>
              <a:t>98.2% accuracy on the training set</a:t>
            </a:r>
            <a:r>
              <a:rPr lang="en-US" b="0" i="0" dirty="0">
                <a:solidFill>
                  <a:srgbClr val="111111"/>
                </a:solidFill>
                <a:effectLst/>
                <a:latin typeface="-apple-system"/>
              </a:rPr>
              <a:t> and </a:t>
            </a:r>
            <a:r>
              <a:rPr lang="en-US" b="1" i="0" dirty="0">
                <a:solidFill>
                  <a:srgbClr val="111111"/>
                </a:solidFill>
                <a:effectLst/>
                <a:latin typeface="-apple-system"/>
              </a:rPr>
              <a:t>97.3% accuracy on the test set</a:t>
            </a:r>
            <a:r>
              <a:rPr lang="en-US" b="0" i="0" dirty="0">
                <a:solidFill>
                  <a:srgbClr val="111111"/>
                </a:solidFill>
                <a:effectLst/>
                <a:latin typeface="-apple-system"/>
              </a:rPr>
              <a:t>.</a:t>
            </a:r>
          </a:p>
          <a:p>
            <a:pPr marL="285750" indent="-285750" algn="l">
              <a:lnSpc>
                <a:spcPct val="150000"/>
              </a:lnSpc>
              <a:buFont typeface="Arial" panose="020B0604020202020204" pitchFamily="34" charset="0"/>
              <a:buChar char="•"/>
            </a:pPr>
            <a:r>
              <a:rPr lang="en-US" b="0" i="0" dirty="0">
                <a:solidFill>
                  <a:srgbClr val="111111"/>
                </a:solidFill>
                <a:effectLst/>
                <a:latin typeface="-apple-system"/>
              </a:rPr>
              <a:t>The trained model’s weights are then used to classify whether a person is wearing a mask or not in real time using </a:t>
            </a:r>
            <a:r>
              <a:rPr lang="en-US" b="1" i="0" dirty="0">
                <a:solidFill>
                  <a:srgbClr val="111111"/>
                </a:solidFill>
                <a:effectLst/>
                <a:latin typeface="-apple-system"/>
              </a:rPr>
              <a:t>OpenCV</a:t>
            </a:r>
            <a:r>
              <a:rPr lang="en-US" b="0" i="0" dirty="0">
                <a:solidFill>
                  <a:srgbClr val="111111"/>
                </a:solidFill>
                <a:effectLst/>
                <a:latin typeface="-apple-system"/>
              </a:rPr>
              <a:t>.</a:t>
            </a:r>
          </a:p>
          <a:p>
            <a:pPr marL="285750" indent="-285750" algn="l">
              <a:lnSpc>
                <a:spcPct val="150000"/>
              </a:lnSpc>
              <a:buFont typeface="Arial" panose="020B0604020202020204" pitchFamily="34" charset="0"/>
              <a:buChar char="•"/>
            </a:pPr>
            <a:r>
              <a:rPr lang="en-US" b="0" i="0" dirty="0">
                <a:solidFill>
                  <a:srgbClr val="111111"/>
                </a:solidFill>
                <a:effectLst/>
                <a:latin typeface="-apple-system"/>
              </a:rPr>
              <a:t>The model works efficiently with no noticeable lag time between wearing/removing a mask and displaying predictions.</a:t>
            </a:r>
          </a:p>
          <a:p>
            <a:endParaRPr lang="en-IN" dirty="0"/>
          </a:p>
        </p:txBody>
      </p:sp>
    </p:spTree>
    <p:extLst>
      <p:ext uri="{BB962C8B-B14F-4D97-AF65-F5344CB8AC3E}">
        <p14:creationId xmlns:p14="http://schemas.microsoft.com/office/powerpoint/2010/main" val="2485384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706D-C8AF-09CE-CB80-0A5DDF6903C0}"/>
              </a:ext>
            </a:extLst>
          </p:cNvPr>
          <p:cNvSpPr>
            <a:spLocks noGrp="1"/>
          </p:cNvSpPr>
          <p:nvPr>
            <p:ph type="title"/>
          </p:nvPr>
        </p:nvSpPr>
        <p:spPr>
          <a:xfrm>
            <a:off x="252919" y="864109"/>
            <a:ext cx="2947482" cy="5120640"/>
          </a:xfrm>
        </p:spPr>
        <p:txBody>
          <a:bodyPr/>
          <a:lstStyle/>
          <a:p>
            <a:pPr algn="ctr"/>
            <a:r>
              <a:rPr lang="en-US" sz="3200" b="1" dirty="0">
                <a:latin typeface="SWRomns" panose="00000400000000000000" pitchFamily="2" charset="0"/>
              </a:rPr>
              <a:t>3.Proposed System/ Solution</a:t>
            </a:r>
            <a:br>
              <a:rPr lang="en-US" sz="3600" b="1" dirty="0">
                <a:latin typeface="SWRomns" panose="00000400000000000000" pitchFamily="2" charset="0"/>
              </a:rPr>
            </a:br>
            <a:endParaRPr lang="en-IN" dirty="0"/>
          </a:p>
        </p:txBody>
      </p:sp>
      <p:sp>
        <p:nvSpPr>
          <p:cNvPr id="4" name="TextBox 3">
            <a:extLst>
              <a:ext uri="{FF2B5EF4-FFF2-40B4-BE49-F238E27FC236}">
                <a16:creationId xmlns:a16="http://schemas.microsoft.com/office/drawing/2014/main" id="{E7581C24-1803-CA7B-B66E-9883A068B842}"/>
              </a:ext>
            </a:extLst>
          </p:cNvPr>
          <p:cNvSpPr txBox="1"/>
          <p:nvPr/>
        </p:nvSpPr>
        <p:spPr>
          <a:xfrm>
            <a:off x="3614054" y="1987868"/>
            <a:ext cx="7880809" cy="2542363"/>
          </a:xfrm>
          <a:prstGeom prst="rect">
            <a:avLst/>
          </a:prstGeom>
          <a:noFill/>
        </p:spPr>
        <p:txBody>
          <a:bodyPr wrap="square" rtlCol="0">
            <a:spAutoFit/>
          </a:bodyPr>
          <a:lstStyle/>
          <a:p>
            <a:pPr algn="l">
              <a:lnSpc>
                <a:spcPct val="150000"/>
              </a:lnSpc>
            </a:pPr>
            <a:r>
              <a:rPr lang="en-US" b="1" i="0" dirty="0">
                <a:solidFill>
                  <a:srgbClr val="111111"/>
                </a:solidFill>
                <a:effectLst/>
                <a:latin typeface="-apple-system"/>
              </a:rPr>
              <a:t>Binary Classification</a:t>
            </a:r>
            <a:r>
              <a:rPr lang="en-US" b="0" i="0" dirty="0">
                <a:solidFill>
                  <a:srgbClr val="111111"/>
                </a:solidFill>
                <a:effectLst/>
                <a:latin typeface="-apple-system"/>
              </a:rPr>
              <a:t>:</a:t>
            </a:r>
          </a:p>
          <a:p>
            <a:pPr marL="742950" lvl="1" indent="-285750" algn="l">
              <a:lnSpc>
                <a:spcPct val="150000"/>
              </a:lnSpc>
              <a:buFont typeface="Courier New" panose="02070309020205020404" pitchFamily="49" charset="0"/>
              <a:buChar char="o"/>
            </a:pPr>
            <a:r>
              <a:rPr lang="en-US" b="0" i="0" dirty="0">
                <a:solidFill>
                  <a:srgbClr val="111111"/>
                </a:solidFill>
                <a:effectLst/>
                <a:latin typeface="-apple-system"/>
              </a:rPr>
              <a:t>The most straightforward approach is binary classification:</a:t>
            </a:r>
          </a:p>
          <a:p>
            <a:pPr marL="1314450" lvl="2" indent="-400050" algn="l">
              <a:lnSpc>
                <a:spcPct val="150000"/>
              </a:lnSpc>
              <a:buFont typeface="+mj-lt"/>
              <a:buAutoNum type="romanUcPeriod"/>
            </a:pPr>
            <a:r>
              <a:rPr lang="en-US" b="1" i="0" dirty="0">
                <a:solidFill>
                  <a:srgbClr val="111111"/>
                </a:solidFill>
                <a:effectLst/>
                <a:latin typeface="-apple-system"/>
              </a:rPr>
              <a:t>Class 1</a:t>
            </a:r>
            <a:r>
              <a:rPr lang="en-US" b="0" i="0" dirty="0">
                <a:solidFill>
                  <a:srgbClr val="111111"/>
                </a:solidFill>
                <a:effectLst/>
                <a:latin typeface="-apple-system"/>
              </a:rPr>
              <a:t>: Represents faces with masks.</a:t>
            </a:r>
          </a:p>
          <a:p>
            <a:pPr marL="1314450" lvl="2" indent="-400050" algn="l">
              <a:lnSpc>
                <a:spcPct val="150000"/>
              </a:lnSpc>
              <a:buFont typeface="+mj-lt"/>
              <a:buAutoNum type="romanUcPeriod"/>
            </a:pPr>
            <a:r>
              <a:rPr lang="en-US" b="1" i="0" dirty="0">
                <a:solidFill>
                  <a:srgbClr val="111111"/>
                </a:solidFill>
                <a:effectLst/>
                <a:latin typeface="-apple-system"/>
              </a:rPr>
              <a:t>Class 0</a:t>
            </a:r>
            <a:r>
              <a:rPr lang="en-US" b="0" i="0" dirty="0">
                <a:solidFill>
                  <a:srgbClr val="111111"/>
                </a:solidFill>
                <a:effectLst/>
                <a:latin typeface="-apple-system"/>
              </a:rPr>
              <a:t>: Represents faces without masks.</a:t>
            </a:r>
          </a:p>
          <a:p>
            <a:pPr marL="742950" lvl="1" indent="-285750" algn="l">
              <a:lnSpc>
                <a:spcPct val="150000"/>
              </a:lnSpc>
              <a:buFont typeface="Courier New" panose="02070309020205020404" pitchFamily="49" charset="0"/>
              <a:buChar char="o"/>
            </a:pPr>
            <a:r>
              <a:rPr lang="en-US" b="0" i="0" dirty="0">
                <a:solidFill>
                  <a:srgbClr val="111111"/>
                </a:solidFill>
                <a:effectLst/>
                <a:latin typeface="-apple-system"/>
              </a:rPr>
              <a:t>CNNs learn to distinguish between these two classes based on image features.</a:t>
            </a:r>
          </a:p>
        </p:txBody>
      </p:sp>
    </p:spTree>
    <p:extLst>
      <p:ext uri="{BB962C8B-B14F-4D97-AF65-F5344CB8AC3E}">
        <p14:creationId xmlns:p14="http://schemas.microsoft.com/office/powerpoint/2010/main" val="395941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B01E-C024-A762-5396-99164CF4D3EB}"/>
              </a:ext>
            </a:extLst>
          </p:cNvPr>
          <p:cNvSpPr>
            <a:spLocks noGrp="1"/>
          </p:cNvSpPr>
          <p:nvPr>
            <p:ph type="title"/>
          </p:nvPr>
        </p:nvSpPr>
        <p:spPr/>
        <p:txBody>
          <a:bodyPr>
            <a:normAutofit/>
          </a:bodyPr>
          <a:lstStyle/>
          <a:p>
            <a:pPr algn="ctr"/>
            <a:r>
              <a:rPr lang="en-US" sz="3200" b="1" dirty="0">
                <a:latin typeface="SWRomns" panose="00000400000000000000" pitchFamily="2" charset="0"/>
              </a:rPr>
              <a:t>4.System Development Approach</a:t>
            </a:r>
            <a:br>
              <a:rPr lang="en-US" sz="3200" b="1" dirty="0">
                <a:latin typeface="SWRomns" panose="00000400000000000000" pitchFamily="2" charset="0"/>
              </a:rPr>
            </a:br>
            <a:br>
              <a:rPr lang="en-US" sz="3200" b="1" dirty="0">
                <a:latin typeface="SWRomns" panose="00000400000000000000" pitchFamily="2" charset="0"/>
              </a:rPr>
            </a:br>
            <a:endParaRPr lang="en-IN" sz="3200" b="1" dirty="0">
              <a:latin typeface="SWRomns" panose="00000400000000000000" pitchFamily="2" charset="0"/>
            </a:endParaRPr>
          </a:p>
        </p:txBody>
      </p:sp>
      <p:sp>
        <p:nvSpPr>
          <p:cNvPr id="6" name="TextBox 5">
            <a:extLst>
              <a:ext uri="{FF2B5EF4-FFF2-40B4-BE49-F238E27FC236}">
                <a16:creationId xmlns:a16="http://schemas.microsoft.com/office/drawing/2014/main" id="{5C288063-C929-1A83-5FF4-1BAE23C08861}"/>
              </a:ext>
            </a:extLst>
          </p:cNvPr>
          <p:cNvSpPr txBox="1"/>
          <p:nvPr/>
        </p:nvSpPr>
        <p:spPr>
          <a:xfrm>
            <a:off x="3618867" y="962839"/>
            <a:ext cx="8069345" cy="5078313"/>
          </a:xfrm>
          <a:prstGeom prst="rect">
            <a:avLst/>
          </a:prstGeom>
          <a:noFill/>
        </p:spPr>
        <p:txBody>
          <a:bodyPr wrap="square" rtlCol="0">
            <a:spAutoFit/>
          </a:bodyPr>
          <a:lstStyle/>
          <a:p>
            <a:pPr algn="l"/>
            <a:r>
              <a:rPr lang="en-US" b="1" i="0" dirty="0">
                <a:solidFill>
                  <a:srgbClr val="111111"/>
                </a:solidFill>
                <a:effectLst/>
                <a:latin typeface="-apple-system"/>
              </a:rPr>
              <a:t>Hardware Requirements:</a:t>
            </a:r>
          </a:p>
          <a:p>
            <a:pPr algn="l">
              <a:buFont typeface="+mj-lt"/>
              <a:buAutoNum type="arabicPeriod"/>
            </a:pPr>
            <a:r>
              <a:rPr lang="en-US" b="1" i="0" dirty="0">
                <a:solidFill>
                  <a:srgbClr val="111111"/>
                </a:solidFill>
                <a:effectLst/>
                <a:latin typeface="-apple-system"/>
              </a:rPr>
              <a:t>Webcam</a:t>
            </a:r>
            <a:r>
              <a:rPr lang="en-US" b="0" i="0" dirty="0">
                <a:solidFill>
                  <a:srgbClr val="111111"/>
                </a:solidFill>
                <a:effectLst/>
                <a:latin typeface="-apple-system"/>
              </a:rPr>
              <a:t>:</a:t>
            </a:r>
          </a:p>
          <a:p>
            <a:pPr marL="742950" lvl="1" indent="-285750" algn="l">
              <a:buFont typeface="+mj-lt"/>
              <a:buAutoNum type="arabicPeriod"/>
            </a:pPr>
            <a:r>
              <a:rPr lang="en-US" b="0" i="0" dirty="0">
                <a:solidFill>
                  <a:srgbClr val="111111"/>
                </a:solidFill>
                <a:effectLst/>
                <a:latin typeface="-apple-system"/>
              </a:rPr>
              <a:t>A functional webcam is necessary for capturing real-time video streams.</a:t>
            </a:r>
          </a:p>
          <a:p>
            <a:pPr marL="742950" lvl="1" indent="-285750" algn="l">
              <a:buFont typeface="+mj-lt"/>
              <a:buAutoNum type="arabicPeriod"/>
            </a:pPr>
            <a:r>
              <a:rPr lang="en-US" b="0" i="0" dirty="0">
                <a:solidFill>
                  <a:srgbClr val="111111"/>
                </a:solidFill>
                <a:effectLst/>
                <a:latin typeface="-apple-system"/>
              </a:rPr>
              <a:t>Ensure your system has a working webcam.</a:t>
            </a:r>
          </a:p>
          <a:p>
            <a:pPr marL="742950" lvl="1" indent="-285750" algn="l">
              <a:buFont typeface="+mj-lt"/>
              <a:buAutoNum type="arabicPeriod"/>
            </a:pPr>
            <a:endParaRPr lang="en-US" b="0" i="0" dirty="0">
              <a:solidFill>
                <a:srgbClr val="111111"/>
              </a:solidFill>
              <a:effectLst/>
              <a:latin typeface="-apple-system"/>
            </a:endParaRPr>
          </a:p>
          <a:p>
            <a:pPr algn="l">
              <a:buFont typeface="+mj-lt"/>
              <a:buAutoNum type="arabicPeriod"/>
            </a:pPr>
            <a:r>
              <a:rPr lang="en-US" b="1" i="0" dirty="0">
                <a:solidFill>
                  <a:srgbClr val="111111"/>
                </a:solidFill>
                <a:effectLst/>
                <a:latin typeface="-apple-system"/>
              </a:rPr>
              <a:t>System Resources</a:t>
            </a:r>
            <a:r>
              <a:rPr lang="en-US" b="0" i="0" dirty="0">
                <a:solidFill>
                  <a:srgbClr val="111111"/>
                </a:solidFill>
                <a:effectLst/>
                <a:latin typeface="-apple-system"/>
              </a:rPr>
              <a:t>:</a:t>
            </a:r>
          </a:p>
          <a:p>
            <a:pPr marL="742950" lvl="1" indent="-285750" algn="l">
              <a:buFont typeface="+mj-lt"/>
              <a:buAutoNum type="arabicPeriod"/>
            </a:pPr>
            <a:r>
              <a:rPr lang="en-US" b="0" i="0" dirty="0">
                <a:solidFill>
                  <a:srgbClr val="111111"/>
                </a:solidFill>
                <a:effectLst/>
                <a:latin typeface="-apple-system"/>
              </a:rPr>
              <a:t>At least </a:t>
            </a:r>
            <a:r>
              <a:rPr lang="en-US" b="1" i="0" dirty="0">
                <a:solidFill>
                  <a:srgbClr val="111111"/>
                </a:solidFill>
                <a:effectLst/>
                <a:latin typeface="-apple-system"/>
              </a:rPr>
              <a:t>4 GB RAM</a:t>
            </a:r>
            <a:r>
              <a:rPr lang="en-US" b="0" i="0" dirty="0">
                <a:solidFill>
                  <a:srgbClr val="111111"/>
                </a:solidFill>
                <a:effectLst/>
                <a:latin typeface="-apple-system"/>
              </a:rPr>
              <a:t> (more is preferable) for smooth execution.</a:t>
            </a:r>
          </a:p>
          <a:p>
            <a:pPr marL="742950" lvl="1" indent="-285750" algn="l">
              <a:buFont typeface="+mj-lt"/>
              <a:buAutoNum type="arabicPeriod"/>
            </a:pPr>
            <a:r>
              <a:rPr lang="en-US" b="0" i="0" dirty="0">
                <a:solidFill>
                  <a:srgbClr val="111111"/>
                </a:solidFill>
                <a:effectLst/>
                <a:latin typeface="-apple-system"/>
              </a:rPr>
              <a:t>Adequate storage space (e.g., 1TB hard disk).</a:t>
            </a:r>
          </a:p>
          <a:p>
            <a:pPr marL="742950" lvl="1" indent="-285750" algn="l">
              <a:buFont typeface="+mj-lt"/>
              <a:buAutoNum type="arabicPeriod"/>
            </a:pPr>
            <a:r>
              <a:rPr lang="en-US" b="0" i="0" dirty="0">
                <a:solidFill>
                  <a:srgbClr val="111111"/>
                </a:solidFill>
                <a:effectLst/>
                <a:latin typeface="-apple-system"/>
              </a:rPr>
              <a:t>A 64-bit processor (e.g., Intel Core i5 or equivalent).</a:t>
            </a:r>
          </a:p>
          <a:p>
            <a:pPr marL="742950" lvl="1" indent="-285750" algn="l">
              <a:buFont typeface="+mj-lt"/>
              <a:buAutoNum type="arabicPeriod"/>
            </a:pPr>
            <a:endParaRPr lang="en-US" b="0" i="0" dirty="0">
              <a:solidFill>
                <a:srgbClr val="111111"/>
              </a:solidFill>
              <a:effectLst/>
              <a:latin typeface="-apple-system"/>
            </a:endParaRPr>
          </a:p>
          <a:p>
            <a:pPr algn="l">
              <a:buFont typeface="+mj-lt"/>
              <a:buAutoNum type="arabicPeriod"/>
            </a:pPr>
            <a:r>
              <a:rPr lang="en-US" b="1" i="0" dirty="0">
                <a:solidFill>
                  <a:srgbClr val="111111"/>
                </a:solidFill>
                <a:effectLst/>
                <a:latin typeface="-apple-system"/>
              </a:rPr>
              <a:t>Operating System</a:t>
            </a:r>
            <a:r>
              <a:rPr lang="en-US" b="0" i="0" dirty="0">
                <a:solidFill>
                  <a:srgbClr val="111111"/>
                </a:solidFill>
                <a:effectLst/>
                <a:latin typeface="-apple-system"/>
              </a:rPr>
              <a:t>:</a:t>
            </a:r>
          </a:p>
          <a:p>
            <a:pPr marL="742950" lvl="1" indent="-285750" algn="l">
              <a:buFont typeface="+mj-lt"/>
              <a:buAutoNum type="arabicPeriod"/>
            </a:pPr>
            <a:r>
              <a:rPr lang="en-US" b="0" i="0" dirty="0">
                <a:solidFill>
                  <a:srgbClr val="111111"/>
                </a:solidFill>
                <a:effectLst/>
                <a:latin typeface="-apple-system"/>
              </a:rPr>
              <a:t>The software components mentioned above are compatible with various operating systems (Windows, Linux, macOS).</a:t>
            </a:r>
          </a:p>
          <a:p>
            <a:pPr marL="742950" lvl="1" indent="-285750" algn="l">
              <a:buFont typeface="+mj-lt"/>
              <a:buAutoNum type="arabicPeriod"/>
            </a:pPr>
            <a:endParaRPr lang="en-US" b="0" i="0" dirty="0">
              <a:solidFill>
                <a:srgbClr val="111111"/>
              </a:solidFill>
              <a:effectLst/>
              <a:latin typeface="-apple-system"/>
            </a:endParaRPr>
          </a:p>
          <a:p>
            <a:pPr algn="l">
              <a:buFont typeface="+mj-lt"/>
              <a:buAutoNum type="arabicPeriod"/>
            </a:pPr>
            <a:r>
              <a:rPr lang="en-US" b="1" i="0" dirty="0">
                <a:solidFill>
                  <a:srgbClr val="111111"/>
                </a:solidFill>
                <a:effectLst/>
                <a:latin typeface="-apple-system"/>
              </a:rPr>
              <a:t>Power Supply</a:t>
            </a:r>
            <a:r>
              <a:rPr lang="en-US" b="0" i="0" dirty="0">
                <a:solidFill>
                  <a:srgbClr val="111111"/>
                </a:solidFill>
                <a:effectLst/>
                <a:latin typeface="-apple-system"/>
              </a:rPr>
              <a:t>:</a:t>
            </a:r>
          </a:p>
          <a:p>
            <a:pPr marL="742950" lvl="1" indent="-285750" algn="l">
              <a:buFont typeface="+mj-lt"/>
              <a:buAutoNum type="arabicPeriod"/>
            </a:pPr>
            <a:r>
              <a:rPr lang="en-US" b="0" i="0" dirty="0">
                <a:solidFill>
                  <a:srgbClr val="111111"/>
                </a:solidFill>
                <a:effectLst/>
                <a:latin typeface="-apple-system"/>
              </a:rPr>
              <a:t>Ensure a stable power supply to avoid interruptions during model training or inference.</a:t>
            </a:r>
          </a:p>
          <a:p>
            <a:endParaRPr lang="en-IN" dirty="0"/>
          </a:p>
        </p:txBody>
      </p:sp>
    </p:spTree>
    <p:extLst>
      <p:ext uri="{BB962C8B-B14F-4D97-AF65-F5344CB8AC3E}">
        <p14:creationId xmlns:p14="http://schemas.microsoft.com/office/powerpoint/2010/main" val="189523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C781-6C84-E132-145E-A78CE1C0DD3C}"/>
              </a:ext>
            </a:extLst>
          </p:cNvPr>
          <p:cNvSpPr>
            <a:spLocks noGrp="1"/>
          </p:cNvSpPr>
          <p:nvPr>
            <p:ph type="title"/>
          </p:nvPr>
        </p:nvSpPr>
        <p:spPr/>
        <p:txBody>
          <a:bodyPr>
            <a:normAutofit/>
          </a:bodyPr>
          <a:lstStyle/>
          <a:p>
            <a:pPr algn="ctr"/>
            <a:r>
              <a:rPr lang="en-US" sz="3200" b="1" dirty="0">
                <a:latin typeface="SWRomns" panose="00000400000000000000" pitchFamily="2" charset="0"/>
              </a:rPr>
              <a:t>4.System Development Approach</a:t>
            </a:r>
            <a:br>
              <a:rPr lang="en-US" sz="3200" b="1" dirty="0">
                <a:latin typeface="SWRomns" panose="00000400000000000000" pitchFamily="2" charset="0"/>
              </a:rPr>
            </a:br>
            <a:r>
              <a:rPr lang="en-US" sz="3200" b="1" dirty="0">
                <a:latin typeface="SWRomns" panose="00000400000000000000" pitchFamily="2" charset="0"/>
              </a:rPr>
              <a:t>(Cont.)</a:t>
            </a:r>
            <a:endParaRPr lang="en-IN" sz="3200" dirty="0"/>
          </a:p>
        </p:txBody>
      </p:sp>
      <p:sp>
        <p:nvSpPr>
          <p:cNvPr id="16" name="TextBox 15">
            <a:extLst>
              <a:ext uri="{FF2B5EF4-FFF2-40B4-BE49-F238E27FC236}">
                <a16:creationId xmlns:a16="http://schemas.microsoft.com/office/drawing/2014/main" id="{ACF6E635-D661-7679-6A00-9D04DA795D7D}"/>
              </a:ext>
            </a:extLst>
          </p:cNvPr>
          <p:cNvSpPr txBox="1"/>
          <p:nvPr/>
        </p:nvSpPr>
        <p:spPr>
          <a:xfrm>
            <a:off x="3649287" y="885271"/>
            <a:ext cx="8289794" cy="507831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11111"/>
                </a:solidFill>
                <a:effectLst/>
                <a:latin typeface="-apple-system"/>
              </a:rPr>
              <a:t>Software Requirements: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111111"/>
                </a:solidFill>
                <a:effectLst/>
                <a:latin typeface="-apple-system"/>
              </a:rPr>
              <a:t>Python</a:t>
            </a:r>
            <a:r>
              <a:rPr kumimoji="0" lang="en-US" altLang="en-US" b="0" i="0" u="none" strike="noStrike" cap="none" normalizeH="0" baseline="0" dirty="0">
                <a:ln>
                  <a:noFill/>
                </a:ln>
                <a:solidFill>
                  <a:srgbClr val="111111"/>
                </a:solidFill>
                <a:effectLst/>
                <a:latin typeface="-apple-system"/>
              </a:rPr>
              <a:t> (version 3.x):</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Python is essential for implementing the face mask detection model.</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Install Python on your system.</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111111"/>
              </a:solidFill>
              <a:effectLst/>
              <a:latin typeface="-apple-system"/>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111111"/>
                </a:solidFill>
                <a:effectLst/>
                <a:latin typeface="-apple-system"/>
              </a:rPr>
              <a:t>OpenCV</a:t>
            </a:r>
            <a:r>
              <a:rPr kumimoji="0" lang="en-US" altLang="en-US" b="0" i="0" u="none" strike="noStrike" cap="none" normalizeH="0" baseline="0" dirty="0">
                <a:ln>
                  <a:noFill/>
                </a:ln>
                <a:solidFill>
                  <a:srgbClr val="111111"/>
                </a:solidFill>
                <a:effectLst/>
                <a:latin typeface="-apple-system"/>
              </a:rPr>
              <a:t> (version 4.4.0 or higher):</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OpenCV provides tools for image processing, computer vision, and real-time video analysis.</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Install OpenCV using pip install </a:t>
            </a:r>
            <a:r>
              <a:rPr kumimoji="0" lang="en-US" altLang="en-US" b="0" i="0" u="none" strike="noStrike" cap="none" normalizeH="0" baseline="0" dirty="0" err="1">
                <a:ln>
                  <a:noFill/>
                </a:ln>
                <a:solidFill>
                  <a:srgbClr val="111111"/>
                </a:solidFill>
                <a:effectLst/>
                <a:latin typeface="-apple-system"/>
              </a:rPr>
              <a:t>opencv</a:t>
            </a:r>
            <a:r>
              <a:rPr kumimoji="0" lang="en-US" altLang="en-US" b="0" i="0" u="none" strike="noStrike" cap="none" normalizeH="0" baseline="0" dirty="0">
                <a:ln>
                  <a:noFill/>
                </a:ln>
                <a:solidFill>
                  <a:srgbClr val="111111"/>
                </a:solidFill>
                <a:effectLst/>
                <a:latin typeface="-apple-system"/>
              </a:rPr>
              <a:t>-python.</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111111"/>
              </a:solidFill>
              <a:effectLst/>
              <a:latin typeface="-apple-system"/>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111111"/>
                </a:solidFill>
                <a:effectLst/>
                <a:latin typeface="-apple-system"/>
              </a:rPr>
              <a:t>NumPy</a:t>
            </a:r>
            <a:r>
              <a:rPr kumimoji="0" lang="en-US" altLang="en-US" b="0" i="0" u="none" strike="noStrike" cap="none" normalizeH="0" baseline="0" dirty="0">
                <a:ln>
                  <a:noFill/>
                </a:ln>
                <a:solidFill>
                  <a:srgbClr val="111111"/>
                </a:solidFill>
                <a:effectLst/>
                <a:latin typeface="-apple-system"/>
              </a:rPr>
              <a:t> (version 1.19.3 or compatible):</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NumPy is used for numerical computations and array manipulation.</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Install NumPy using pip install </a:t>
            </a:r>
            <a:r>
              <a:rPr kumimoji="0" lang="en-US" altLang="en-US" b="0" i="0" u="none" strike="noStrike" cap="none" normalizeH="0" baseline="0" dirty="0" err="1">
                <a:ln>
                  <a:noFill/>
                </a:ln>
                <a:solidFill>
                  <a:srgbClr val="111111"/>
                </a:solidFill>
                <a:effectLst/>
                <a:latin typeface="-apple-system"/>
              </a:rPr>
              <a:t>numpy</a:t>
            </a:r>
            <a:r>
              <a:rPr kumimoji="0" lang="en-US" altLang="en-US" b="0" i="0" u="none" strike="noStrike" cap="none" normalizeH="0" baseline="0" dirty="0">
                <a:ln>
                  <a:noFill/>
                </a:ln>
                <a:solidFill>
                  <a:srgbClr val="111111"/>
                </a:solidFill>
                <a:effectLst/>
                <a:latin typeface="-apple-system"/>
              </a:rPr>
              <a:t>.</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111111"/>
              </a:solidFill>
              <a:effectLst/>
              <a:latin typeface="-apple-system"/>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111111"/>
                </a:solidFill>
                <a:effectLst/>
                <a:latin typeface="-apple-system"/>
              </a:rPr>
              <a:t>TensorFlow</a:t>
            </a:r>
            <a:r>
              <a:rPr kumimoji="0" lang="en-US" altLang="en-US" b="0" i="0" u="none" strike="noStrike" cap="none" normalizeH="0" baseline="0" dirty="0">
                <a:ln>
                  <a:noFill/>
                </a:ln>
                <a:solidFill>
                  <a:srgbClr val="111111"/>
                </a:solidFill>
                <a:effectLst/>
                <a:latin typeface="-apple-system"/>
              </a:rPr>
              <a:t> (version 2.5.0 or compatible):</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TensorFlow is a deep learning framework.</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Install TensorFlow using pip install </a:t>
            </a:r>
            <a:r>
              <a:rPr kumimoji="0" lang="en-US" altLang="en-US" b="0" i="0" u="none" strike="noStrike" cap="none" normalizeH="0" baseline="0" dirty="0" err="1">
                <a:ln>
                  <a:noFill/>
                </a:ln>
                <a:solidFill>
                  <a:srgbClr val="111111"/>
                </a:solidFill>
                <a:effectLst/>
                <a:latin typeface="-apple-system"/>
              </a:rPr>
              <a:t>tensorflow</a:t>
            </a:r>
            <a:r>
              <a:rPr kumimoji="0" lang="en-US" altLang="en-US" b="0" i="0" u="none" strike="noStrike" cap="none" normalizeH="0" baseline="0" dirty="0">
                <a:ln>
                  <a:noFill/>
                </a:ln>
                <a:solidFill>
                  <a:srgbClr val="111111"/>
                </a:solidFill>
                <a:effectLst/>
                <a:latin typeface="-apple-system"/>
              </a:rPr>
              <a:t>.</a:t>
            </a:r>
          </a:p>
          <a:p>
            <a:endParaRPr lang="en-IN" dirty="0"/>
          </a:p>
        </p:txBody>
      </p:sp>
    </p:spTree>
    <p:extLst>
      <p:ext uri="{BB962C8B-B14F-4D97-AF65-F5344CB8AC3E}">
        <p14:creationId xmlns:p14="http://schemas.microsoft.com/office/powerpoint/2010/main" val="140054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1D1DE-05C5-E5A0-3BE2-A8CB488468DB}"/>
              </a:ext>
            </a:extLst>
          </p:cNvPr>
          <p:cNvSpPr>
            <a:spLocks noGrp="1"/>
          </p:cNvSpPr>
          <p:nvPr>
            <p:ph type="title"/>
          </p:nvPr>
        </p:nvSpPr>
        <p:spPr/>
        <p:txBody>
          <a:bodyPr>
            <a:normAutofit/>
          </a:bodyPr>
          <a:lstStyle/>
          <a:p>
            <a:pPr algn="ctr"/>
            <a:r>
              <a:rPr lang="en-US" sz="3200" b="1" dirty="0">
                <a:latin typeface="SWRomns" panose="00000400000000000000" pitchFamily="2" charset="0"/>
              </a:rPr>
              <a:t>4.System Development Approach</a:t>
            </a:r>
            <a:br>
              <a:rPr lang="en-US" sz="3200" b="1" dirty="0">
                <a:latin typeface="SWRomns" panose="00000400000000000000" pitchFamily="2" charset="0"/>
              </a:rPr>
            </a:br>
            <a:r>
              <a:rPr lang="en-US" sz="3200" b="1" dirty="0">
                <a:latin typeface="SWRomns" panose="00000400000000000000" pitchFamily="2" charset="0"/>
              </a:rPr>
              <a:t>(Cont.)</a:t>
            </a:r>
            <a:endParaRPr lang="en-IN" sz="3200" dirty="0"/>
          </a:p>
        </p:txBody>
      </p:sp>
      <p:sp>
        <p:nvSpPr>
          <p:cNvPr id="7" name="TextBox 6">
            <a:extLst>
              <a:ext uri="{FF2B5EF4-FFF2-40B4-BE49-F238E27FC236}">
                <a16:creationId xmlns:a16="http://schemas.microsoft.com/office/drawing/2014/main" id="{534F92BB-5707-BA8D-595B-9631DB0A3D53}"/>
              </a:ext>
            </a:extLst>
          </p:cNvPr>
          <p:cNvSpPr txBox="1"/>
          <p:nvPr/>
        </p:nvSpPr>
        <p:spPr>
          <a:xfrm>
            <a:off x="3615290" y="885271"/>
            <a:ext cx="8101781" cy="5355312"/>
          </a:xfrm>
          <a:prstGeom prst="rect">
            <a:avLst/>
          </a:prstGeom>
          <a:noFill/>
        </p:spPr>
        <p:txBody>
          <a:bodyPr wrap="square" rtlCol="0">
            <a:spAutoFit/>
          </a:bodyPr>
          <a:lstStyle/>
          <a:p>
            <a:pPr defTabSz="914400" eaLnBrk="0" fontAlgn="base" hangingPunct="0">
              <a:spcBef>
                <a:spcPct val="0"/>
              </a:spcBef>
              <a:spcAft>
                <a:spcPct val="0"/>
              </a:spcAft>
            </a:pPr>
            <a:r>
              <a:rPr kumimoji="0" lang="en-US" altLang="en-US" b="1" i="0" u="none" strike="noStrike" cap="none" normalizeH="0" baseline="0" dirty="0">
                <a:ln>
                  <a:noFill/>
                </a:ln>
                <a:solidFill>
                  <a:srgbClr val="111111"/>
                </a:solidFill>
                <a:effectLst/>
                <a:latin typeface="-apple-system"/>
              </a:rPr>
              <a:t>Software Requirements(Cont.):</a:t>
            </a:r>
          </a:p>
          <a:p>
            <a:pPr defTabSz="91440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pple-system"/>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5"/>
              <a:tabLst/>
            </a:pPr>
            <a:r>
              <a:rPr kumimoji="0" lang="en-US" altLang="en-US" b="1" i="0" u="none" strike="noStrike" cap="none" normalizeH="0" baseline="0" dirty="0">
                <a:ln>
                  <a:noFill/>
                </a:ln>
                <a:solidFill>
                  <a:srgbClr val="111111"/>
                </a:solidFill>
                <a:effectLst/>
                <a:latin typeface="-apple-system"/>
              </a:rPr>
              <a:t>Scikit-learn</a:t>
            </a:r>
            <a:r>
              <a:rPr kumimoji="0" lang="en-US" altLang="en-US" b="0" i="0" u="none" strike="noStrike" cap="none" normalizeH="0" baseline="0" dirty="0">
                <a:ln>
                  <a:noFill/>
                </a:ln>
                <a:solidFill>
                  <a:srgbClr val="111111"/>
                </a:solidFill>
                <a:effectLst/>
                <a:latin typeface="-apple-system"/>
              </a:rPr>
              <a:t> (version 0.24.2 or compatible):</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Scikit-learn provides machine learning tools.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Install Scikit-learn using pip install scikit-learn.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5"/>
              <a:tabLst/>
            </a:pPr>
            <a:r>
              <a:rPr kumimoji="0" lang="en-US" altLang="en-US" b="1" i="0" u="none" strike="noStrike" cap="none" normalizeH="0" baseline="0" dirty="0">
                <a:ln>
                  <a:noFill/>
                </a:ln>
                <a:solidFill>
                  <a:srgbClr val="111111"/>
                </a:solidFill>
                <a:effectLst/>
                <a:latin typeface="-apple-system"/>
              </a:rPr>
              <a:t>MediaPipe</a:t>
            </a:r>
            <a:r>
              <a:rPr kumimoji="0" lang="en-US" altLang="en-US" b="0" i="0" u="none" strike="noStrike" cap="none" normalizeH="0" baseline="0" dirty="0">
                <a:ln>
                  <a:noFill/>
                </a:ln>
                <a:solidFill>
                  <a:srgbClr val="111111"/>
                </a:solidFill>
                <a:effectLst/>
                <a:latin typeface="-apple-system"/>
              </a:rPr>
              <a:t> (version 0.8.5 or compatible):</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MediaPipe offers solutions for face detection and other computer vision tasks.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Install MediaPipe using pip install mediapipe.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5"/>
              <a:tabLst/>
            </a:pPr>
            <a:r>
              <a:rPr kumimoji="0" lang="en-US" altLang="en-US" b="1" i="0" u="none" strike="noStrike" cap="none" normalizeH="0" baseline="0" dirty="0">
                <a:ln>
                  <a:noFill/>
                </a:ln>
                <a:solidFill>
                  <a:srgbClr val="111111"/>
                </a:solidFill>
                <a:effectLst/>
                <a:latin typeface="-apple-system"/>
              </a:rPr>
              <a:t>Tqdm</a:t>
            </a:r>
            <a:r>
              <a:rPr kumimoji="0" lang="en-US" altLang="en-US" b="0" i="0" u="none" strike="noStrike" cap="none" normalizeH="0" baseline="0" dirty="0">
                <a:ln>
                  <a:noFill/>
                </a:ln>
                <a:solidFill>
                  <a:srgbClr val="111111"/>
                </a:solidFill>
                <a:effectLst/>
                <a:latin typeface="-apple-system"/>
              </a:rPr>
              <a:t> (version 4.60.0 or compatible):</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Tqdm provides progress bars for loops and tasks.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Install Tqdm using pip install tqdm.</a:t>
            </a:r>
          </a:p>
          <a:p>
            <a:pPr marR="0" lvl="1"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111111"/>
              </a:solidFill>
              <a:effectLst/>
              <a:latin typeface="-apple-system"/>
            </a:endParaRPr>
          </a:p>
          <a:p>
            <a:pPr marL="0" marR="0" lvl="1" indent="357188" defTabSz="914400" rtl="0" eaLnBrk="0" fontAlgn="base" latinLnBrk="0" hangingPunct="0">
              <a:lnSpc>
                <a:spcPct val="100000"/>
              </a:lnSpc>
              <a:spcBef>
                <a:spcPct val="0"/>
              </a:spcBef>
              <a:spcAft>
                <a:spcPct val="0"/>
              </a:spcAft>
              <a:buClrTx/>
              <a:buSzTx/>
              <a:buFont typeface="+mj-lt"/>
              <a:buAutoNum type="arabicPeriod" startAt="8"/>
              <a:tabLst/>
            </a:pPr>
            <a:r>
              <a:rPr lang="en-US" b="1" i="0" dirty="0">
                <a:solidFill>
                  <a:srgbClr val="111111"/>
                </a:solidFill>
                <a:effectLst/>
                <a:latin typeface="-apple-system"/>
              </a:rPr>
              <a:t>Google Colab: </a:t>
            </a:r>
            <a:r>
              <a:rPr lang="en-US" b="0" i="0" dirty="0">
                <a:solidFill>
                  <a:srgbClr val="111111"/>
                </a:solidFill>
                <a:effectLst/>
                <a:latin typeface="-apple-system"/>
              </a:rPr>
              <a:t>These platforms can be used for interactive development, experimentation, and documentation.</a:t>
            </a:r>
          </a:p>
          <a:p>
            <a:pPr marL="0" marR="0" lvl="1" defTabSz="914400" rtl="0" eaLnBrk="0" fontAlgn="base" latinLnBrk="0" hangingPunct="0">
              <a:lnSpc>
                <a:spcPct val="100000"/>
              </a:lnSpc>
              <a:spcBef>
                <a:spcPct val="0"/>
              </a:spcBef>
              <a:spcAft>
                <a:spcPct val="0"/>
              </a:spcAft>
              <a:buClrTx/>
              <a:buSzTx/>
              <a:tabLst/>
            </a:pPr>
            <a:endParaRPr lang="en-US" b="0" i="0" dirty="0">
              <a:solidFill>
                <a:srgbClr val="111111"/>
              </a:solidFill>
              <a:effectLst/>
              <a:latin typeface="-apple-system"/>
            </a:endParaRPr>
          </a:p>
          <a:p>
            <a:pPr marL="0" marR="0" lvl="1" defTabSz="914400" rtl="0" eaLnBrk="0" fontAlgn="base" latinLnBrk="0" hangingPunct="0">
              <a:lnSpc>
                <a:spcPct val="100000"/>
              </a:lnSpc>
              <a:spcBef>
                <a:spcPct val="0"/>
              </a:spcBef>
              <a:spcAft>
                <a:spcPct val="0"/>
              </a:spcAft>
              <a:buClrTx/>
              <a:buSzTx/>
              <a:tabLst/>
            </a:pPr>
            <a:r>
              <a:rPr lang="en-US" b="0" i="0" dirty="0">
                <a:solidFill>
                  <a:srgbClr val="111111"/>
                </a:solidFill>
                <a:effectLst/>
                <a:latin typeface="-apple-system"/>
              </a:rPr>
              <a:t>These requirements will help you set up a system capable of running a face mask detection project using CNN binary classification.</a:t>
            </a:r>
            <a:endParaRPr kumimoji="0" lang="en-US" altLang="en-US" b="0" i="0" u="none" strike="noStrike" cap="none" normalizeH="0" baseline="0" dirty="0">
              <a:ln>
                <a:noFill/>
              </a:ln>
              <a:solidFill>
                <a:srgbClr val="111111"/>
              </a:solidFill>
              <a:effectLst/>
              <a:latin typeface="-apple-system"/>
            </a:endParaRPr>
          </a:p>
          <a:p>
            <a:endParaRPr lang="en-IN" dirty="0"/>
          </a:p>
        </p:txBody>
      </p:sp>
    </p:spTree>
    <p:extLst>
      <p:ext uri="{BB962C8B-B14F-4D97-AF65-F5344CB8AC3E}">
        <p14:creationId xmlns:p14="http://schemas.microsoft.com/office/powerpoint/2010/main" val="1165274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15CE6-61AE-B9C6-14BB-513A86CAF8E4}"/>
              </a:ext>
            </a:extLst>
          </p:cNvPr>
          <p:cNvSpPr>
            <a:spLocks noGrp="1"/>
          </p:cNvSpPr>
          <p:nvPr>
            <p:ph type="title"/>
          </p:nvPr>
        </p:nvSpPr>
        <p:spPr/>
        <p:txBody>
          <a:bodyPr/>
          <a:lstStyle/>
          <a:p>
            <a:pPr algn="ctr"/>
            <a:r>
              <a:rPr lang="en-US" sz="3200" b="1" dirty="0">
                <a:latin typeface="SWRomns" panose="00000400000000000000" pitchFamily="2" charset="0"/>
              </a:rPr>
              <a:t>5.Algorithm and Deployment</a:t>
            </a:r>
            <a:br>
              <a:rPr lang="en-US" sz="3600" b="1" dirty="0">
                <a:latin typeface="SWRomns" panose="00000400000000000000" pitchFamily="2" charset="0"/>
              </a:rPr>
            </a:br>
            <a:endParaRPr lang="en-IN" dirty="0"/>
          </a:p>
        </p:txBody>
      </p:sp>
      <p:sp>
        <p:nvSpPr>
          <p:cNvPr id="6" name="Rectangle 1">
            <a:extLst>
              <a:ext uri="{FF2B5EF4-FFF2-40B4-BE49-F238E27FC236}">
                <a16:creationId xmlns:a16="http://schemas.microsoft.com/office/drawing/2014/main" id="{9DC00C14-397D-9B1F-BA47-4E5FD040F125}"/>
              </a:ext>
            </a:extLst>
          </p:cNvPr>
          <p:cNvSpPr>
            <a:spLocks noChangeArrowheads="1"/>
          </p:cNvSpPr>
          <p:nvPr/>
        </p:nvSpPr>
        <p:spPr bwMode="auto">
          <a:xfrm rot="10800000" flipV="1">
            <a:off x="3605786" y="1169977"/>
            <a:ext cx="8191892" cy="45089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342900" indent="-342900" defTabSz="914400" eaLnBrk="0" fontAlgn="base" hangingPunct="0">
              <a:spcBef>
                <a:spcPct val="0"/>
              </a:spcBef>
              <a:spcAft>
                <a:spcPct val="0"/>
              </a:spcAft>
              <a:buFont typeface="+mj-lt"/>
              <a:buAutoNum type="arabicPeriod"/>
            </a:pPr>
            <a:r>
              <a:rPr lang="en-IN" b="1" dirty="0">
                <a:latin typeface="-apple-system"/>
              </a:rPr>
              <a:t>Importing Face mask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defTabSz="914400" eaLnBrk="0" fontAlgn="base" hangingPunct="0">
              <a:spcBef>
                <a:spcPct val="0"/>
              </a:spcBef>
              <a:spcAft>
                <a:spcPct val="0"/>
              </a:spcAft>
              <a:buFont typeface="Courier New" panose="02070309020205020404" pitchFamily="49" charset="0"/>
              <a:buChar char="o"/>
            </a:pPr>
            <a:r>
              <a:rPr kumimoji="0" lang="en-US" altLang="en-US" b="1" i="0" u="none" strike="noStrike" cap="none" normalizeH="0" baseline="0" dirty="0">
                <a:ln>
                  <a:noFill/>
                </a:ln>
                <a:solidFill>
                  <a:srgbClr val="111111"/>
                </a:solidFill>
                <a:effectLst/>
                <a:latin typeface="-apple-system"/>
              </a:rPr>
              <a:t>Fetch the Dataset</a:t>
            </a:r>
            <a:r>
              <a:rPr kumimoji="0" lang="en-US" altLang="en-US" b="0" i="0" u="none" strike="noStrike" cap="none" normalizeH="0" baseline="0" dirty="0">
                <a:ln>
                  <a:noFill/>
                </a:ln>
                <a:solidFill>
                  <a:srgbClr val="111111"/>
                </a:solidFill>
                <a:effectLst/>
                <a:latin typeface="-apple-system"/>
              </a:rPr>
              <a:t>:</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You are using the Kaggle API to download the face mask dataset.</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none" strike="noStrike" cap="none" normalizeH="0" baseline="0" dirty="0">
                <a:ln>
                  <a:noFill/>
                </a:ln>
                <a:solidFill>
                  <a:srgbClr val="111111"/>
                </a:solidFill>
                <a:effectLst/>
                <a:latin typeface="-apple-system"/>
              </a:rPr>
              <a:t>Extract the Compressed Dataset</a:t>
            </a:r>
            <a:r>
              <a:rPr kumimoji="0" lang="en-US" altLang="en-US" b="0" i="0" u="none" strike="noStrike" cap="none" normalizeH="0" baseline="0" dirty="0">
                <a:ln>
                  <a:noFill/>
                </a:ln>
                <a:solidFill>
                  <a:srgbClr val="111111"/>
                </a:solidFill>
                <a:effectLst/>
                <a:latin typeface="-apple-system"/>
              </a:rPr>
              <a:t>:</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The downloaded dataset is in a compressed format (ZIP).</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You extract the contents of the ZIP file using Python.</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111111"/>
              </a:solidFill>
              <a:effectLst/>
              <a:latin typeface="-apple-system"/>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2"/>
              <a:tabLst/>
            </a:pPr>
            <a:r>
              <a:rPr kumimoji="0" lang="en-US" altLang="en-US" b="1" i="0" u="none" strike="noStrike" cap="none" normalizeH="0" baseline="0" dirty="0">
                <a:ln>
                  <a:noFill/>
                </a:ln>
                <a:solidFill>
                  <a:srgbClr val="111111"/>
                </a:solidFill>
                <a:effectLst/>
                <a:latin typeface="-apple-system"/>
              </a:rPr>
              <a:t>Importing the Dependencies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none" strike="noStrike" cap="none" normalizeH="0" baseline="0" dirty="0">
                <a:ln>
                  <a:noFill/>
                </a:ln>
                <a:solidFill>
                  <a:srgbClr val="111111"/>
                </a:solidFill>
                <a:effectLst/>
                <a:latin typeface="-apple-system"/>
              </a:rPr>
              <a:t>List Files:</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The code lists files in two directories: </a:t>
            </a:r>
            <a:r>
              <a:rPr kumimoji="0" lang="en-US" altLang="en-US" b="0" i="0" u="none" strike="noStrike" cap="none" normalizeH="0" baseline="0" dirty="0" err="1">
                <a:ln>
                  <a:noFill/>
                </a:ln>
                <a:solidFill>
                  <a:srgbClr val="111111"/>
                </a:solidFill>
                <a:effectLst/>
                <a:latin typeface="-apple-system"/>
              </a:rPr>
              <a:t>with_mask</a:t>
            </a:r>
            <a:r>
              <a:rPr kumimoji="0" lang="en-US" altLang="en-US" b="0" i="0" u="none" strike="noStrike" cap="none" normalizeH="0" baseline="0" dirty="0">
                <a:ln>
                  <a:noFill/>
                </a:ln>
                <a:solidFill>
                  <a:srgbClr val="111111"/>
                </a:solidFill>
                <a:effectLst/>
                <a:latin typeface="-apple-system"/>
              </a:rPr>
              <a:t> and </a:t>
            </a:r>
            <a:r>
              <a:rPr kumimoji="0" lang="en-US" altLang="en-US" b="0" i="0" u="none" strike="noStrike" cap="none" normalizeH="0" baseline="0" dirty="0" err="1">
                <a:ln>
                  <a:noFill/>
                </a:ln>
                <a:solidFill>
                  <a:srgbClr val="111111"/>
                </a:solidFill>
                <a:effectLst/>
                <a:latin typeface="-apple-system"/>
              </a:rPr>
              <a:t>without_mask</a:t>
            </a:r>
            <a:r>
              <a:rPr kumimoji="0" lang="en-US" altLang="en-US" b="0" i="0" u="none" strike="noStrike" cap="none" normalizeH="0" baseline="0" dirty="0">
                <a:ln>
                  <a:noFill/>
                </a:ln>
                <a:solidFill>
                  <a:srgbClr val="111111"/>
                </a:solidFill>
                <a:effectLst/>
                <a:latin typeface="-apple-system"/>
              </a:rPr>
              <a:t>.</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These directories contain face images with and without masks.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none" strike="noStrike" cap="none" normalizeH="0" baseline="0" dirty="0">
                <a:ln>
                  <a:noFill/>
                </a:ln>
                <a:solidFill>
                  <a:srgbClr val="111111"/>
                </a:solidFill>
                <a:effectLst/>
                <a:latin typeface="-apple-system"/>
              </a:rPr>
              <a:t>Count Images</a:t>
            </a:r>
            <a:r>
              <a:rPr kumimoji="0" lang="en-US" altLang="en-US" b="0" i="0" u="none" strike="noStrike" cap="none" normalizeH="0" baseline="0" dirty="0">
                <a:ln>
                  <a:noFill/>
                </a:ln>
                <a:solidFill>
                  <a:srgbClr val="111111"/>
                </a:solidFill>
                <a:effectLst/>
                <a:latin typeface="-apple-system"/>
              </a:rPr>
              <a:t>:</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It calculates the total number of images in each category.</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11111"/>
                </a:solidFill>
                <a:effectLst/>
                <a:latin typeface="-apple-system"/>
              </a:rPr>
              <a:t>Helpful for dataset understanding.</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068198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6084</TotalTime>
  <Words>966</Words>
  <Application>Microsoft Office PowerPoint</Application>
  <PresentationFormat>Widescreen</PresentationFormat>
  <Paragraphs>124</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Calibri</vt:lpstr>
      <vt:lpstr>Corbel</vt:lpstr>
      <vt:lpstr>Courier New</vt:lpstr>
      <vt:lpstr>Roboto</vt:lpstr>
      <vt:lpstr>SWRomns</vt:lpstr>
      <vt:lpstr>Wingdings 2</vt:lpstr>
      <vt:lpstr>Frame</vt:lpstr>
      <vt:lpstr>PowerPoint Presentation</vt:lpstr>
      <vt:lpstr>      AGENDA</vt:lpstr>
      <vt:lpstr> 1.Introduction </vt:lpstr>
      <vt:lpstr>2.Problem Statement </vt:lpstr>
      <vt:lpstr>3.Proposed System/ Solution </vt:lpstr>
      <vt:lpstr>4.System Development Approach  </vt:lpstr>
      <vt:lpstr>4.System Development Approach (Cont.)</vt:lpstr>
      <vt:lpstr>4.System Development Approach (Cont.)</vt:lpstr>
      <vt:lpstr>5.Algorithm and Deployment </vt:lpstr>
      <vt:lpstr>5.Algorithm and Deployment (Cont.)</vt:lpstr>
      <vt:lpstr>PowerPoint Presentation</vt:lpstr>
      <vt:lpstr>6.Result</vt:lpstr>
      <vt:lpstr>6.Result (Cont.)</vt:lpstr>
      <vt:lpstr>6.Conclusion</vt:lpstr>
      <vt:lpstr>7.References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Subash R</dc:creator>
  <cp:lastModifiedBy>Subash R</cp:lastModifiedBy>
  <cp:revision>11</cp:revision>
  <dcterms:created xsi:type="dcterms:W3CDTF">2024-03-31T08:14:14Z</dcterms:created>
  <dcterms:modified xsi:type="dcterms:W3CDTF">2024-04-04T13:39:10Z</dcterms:modified>
</cp:coreProperties>
</file>