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6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DFC3-04F2-4476-8235-34C856F3323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93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DFC3-04F2-4476-8235-34C856F3323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54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DFC3-04F2-4476-8235-34C856F3323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5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DFC3-04F2-4476-8235-34C856F3323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4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DFC3-04F2-4476-8235-34C856F3323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27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DFC3-04F2-4476-8235-34C856F3323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DFC3-04F2-4476-8235-34C856F3323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4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DFC3-04F2-4476-8235-34C856F3323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DFC3-04F2-4476-8235-34C856F3323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0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C3CDFC3-04F2-4476-8235-34C856F3323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DFC3-04F2-4476-8235-34C856F3323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7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C3CDFC3-04F2-4476-8235-34C856F3323E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FDE5D7-FF45-456C-8C84-8B4EDC0441F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65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9D59-D0BB-4A25-B07C-65B5D4443B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Fine-Tuning and Hyperparameter Tuning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922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F3FE-F41F-4826-B544-6C823113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0112-9516-49DE-A95F-3DBD690D2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a </a:t>
            </a:r>
            <a:r>
              <a:rPr lang="en-US" b="1" dirty="0"/>
              <a:t>transfer learning </a:t>
            </a:r>
            <a:r>
              <a:rPr lang="en-US" dirty="0"/>
              <a:t>technique where a pre-trained model is adapted to a new, specific task  or dataset.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Transfer learning??</a:t>
            </a:r>
          </a:p>
        </p:txBody>
      </p:sp>
    </p:spTree>
    <p:extLst>
      <p:ext uri="{BB962C8B-B14F-4D97-AF65-F5344CB8AC3E}">
        <p14:creationId xmlns:p14="http://schemas.microsoft.com/office/powerpoint/2010/main" val="77782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67946-A367-418D-AE53-F53F5A06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fine-tune?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50E6-2199-4ECF-8B91-277B6ECB5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Saves  time and computational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Works well when data is limited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state-of-the-art performance on domain-specific tasks,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9493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21FA-5230-4CC5-82EC-2968794A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in Computer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43642-01DB-413A-B1CC-7DC33F31C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ResNet-50 Fine tuning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Pre-trained on ImageNet (1.2M images, 1000 classes)</a:t>
            </a:r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3076" name="Picture 4" descr="https://www.researchgate.net/profile/Ronan-Fablet/publication/333475917/figure/fig1/AS:766539389218817@1559768640694/A-schematic-view-of-ResNet-architecture-15-decomposed-into-three-blocks-embedding.ppm">
            <a:extLst>
              <a:ext uri="{FF2B5EF4-FFF2-40B4-BE49-F238E27FC236}">
                <a16:creationId xmlns:a16="http://schemas.microsoft.com/office/drawing/2014/main" id="{9E719B57-E101-4016-83AC-E72630268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654106"/>
            <a:ext cx="7718611" cy="308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957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2FBA-5482-48B5-AE49-6E4BC694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 in NLP/LLM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EFD9-53CF-4EA1-88FB-91557367C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Mistral-7B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Pre-trained on general text.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Fine-tuned for domain-specific tasks: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Sentiment Analysis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Customer Support Chatbot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Domain Q&amp;A (medical, legal, finance)</a:t>
            </a:r>
          </a:p>
          <a:p>
            <a:pPr marL="384048" lvl="2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Techniques: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Full fine-tuning (all parameters)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PEFT (</a:t>
            </a:r>
            <a:r>
              <a:rPr lang="en-US" dirty="0" err="1"/>
              <a:t>LoRA</a:t>
            </a:r>
            <a:r>
              <a:rPr lang="en-US" dirty="0"/>
              <a:t> /</a:t>
            </a:r>
            <a:r>
              <a:rPr lang="en-US" dirty="0" err="1"/>
              <a:t>QLoRA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254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1EFE-344A-452D-955B-14045D4E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Hyperparameter Tuning?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A28D-01CC-44BE-A0CF-B2F4F56AB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trained model may underfit or overfit</a:t>
            </a:r>
          </a:p>
          <a:p>
            <a:r>
              <a:rPr lang="en-US" dirty="0"/>
              <a:t>Default settings rarely give the best performance</a:t>
            </a:r>
          </a:p>
          <a:p>
            <a:r>
              <a:rPr lang="en-US" dirty="0"/>
              <a:t>Hyperparameter-tuning helps:</a:t>
            </a:r>
          </a:p>
          <a:p>
            <a:pPr lvl="1"/>
            <a:r>
              <a:rPr lang="en-US" dirty="0"/>
              <a:t>Improve accuracy</a:t>
            </a:r>
          </a:p>
          <a:p>
            <a:pPr lvl="1"/>
            <a:r>
              <a:rPr lang="en-US" dirty="0"/>
              <a:t>Reduce overfitting</a:t>
            </a:r>
          </a:p>
          <a:p>
            <a:pPr lvl="1"/>
            <a:r>
              <a:rPr lang="en-US" dirty="0"/>
              <a:t>Balance bias vs variance</a:t>
            </a:r>
          </a:p>
        </p:txBody>
      </p:sp>
    </p:spTree>
    <p:extLst>
      <p:ext uri="{BB962C8B-B14F-4D97-AF65-F5344CB8AC3E}">
        <p14:creationId xmlns:p14="http://schemas.microsoft.com/office/powerpoint/2010/main" val="362494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E695-709B-478F-B15E-B29E87C4B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vs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B521-4F4D-4A9B-B870-943582C2A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en-US" dirty="0"/>
              <a:t>Parameters</a:t>
            </a:r>
            <a:r>
              <a:rPr lang="en-US" dirty="0">
                <a:sym typeface="Wingdings" panose="05000000000000000000" pitchFamily="2" charset="2"/>
              </a:rPr>
              <a:t>: Learned from data during training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E.g. : weights in linear regression or NN</a:t>
            </a:r>
          </a:p>
          <a:p>
            <a:pPr marL="201168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AutoShape 2" descr="https://victorzhou.com/27cf280166d7159c0465a58c68f99b39/network3.svg">
            <a:extLst>
              <a:ext uri="{FF2B5EF4-FFF2-40B4-BE49-F238E27FC236}">
                <a16:creationId xmlns:a16="http://schemas.microsoft.com/office/drawing/2014/main" id="{2D9471CB-9EE9-48D2-9105-9B0F5B7B3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A0A68A-7496-49E3-BEFE-8EAFA72C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699497"/>
            <a:ext cx="7266791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8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2D5C4-B2AC-4CB2-8DAE-67B75D190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Hyperparameters: Set before training, not learned</a:t>
            </a:r>
          </a:p>
          <a:p>
            <a:pPr lvl="1"/>
            <a:r>
              <a:rPr lang="en-US" dirty="0"/>
              <a:t>E.g. : learning rate, number of trees, max depth (in case of Random Forest),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32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DF15-BE5F-49D1-A127-C22118FE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Hyperparameter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AAE6-6E94-49C3-8064-86C4A75DB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Search – trial and error</a:t>
            </a:r>
          </a:p>
          <a:p>
            <a:r>
              <a:rPr lang="en-US" dirty="0"/>
              <a:t>Grid Search CV – test al combinations</a:t>
            </a:r>
          </a:p>
          <a:p>
            <a:r>
              <a:rPr lang="en-US" dirty="0"/>
              <a:t>Random Search CV – random subset of combinations</a:t>
            </a:r>
          </a:p>
        </p:txBody>
      </p:sp>
    </p:spTree>
    <p:extLst>
      <p:ext uri="{BB962C8B-B14F-4D97-AF65-F5344CB8AC3E}">
        <p14:creationId xmlns:p14="http://schemas.microsoft.com/office/powerpoint/2010/main" val="48453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EB5C2-2DFC-4D93-851F-DC13CE71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Search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8A33-56CB-468C-8C4A-D32C8AC8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Exhaustive search over parameter grid</a:t>
            </a:r>
          </a:p>
          <a:p>
            <a:r>
              <a:rPr lang="en-US" dirty="0"/>
              <a:t>Uses cross validation to evaluate performance</a:t>
            </a:r>
          </a:p>
          <a:p>
            <a:r>
              <a:rPr lang="en-US" dirty="0"/>
              <a:t>Pros – Finds the best combo</a:t>
            </a:r>
          </a:p>
          <a:p>
            <a:r>
              <a:rPr lang="en-US" dirty="0"/>
              <a:t>Cons – Computationally expensive</a:t>
            </a:r>
          </a:p>
        </p:txBody>
      </p:sp>
    </p:spTree>
    <p:extLst>
      <p:ext uri="{BB962C8B-B14F-4D97-AF65-F5344CB8AC3E}">
        <p14:creationId xmlns:p14="http://schemas.microsoft.com/office/powerpoint/2010/main" val="353609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4A8E-A788-4F51-B96C-E841AAC8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Search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5D36-614D-4CF6-AF1D-5259B6D2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Samples random combinations from hyperparameter space</a:t>
            </a:r>
          </a:p>
          <a:p>
            <a:r>
              <a:rPr lang="en-US" dirty="0"/>
              <a:t>More efficient than grid search</a:t>
            </a:r>
          </a:p>
          <a:p>
            <a:r>
              <a:rPr lang="en-US" dirty="0"/>
              <a:t>Pros – Faster, handles large search spaces</a:t>
            </a:r>
          </a:p>
          <a:p>
            <a:r>
              <a:rPr lang="en-US" dirty="0"/>
              <a:t>Cons – Might miss the exact best set</a:t>
            </a:r>
          </a:p>
        </p:txBody>
      </p:sp>
    </p:spTree>
    <p:extLst>
      <p:ext uri="{BB962C8B-B14F-4D97-AF65-F5344CB8AC3E}">
        <p14:creationId xmlns:p14="http://schemas.microsoft.com/office/powerpoint/2010/main" val="839549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84F9-E76D-4244-BBB9-B6E571E5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(Random Forest)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86690-24D2-41F3-B885-3820ACC1D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Hyperparameters to tune:</a:t>
            </a:r>
          </a:p>
          <a:p>
            <a:r>
              <a:rPr lang="en-US" dirty="0" err="1"/>
              <a:t>n_estimators</a:t>
            </a:r>
            <a:r>
              <a:rPr lang="en-US" dirty="0"/>
              <a:t> : number of trees in random forest</a:t>
            </a:r>
          </a:p>
          <a:p>
            <a:r>
              <a:rPr lang="en-US" dirty="0" err="1"/>
              <a:t>max_features</a:t>
            </a:r>
            <a:r>
              <a:rPr lang="en-US" dirty="0"/>
              <a:t> : number of features to consider at every split</a:t>
            </a:r>
          </a:p>
          <a:p>
            <a:r>
              <a:rPr lang="en-US" dirty="0" err="1"/>
              <a:t>max_depth</a:t>
            </a:r>
            <a:r>
              <a:rPr lang="en-US" dirty="0"/>
              <a:t> : maximum number of depth of each tree</a:t>
            </a:r>
          </a:p>
          <a:p>
            <a:r>
              <a:rPr lang="en-US" dirty="0" err="1"/>
              <a:t>max_samples</a:t>
            </a:r>
            <a:r>
              <a:rPr lang="en-US" dirty="0"/>
              <a:t> : maximum number of samples each tree gets</a:t>
            </a:r>
          </a:p>
        </p:txBody>
      </p:sp>
    </p:spTree>
    <p:extLst>
      <p:ext uri="{BB962C8B-B14F-4D97-AF65-F5344CB8AC3E}">
        <p14:creationId xmlns:p14="http://schemas.microsoft.com/office/powerpoint/2010/main" val="344593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68F16-7642-4965-910C-FF3613FC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n_estimators</a:t>
            </a:r>
            <a:r>
              <a:rPr lang="en-US" dirty="0"/>
              <a:t> = [20, 60, 100, 120]</a:t>
            </a:r>
          </a:p>
          <a:p>
            <a:r>
              <a:rPr lang="en-US" dirty="0" err="1"/>
              <a:t>max_features</a:t>
            </a:r>
            <a:r>
              <a:rPr lang="en-US" dirty="0"/>
              <a:t> = [0.2, 0.6, 1.0]</a:t>
            </a:r>
          </a:p>
          <a:p>
            <a:r>
              <a:rPr lang="en-US" dirty="0" err="1"/>
              <a:t>Max_depth</a:t>
            </a:r>
            <a:r>
              <a:rPr lang="en-US" dirty="0"/>
              <a:t> = [2,8,None]</a:t>
            </a:r>
          </a:p>
          <a:p>
            <a:r>
              <a:rPr lang="en-US" dirty="0" err="1"/>
              <a:t>Max_samples</a:t>
            </a:r>
            <a:r>
              <a:rPr lang="en-US" dirty="0"/>
              <a:t> = [0.5, 0.75, 1.0]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127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619</TotalTime>
  <Words>380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Model Fine-Tuning and Hyperparameter Tuning </vt:lpstr>
      <vt:lpstr>Why Hyperparameter Tuning?</vt:lpstr>
      <vt:lpstr>Parameters vs Hyperparameters</vt:lpstr>
      <vt:lpstr>PowerPoint Presentation</vt:lpstr>
      <vt:lpstr>Methods of Hyperparameter Tuning</vt:lpstr>
      <vt:lpstr>Grid Search CV</vt:lpstr>
      <vt:lpstr>Random Search CV</vt:lpstr>
      <vt:lpstr>Example (Random Forest)</vt:lpstr>
      <vt:lpstr>PowerPoint Presentation</vt:lpstr>
      <vt:lpstr>Fine-Tuning a Model</vt:lpstr>
      <vt:lpstr>Why fine-tune?</vt:lpstr>
      <vt:lpstr>Fine-tuning in Computer Vision</vt:lpstr>
      <vt:lpstr>Fine-Tuning in NLP/LLM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Fine-Tuning Machine Learning Model </dc:title>
  <dc:creator>Royal Ryan</dc:creator>
  <cp:lastModifiedBy>Royal Ryan</cp:lastModifiedBy>
  <cp:revision>18</cp:revision>
  <dcterms:created xsi:type="dcterms:W3CDTF">2025-09-17T11:15:49Z</dcterms:created>
  <dcterms:modified xsi:type="dcterms:W3CDTF">2025-09-23T04:52:31Z</dcterms:modified>
</cp:coreProperties>
</file>