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6" r:id="rId9"/>
    <p:sldId id="261" r:id="rId10"/>
    <p:sldId id="267" r:id="rId11"/>
    <p:sldId id="268" r:id="rId12"/>
    <p:sldId id="262"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showGuides="1">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F6D9F2-83D6-410F-AFCE-6EE02C7E71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F6D9F2-83D6-410F-AFCE-6EE02C7E71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F6D9F2-83D6-410F-AFCE-6EE02C7E71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hyperlink" Target="https://matplotlib.org/" TargetMode="External"/><Relationship Id="rId2" Type="http://schemas.openxmlformats.org/officeDocument/2006/relationships/hyperlink" Target="https://seaborn.pydata.org/" TargetMode="External"/><Relationship Id="rId1" Type="http://schemas.openxmlformats.org/officeDocument/2006/relationships/hyperlink" Target="https://www.kaggle.com/"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endParaRPr lang="en-IN" dirty="0"/>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endParaRPr lang="en-IN" dirty="0">
              <a:solidFill>
                <a:schemeClr val="tx1"/>
              </a:solidFill>
            </a:endParaRPr>
          </a:p>
          <a:p>
            <a:pPr algn="just"/>
            <a:r>
              <a:rPr lang="en-IN" dirty="0">
                <a:solidFill>
                  <a:schemeClr val="tx1"/>
                </a:solidFill>
              </a:rPr>
              <a:t>Subashan S</a:t>
            </a:r>
            <a:endParaRPr lang="en-IN" dirty="0">
              <a:solidFill>
                <a:schemeClr val="tx1"/>
              </a:solidFill>
            </a:endParaRPr>
          </a:p>
          <a:p>
            <a:pPr algn="just"/>
            <a:r>
              <a:rPr lang="en-IN" dirty="0">
                <a:solidFill>
                  <a:schemeClr val="tx1"/>
                </a:solidFill>
              </a:rPr>
              <a:t>Department of </a:t>
            </a:r>
            <a:r>
              <a:rPr lang="en-IN" dirty="0" smtClean="0">
                <a:solidFill>
                  <a:schemeClr val="tx1"/>
                </a:solidFill>
              </a:rPr>
              <a:t>Chemical engineering</a:t>
            </a:r>
            <a:endParaRPr lang="en-IN" dirty="0">
              <a:solidFill>
                <a:schemeClr val="tx1"/>
              </a:solidFill>
            </a:endParaRP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endParaRPr lang="en-US" sz="3600" b="1" i="0" dirty="0">
              <a:solidFill>
                <a:schemeClr val="accent2"/>
              </a:solidFill>
              <a:effectLst/>
              <a:latin typeface="Roboto" panose="02000000000000000000" pitchFamily="2" charset="0"/>
            </a:endParaRP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endParaRPr lang="en-IN" dirty="0"/>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endParaRPr lang="en-IN" dirty="0"/>
          </a:p>
          <a:p>
            <a:pPr marL="0" indent="0">
              <a:buNone/>
            </a:pPr>
            <a:r>
              <a:rPr lang="en-IN" b="1" dirty="0"/>
              <a:t>Real-time Predictions:</a:t>
            </a:r>
            <a:endParaRPr lang="en-IN" b="1" dirty="0"/>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endParaRPr lang="en-IN" dirty="0"/>
          </a:p>
          <a:p>
            <a:pPr marL="0" indent="0">
              <a:buNone/>
            </a:pP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endParaRPr lang="en-IN" dirty="0"/>
          </a:p>
        </p:txBody>
      </p:sp>
      <p:sp>
        <p:nvSpPr>
          <p:cNvPr id="3" name="Content Placeholder 2"/>
          <p:cNvSpPr>
            <a:spLocks noGrp="1"/>
          </p:cNvSpPr>
          <p:nvPr>
            <p:ph idx="1"/>
          </p:nvPr>
        </p:nvSpPr>
        <p:spPr/>
        <p:txBody>
          <a:bodyPr/>
          <a:lstStyle/>
          <a:p>
            <a:r>
              <a:rPr lang="en-US" dirty="0">
                <a:hlinkClick r:id="rId1"/>
              </a:rPr>
              <a:t>Kaggle: Your Machine Learning and Data Science Community</a:t>
            </a:r>
            <a:endParaRPr lang="en-US" dirty="0"/>
          </a:p>
          <a:p>
            <a:r>
              <a:rPr lang="en-IN" dirty="0">
                <a:hlinkClick r:id="rId2"/>
              </a:rPr>
              <a:t>seaborn: statistical data visualization — seaborn 0.13.2 documentation (pydata.org)</a:t>
            </a:r>
            <a:endParaRPr lang="en-US" dirty="0"/>
          </a:p>
          <a:p>
            <a:r>
              <a:rPr lang="en-IN" dirty="0">
                <a:hlinkClick r:id="rId3"/>
              </a:rPr>
              <a:t>Matplotlib — Visualization with Python</a:t>
            </a:r>
            <a:endParaRPr lang="en-IN"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endParaRPr lang="en-IN" dirty="0"/>
          </a:p>
        </p:txBody>
      </p:sp>
      <p:sp>
        <p:nvSpPr>
          <p:cNvPr id="3" name="Content Placeholder 2"/>
          <p:cNvSpPr>
            <a:spLocks noGrp="1"/>
          </p:cNvSpPr>
          <p:nvPr>
            <p:ph idx="1"/>
          </p:nvPr>
        </p:nvSpPr>
        <p:spPr/>
        <p:txBody>
          <a:bodyPr>
            <a:normAutofit/>
          </a:bodyPr>
          <a:lstStyle/>
          <a:p>
            <a:r>
              <a:rPr lang="en-IN" dirty="0"/>
              <a:t>Problem Statement</a:t>
            </a:r>
            <a:endParaRPr lang="en-IN" dirty="0"/>
          </a:p>
          <a:p>
            <a:r>
              <a:rPr lang="en-IN" dirty="0"/>
              <a:t>Problem Solution</a:t>
            </a:r>
            <a:endParaRPr lang="en-IN" dirty="0"/>
          </a:p>
          <a:p>
            <a:r>
              <a:rPr lang="en-IN" dirty="0"/>
              <a:t>System Approach</a:t>
            </a:r>
            <a:endParaRPr lang="en-IN" dirty="0"/>
          </a:p>
          <a:p>
            <a:r>
              <a:rPr lang="en-IN" dirty="0"/>
              <a:t>Algorithm and Deployment</a:t>
            </a:r>
            <a:endParaRPr lang="en-IN" dirty="0"/>
          </a:p>
          <a:p>
            <a:r>
              <a:rPr lang="en-IN" dirty="0"/>
              <a:t>Result</a:t>
            </a:r>
            <a:endParaRPr lang="en-IN" dirty="0"/>
          </a:p>
          <a:p>
            <a:r>
              <a:rPr lang="en-IN" dirty="0"/>
              <a:t>Conclusion</a:t>
            </a:r>
            <a:endParaRPr lang="en-IN" dirty="0"/>
          </a:p>
          <a:p>
            <a:r>
              <a:rPr lang="en-IN" dirty="0"/>
              <a:t>Future Trends</a:t>
            </a:r>
            <a:endParaRPr lang="en-IN" dirty="0"/>
          </a:p>
          <a:p>
            <a:r>
              <a:rPr lang="en-IN" dirty="0"/>
              <a:t>Reference</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IN" dirty="0"/>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endParaRPr lang="en-IN" dirty="0"/>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endParaRPr lang="en-US" dirty="0"/>
          </a:p>
          <a:p>
            <a:r>
              <a:rPr lang="en-US" dirty="0"/>
              <a:t> Utilize web scraping techniques or APIs to gather data from Fandango and the selected movie review websites. Collect information on user ratings, reviews, rating scales, user interface design, and user engagement metrics.</a:t>
            </a:r>
            <a:endParaRPr lang="en-US" dirty="0"/>
          </a:p>
          <a:p>
            <a:r>
              <a:rPr lang="en-US" dirty="0"/>
              <a:t>Cleanse and preprocess the collected data to ensure consistency and compatibility for analysis. Handle missing values, outliers, and inconsistencies in the data.</a:t>
            </a:r>
            <a:endParaRPr lang="en-US" dirty="0"/>
          </a:p>
          <a:p>
            <a:r>
              <a:rPr lang="en-US" dirty="0"/>
              <a:t>Extract relevant features from the collected data, such as average rating, review counts, user engagement metrics, and UI design elements.</a:t>
            </a:r>
            <a:endParaRPr lang="en-US" dirty="0"/>
          </a:p>
          <a:p>
            <a:r>
              <a:rPr lang="en-US" dirty="0"/>
              <a:t>Create visualizations such as charts, graphs, and tables to illustrate the findings of the comparative analysis. Interpret the results to identify strengths and weaknesses of Fandango relative to other platforms.</a:t>
            </a:r>
            <a:endParaRPr lang="en-US" dirty="0"/>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endParaRPr lang="en-IN" dirty="0"/>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endParaRPr lang="en-IN" sz="1700" dirty="0"/>
          </a:p>
          <a:p>
            <a:pPr marL="0" indent="0">
              <a:lnSpc>
                <a:spcPct val="150000"/>
              </a:lnSpc>
              <a:buNone/>
            </a:pPr>
            <a:r>
              <a:rPr lang="en-IN" sz="1700" b="1" dirty="0"/>
              <a:t>System Requirements:</a:t>
            </a:r>
            <a:endParaRPr lang="en-IN" sz="1700" b="1" dirty="0"/>
          </a:p>
          <a:p>
            <a:pPr marL="0" indent="0">
              <a:lnSpc>
                <a:spcPct val="150000"/>
              </a:lnSpc>
              <a:buNone/>
            </a:pPr>
            <a:r>
              <a:rPr lang="en-IN" sz="1700" b="1" dirty="0"/>
              <a:t>1.Hardware:</a:t>
            </a:r>
            <a:endParaRPr lang="en-IN" sz="1700" b="1" dirty="0"/>
          </a:p>
          <a:p>
            <a:pPr>
              <a:lnSpc>
                <a:spcPct val="150000"/>
              </a:lnSpc>
            </a:pPr>
            <a:r>
              <a:rPr lang="en-IN" sz="1700" dirty="0"/>
              <a:t>A computer with sufficient processing power, preferably with multiple cores or a GPU for faster training of machine learning models.</a:t>
            </a:r>
            <a:endParaRPr lang="en-IN" sz="1700" dirty="0"/>
          </a:p>
          <a:p>
            <a:pPr>
              <a:lnSpc>
                <a:spcPct val="150000"/>
              </a:lnSpc>
            </a:pPr>
            <a:r>
              <a:rPr lang="en-IN" sz="1700" dirty="0"/>
              <a:t>Adequate RAM to handle the size of the dataset and computational requirements.</a:t>
            </a:r>
            <a:endParaRPr lang="en-IN" sz="1700" dirty="0"/>
          </a:p>
          <a:p>
            <a:pPr marL="0" indent="0">
              <a:lnSpc>
                <a:spcPct val="150000"/>
              </a:lnSpc>
              <a:buNone/>
            </a:pPr>
            <a:r>
              <a:rPr lang="en-IN" sz="1700" b="1" dirty="0"/>
              <a:t>2.Software:</a:t>
            </a:r>
            <a:endParaRPr lang="en-IN" sz="1700" b="1" dirty="0"/>
          </a:p>
          <a:p>
            <a:pPr>
              <a:lnSpc>
                <a:spcPct val="150000"/>
              </a:lnSpc>
            </a:pPr>
            <a:r>
              <a:rPr lang="en-IN" sz="1700" dirty="0"/>
              <a:t>An opening system compatible with the required machine learning libraries(e.g., Windows, Linux, macOS).</a:t>
            </a:r>
            <a:endParaRPr lang="en-IN" sz="1700"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endParaRPr lang="en-IN" dirty="0"/>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endParaRPr lang="en-IN" b="1" dirty="0"/>
          </a:p>
          <a:p>
            <a:pPr marL="0" indent="0">
              <a:lnSpc>
                <a:spcPct val="150000"/>
              </a:lnSpc>
              <a:buNone/>
            </a:pPr>
            <a:r>
              <a:rPr lang="en-IN" b="1" dirty="0"/>
              <a:t>1.Data Processing and Analysis:</a:t>
            </a:r>
            <a:endParaRPr lang="en-IN" b="1" dirty="0"/>
          </a:p>
          <a:p>
            <a:pPr>
              <a:lnSpc>
                <a:spcPct val="150000"/>
              </a:lnSpc>
            </a:pPr>
            <a:r>
              <a:rPr lang="en-IN" dirty="0"/>
              <a:t>Pandas: For data manipulation ad analysis.</a:t>
            </a:r>
            <a:endParaRPr lang="en-IN" dirty="0"/>
          </a:p>
          <a:p>
            <a:pPr>
              <a:lnSpc>
                <a:spcPct val="150000"/>
              </a:lnSpc>
            </a:pPr>
            <a:r>
              <a:rPr lang="en-IN" dirty="0"/>
              <a:t>NumPy: For numerical operation on data.</a:t>
            </a:r>
            <a:endParaRPr lang="en-IN" dirty="0"/>
          </a:p>
          <a:p>
            <a:pPr marL="0" indent="0">
              <a:lnSpc>
                <a:spcPct val="150000"/>
              </a:lnSpc>
              <a:buNone/>
            </a:pPr>
            <a:r>
              <a:rPr lang="en-IN" b="1" dirty="0"/>
              <a:t>2.Data Visualization:</a:t>
            </a:r>
            <a:endParaRPr lang="en-IN" b="1" dirty="0"/>
          </a:p>
          <a:p>
            <a:pPr>
              <a:lnSpc>
                <a:spcPct val="150000"/>
              </a:lnSpc>
            </a:pPr>
            <a:r>
              <a:rPr lang="en-IN" dirty="0"/>
              <a:t>Matplotlib and Seaborn: For creating visualization to understand data patterns</a:t>
            </a:r>
            <a:endParaRPr lang="en-IN" dirty="0"/>
          </a:p>
          <a:p>
            <a:pPr>
              <a:lnSpc>
                <a:spcPct val="150000"/>
              </a:lnSpc>
            </a:pPr>
            <a:r>
              <a:rPr lang="en-IN" dirty="0" err="1"/>
              <a:t>Plotly</a:t>
            </a:r>
            <a:r>
              <a:rPr lang="en-IN" dirty="0"/>
              <a:t> or Bokeh: Interactive visualization libraries for more complex visualizations.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endParaRPr lang="en-IN" b="1" dirty="0"/>
          </a:p>
          <a:p>
            <a:r>
              <a:rPr lang="en-IN" dirty="0"/>
              <a:t>Explore the movie review </a:t>
            </a:r>
            <a:r>
              <a:rPr lang="en-IN" dirty="0" err="1"/>
              <a:t>datasets’s</a:t>
            </a:r>
            <a:r>
              <a:rPr lang="en-IN" dirty="0"/>
              <a:t> structure, features, and target variable(s)</a:t>
            </a:r>
            <a:endParaRPr lang="en-IN" dirty="0"/>
          </a:p>
          <a:p>
            <a:r>
              <a:rPr lang="en-IN" dirty="0"/>
              <a:t>Identify potential patterns, correlations, and outliers.</a:t>
            </a:r>
            <a:endParaRPr lang="en-IN" dirty="0"/>
          </a:p>
          <a:p>
            <a:pPr marL="0" indent="0">
              <a:buNone/>
            </a:pPr>
            <a:r>
              <a:rPr lang="en-IN" b="1" dirty="0"/>
              <a:t>Problem Formulation:</a:t>
            </a:r>
            <a:endParaRPr lang="en-IN" b="1" dirty="0"/>
          </a:p>
          <a:p>
            <a:r>
              <a:rPr lang="en-IN" dirty="0"/>
              <a:t>Define the problem: Comparing the reviews of various movie with other links and likelihood of special requests based on historical data.</a:t>
            </a:r>
            <a:endParaRPr lang="en-IN" dirty="0"/>
          </a:p>
          <a:p>
            <a:pPr marL="0" indent="0">
              <a:buNone/>
            </a:pPr>
            <a:r>
              <a:rPr lang="en-IN" b="1" dirty="0"/>
              <a:t>Algorithm Selection:</a:t>
            </a:r>
            <a:endParaRPr lang="en-IN" b="1" dirty="0"/>
          </a:p>
          <a:p>
            <a:pPr marL="0" indent="0">
              <a:buNone/>
            </a:pPr>
            <a:r>
              <a:rPr lang="en-IN" dirty="0"/>
              <a:t>1.Regression tasks (e.g., predicting movie reviews):</a:t>
            </a:r>
            <a:endParaRPr lang="en-IN" dirty="0"/>
          </a:p>
          <a:p>
            <a:r>
              <a:rPr lang="en-IN" dirty="0"/>
              <a:t>Consider linear regression, decision trees, or ensemble methods (</a:t>
            </a:r>
            <a:r>
              <a:rPr lang="en-IN" dirty="0" err="1"/>
              <a:t>XGBoost</a:t>
            </a:r>
            <a:r>
              <a:rPr lang="en-IN" dirty="0"/>
              <a:t>, </a:t>
            </a:r>
            <a:r>
              <a:rPr lang="en-IN" dirty="0" err="1"/>
              <a:t>LightGBM</a:t>
            </a:r>
            <a:r>
              <a:rPr lang="en-IN" dirty="0"/>
              <a:t>).</a:t>
            </a:r>
            <a:endParaRPr lang="en-IN" dirty="0"/>
          </a:p>
          <a:p>
            <a:pPr marL="0" indent="0">
              <a:buNone/>
            </a:pPr>
            <a:r>
              <a:rPr lang="en-IN" dirty="0"/>
              <a:t>2.Classification tasks (e.g., predicting special requests):</a:t>
            </a:r>
            <a:endParaRPr lang="en-IN" dirty="0"/>
          </a:p>
          <a:p>
            <a:r>
              <a:rPr lang="en-IN" dirty="0"/>
              <a:t>Consider logistic regression, decision trees, or random forests.</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endParaRPr lang="en-IN" dirty="0"/>
          </a:p>
        </p:txBody>
      </p:sp>
      <p:sp>
        <p:nvSpPr>
          <p:cNvPr id="3" name="Content Placeholder 2"/>
          <p:cNvSpPr>
            <a:spLocks noGrp="1"/>
          </p:cNvSpPr>
          <p:nvPr>
            <p:ph idx="1"/>
          </p:nvPr>
        </p:nvSpPr>
        <p:spPr/>
        <p:txBody>
          <a:bodyPr>
            <a:normAutofit/>
          </a:bodyPr>
          <a:lstStyle/>
          <a:p>
            <a:pPr marL="0" indent="0">
              <a:buNone/>
            </a:pPr>
            <a:r>
              <a:rPr lang="en-IN" b="1" dirty="0"/>
              <a:t>Data Collection:</a:t>
            </a:r>
            <a:endParaRPr lang="en-IN" b="1" dirty="0"/>
          </a:p>
          <a:p>
            <a:r>
              <a:rPr lang="en-IN" dirty="0"/>
              <a:t>Gather old movies reviews , including the various websites reviews and rating.</a:t>
            </a:r>
            <a:endParaRPr lang="en-IN" dirty="0"/>
          </a:p>
          <a:p>
            <a:pPr marL="0" indent="0">
              <a:buNone/>
            </a:pPr>
            <a:r>
              <a:rPr lang="en-IN" b="1" dirty="0"/>
              <a:t>Data Cleaning:</a:t>
            </a:r>
            <a:endParaRPr lang="en-IN" b="1" dirty="0"/>
          </a:p>
          <a:p>
            <a:r>
              <a:rPr lang="en-IN" dirty="0"/>
              <a:t>Handle missing </a:t>
            </a:r>
            <a:r>
              <a:rPr lang="en-IN" dirty="0" err="1"/>
              <a:t>values,outliers</a:t>
            </a:r>
            <a:r>
              <a:rPr lang="en-IN" dirty="0"/>
              <a:t>, and any inconsistencies in the dataset.</a:t>
            </a:r>
            <a:endParaRPr lang="en-IN" dirty="0"/>
          </a:p>
          <a:p>
            <a:r>
              <a:rPr lang="en-IN" dirty="0"/>
              <a:t>Convert categorical variables into numerical representations through encoding techniques.</a:t>
            </a:r>
            <a:endParaRPr lang="en-IN" dirty="0"/>
          </a:p>
          <a:p>
            <a:pPr marL="0" indent="0">
              <a:buNone/>
            </a:pPr>
            <a:r>
              <a:rPr lang="en-IN" b="1" dirty="0"/>
              <a:t>Feature Engineering:</a:t>
            </a:r>
            <a:endParaRPr lang="en-IN" b="1" dirty="0"/>
          </a:p>
          <a:p>
            <a:r>
              <a:rPr lang="en-IN" dirty="0"/>
              <a:t>Create new features or modify existing ones based on domain knowledge.</a:t>
            </a:r>
            <a:endParaRPr lang="en-IN" dirty="0"/>
          </a:p>
          <a:p>
            <a:r>
              <a:rPr lang="en-IN" dirty="0"/>
              <a:t>Extract meaningful information from data variables, such as day-of-week or month</a:t>
            </a: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endParaRPr lang="en-IN" b="1" dirty="0"/>
          </a:p>
          <a:p>
            <a:r>
              <a:rPr lang="en-IN" dirty="0"/>
              <a:t>Divide the dataset into training and testing sets to evaluate the model’s performance</a:t>
            </a:r>
            <a:endParaRPr lang="en-IN" dirty="0"/>
          </a:p>
          <a:p>
            <a:pPr marL="0" indent="0">
              <a:buNone/>
            </a:pPr>
            <a:r>
              <a:rPr lang="en-IN" b="1" dirty="0"/>
              <a:t>Feature Scaling:</a:t>
            </a:r>
            <a:endParaRPr lang="en-IN" b="1" dirty="0"/>
          </a:p>
          <a:p>
            <a:r>
              <a:rPr lang="en-IN" dirty="0"/>
              <a:t>Standardize or normalize numerical features to ensure they have a consistent scale.</a:t>
            </a:r>
            <a:endParaRPr lang="en-IN" dirty="0"/>
          </a:p>
          <a:p>
            <a:pPr marL="0" indent="0">
              <a:buNone/>
            </a:pPr>
            <a:r>
              <a:rPr lang="en-IN" b="1" dirty="0"/>
              <a:t>Model Training:</a:t>
            </a:r>
            <a:endParaRPr lang="en-IN" b="1" dirty="0"/>
          </a:p>
          <a:p>
            <a:r>
              <a:rPr lang="en-IN" dirty="0"/>
              <a:t>Use the selected algorithm to train the model on the training dataset.</a:t>
            </a:r>
            <a:endParaRPr lang="en-IN" dirty="0"/>
          </a:p>
          <a:p>
            <a:r>
              <a:rPr lang="en-IN" dirty="0"/>
              <a:t>Adjust hyperparameters to optimize model performance.</a:t>
            </a:r>
            <a:endParaRPr lang="en-IN" dirty="0"/>
          </a:p>
          <a:p>
            <a:pPr marL="0" indent="0">
              <a:buNone/>
            </a:pPr>
            <a:r>
              <a:rPr lang="en-IN" b="1" dirty="0"/>
              <a:t>Model Evaluation:</a:t>
            </a:r>
            <a:endParaRPr lang="en-IN" b="1" dirty="0"/>
          </a:p>
          <a:p>
            <a:r>
              <a:rPr lang="en-IN" dirty="0"/>
              <a:t>Evaluate the model on the testing dataset using appropriate metrics.</a:t>
            </a:r>
            <a:endParaRPr lang="en-IN" dirty="0"/>
          </a:p>
          <a:p>
            <a:r>
              <a:rPr lang="en-IN" dirty="0"/>
              <a:t>Fine-tune the model if necessary. </a:t>
            </a:r>
            <a:endParaRPr lang="en-IN" dirty="0"/>
          </a:p>
          <a:p>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5095</Words>
  <Application>WPS Presentation</Application>
  <PresentationFormat>Custom</PresentationFormat>
  <Paragraphs>111</Paragraphs>
  <Slides>13</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Wingdings 3</vt:lpstr>
      <vt:lpstr>Arial</vt:lpstr>
      <vt:lpstr>Roboto</vt:lpstr>
      <vt:lpstr>Times New Roman</vt:lpstr>
      <vt:lpstr>Trebuchet MS</vt:lpstr>
      <vt:lpstr>Microsoft YaHei</vt:lpstr>
      <vt:lpstr>Arial Unicode MS</vt:lpstr>
      <vt:lpstr>Calibri</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raswe</cp:lastModifiedBy>
  <cp:revision>25</cp:revision>
  <dcterms:created xsi:type="dcterms:W3CDTF">2024-04-04T06:50:00Z</dcterms:created>
  <dcterms:modified xsi:type="dcterms:W3CDTF">2024-04-29T15:55:05Z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3881B4ECD07345F6A99A258BEDD9CBFF_13</vt:lpwstr>
  </property>
  <property fmtid="{D5CDD505-2E9C-101B-9397-08002B2CF9AE}" pid="3" name="KSOProductBuildVer">
    <vt:lpwstr>1033-12.2.0.13472</vt:lpwstr>
  </property>
</Properties>
</file>