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F05141-7A6D-4F16-A55F-4FA7D970B85C}" v="48" dt="2025-09-02T16:36:03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225E-18F6-27FE-2AC4-B889062A9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137251"/>
          </a:xfrm>
        </p:spPr>
        <p:txBody>
          <a:bodyPr/>
          <a:lstStyle/>
          <a:p>
            <a:r>
              <a:rPr lang="en-IN" dirty="0"/>
              <a:t>HOUSING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FE108-3D77-7E28-6772-7CBD0F2B0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4456" y="5110480"/>
            <a:ext cx="2371864" cy="137307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Presented By:</a:t>
            </a:r>
          </a:p>
          <a:p>
            <a:pPr algn="l"/>
            <a:r>
              <a:rPr lang="en-IN" dirty="0" err="1"/>
              <a:t>G.Subash</a:t>
            </a:r>
            <a:endParaRPr lang="en-IN" dirty="0"/>
          </a:p>
          <a:p>
            <a:pPr algn="l"/>
            <a:r>
              <a:rPr lang="en-IN" dirty="0"/>
              <a:t>DA/DS June Batch</a:t>
            </a:r>
          </a:p>
        </p:txBody>
      </p:sp>
    </p:spTree>
    <p:extLst>
      <p:ext uri="{BB962C8B-B14F-4D97-AF65-F5344CB8AC3E}">
        <p14:creationId xmlns:p14="http://schemas.microsoft.com/office/powerpoint/2010/main" val="259876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BBAD-8F8F-9350-60DD-88927888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Bivariant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FC23A-CB71-75F5-A836-69315535C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783840"/>
            <a:ext cx="4158552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E6F7B-A345-871F-0862-A09BB6883639}"/>
              </a:ext>
            </a:extLst>
          </p:cNvPr>
          <p:cNvSpPr txBox="1"/>
          <p:nvPr/>
        </p:nvSpPr>
        <p:spPr>
          <a:xfrm>
            <a:off x="1005840" y="2204720"/>
            <a:ext cx="288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Scatterplot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F773A-3EB5-6BF2-3D5C-820DC7BB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2783840"/>
            <a:ext cx="4773703" cy="3598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C39B0C-D872-835E-F492-C3CF07CCE14D}"/>
              </a:ext>
            </a:extLst>
          </p:cNvPr>
          <p:cNvSpPr txBox="1"/>
          <p:nvPr/>
        </p:nvSpPr>
        <p:spPr>
          <a:xfrm>
            <a:off x="7345680" y="212344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Boxplot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9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1EC4-51BC-76D5-DBAD-8B2FFB3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4C863-55E2-F5EE-F888-9687AC14C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743200"/>
            <a:ext cx="3359977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7BDBD-9DA4-7546-E29C-4A9335491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3199"/>
            <a:ext cx="4755279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69D29-F63C-840F-37F0-8346FC9492C3}"/>
              </a:ext>
            </a:extLst>
          </p:cNvPr>
          <p:cNvSpPr txBox="1"/>
          <p:nvPr/>
        </p:nvSpPr>
        <p:spPr>
          <a:xfrm>
            <a:off x="1107440" y="2184400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Scatterplot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BEF83-4EDE-7928-26B9-577A84B06158}"/>
              </a:ext>
            </a:extLst>
          </p:cNvPr>
          <p:cNvSpPr txBox="1"/>
          <p:nvPr/>
        </p:nvSpPr>
        <p:spPr>
          <a:xfrm>
            <a:off x="7061200" y="218440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Heatmap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38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283E-64AC-0ABA-91C9-261748D6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1B3ED-409A-9D5C-A2D7-0EF7C67A1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30" y="2505909"/>
            <a:ext cx="6946276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2E35A-51E2-2F48-1236-60DB6764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06" y="2505909"/>
            <a:ext cx="428886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0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5F3B-B935-0A45-6077-F14857FF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20A84A-DE86-6966-4DEF-7844C0E24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720" y="2159643"/>
            <a:ext cx="11023999" cy="487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housing dataset was successfully cleaned, analyzed, and modeled.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most houses have 3–4 bedrooms and prices are skewed with luxury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 revealed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sqft_living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strongly influences house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Waterfront properties significantly increase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features (like number of bedrooms alone) have weaker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confirmed a strong positive relationship between square footage and price.</a:t>
            </a:r>
          </a:p>
          <a:p>
            <a:pPr marL="0" indent="0">
              <a:buNone/>
            </a:pPr>
            <a:r>
              <a:rPr lang="en-US" sz="1800" b="1" dirty="0"/>
              <a:t>Recommendations:</a:t>
            </a:r>
            <a:endParaRPr lang="en-US" sz="1800" dirty="0"/>
          </a:p>
          <a:p>
            <a:r>
              <a:rPr lang="en-US" sz="1800" dirty="0"/>
              <a:t>Buyers should focus on </a:t>
            </a:r>
            <a:r>
              <a:rPr lang="en-US" sz="1800" i="1" dirty="0"/>
              <a:t>house size</a:t>
            </a:r>
            <a:r>
              <a:rPr lang="en-US" sz="1800" dirty="0"/>
              <a:t> and </a:t>
            </a:r>
            <a:r>
              <a:rPr lang="en-US" sz="1800" i="1" dirty="0"/>
              <a:t>location features</a:t>
            </a:r>
            <a:r>
              <a:rPr lang="en-US" sz="1800" dirty="0"/>
              <a:t> (like waterfront) when evaluating property value.</a:t>
            </a:r>
          </a:p>
          <a:p>
            <a:r>
              <a:rPr lang="en-US" sz="1800" dirty="0"/>
              <a:t>Sellers can highlight square footage and location benefits to improve market value.</a:t>
            </a:r>
          </a:p>
          <a:p>
            <a:r>
              <a:rPr lang="en-US" sz="1800" dirty="0"/>
              <a:t>Policymakers and real estate professionals can use data-driven insights for better housing market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9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9D5B-132A-2AAB-5394-7E8D8ED1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8BA6-38C8-E55E-1F5C-C9A72E35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641" y="3350197"/>
            <a:ext cx="5131199" cy="201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1886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176A-3811-4C64-FC27-6D9C3914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7204-B096-EBF2-8602-DFC941B2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2235200"/>
            <a:ext cx="9887782" cy="3700989"/>
          </a:xfrm>
        </p:spPr>
        <p:txBody>
          <a:bodyPr>
            <a:normAutofit/>
          </a:bodyPr>
          <a:lstStyle/>
          <a:p>
            <a:r>
              <a:rPr lang="en-US" sz="1800" dirty="0"/>
              <a:t>The housing market is highly dynamic, and it is often difficult to estimate property</a:t>
            </a:r>
          </a:p>
          <a:p>
            <a:pPr marL="0" indent="0">
              <a:buNone/>
            </a:pPr>
            <a:r>
              <a:rPr lang="en-US" sz="1800" dirty="0"/>
              <a:t>values accurately. Buyers may overpay, sellers may undervalue their homes, and</a:t>
            </a:r>
          </a:p>
          <a:p>
            <a:pPr marL="0" indent="0">
              <a:buNone/>
            </a:pPr>
            <a:r>
              <a:rPr lang="en-US" sz="1800" dirty="0"/>
              <a:t>policymakers may lack insights into housing affordability.</a:t>
            </a:r>
          </a:p>
          <a:p>
            <a:r>
              <a:rPr lang="en-US" sz="1800" dirty="0"/>
              <a:t>There is a need for </a:t>
            </a:r>
            <a:r>
              <a:rPr lang="en-US" sz="1800" b="1" dirty="0"/>
              <a:t>data-driven analysis</a:t>
            </a:r>
            <a:r>
              <a:rPr lang="en-US" sz="1800" dirty="0"/>
              <a:t> to understand the factors affecting housing</a:t>
            </a:r>
          </a:p>
          <a:p>
            <a:pPr marL="0" indent="0">
              <a:buNone/>
            </a:pPr>
            <a:r>
              <a:rPr lang="en-US" sz="1800" dirty="0"/>
              <a:t> prices and to predict property values effectively.</a:t>
            </a:r>
          </a:p>
          <a:p>
            <a:r>
              <a:rPr lang="en-US" sz="1800" dirty="0"/>
              <a:t>Variations in property attributes across different regions.</a:t>
            </a:r>
          </a:p>
          <a:p>
            <a:r>
              <a:rPr lang="en-US" sz="1800" dirty="0"/>
              <a:t>Difficulty in identifying which factors significantly impact housing prices.</a:t>
            </a:r>
          </a:p>
          <a:p>
            <a:r>
              <a:rPr lang="en-US" sz="1800" dirty="0"/>
              <a:t>Presence of irrelevant or inconsistent data in raw datasets.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1695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F3B7-9FDB-7C8B-0810-0342FB7A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EF4543-12A6-022A-9BE7-9FE800AD2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5521" y="2300013"/>
            <a:ext cx="1080047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To clean and preprocess the housing dataset for accurate analysis.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To perform </a:t>
            </a:r>
            <a:r>
              <a:rPr lang="en-US" sz="1800" b="1" dirty="0"/>
              <a:t>exploratory data analysis (EDA)</a:t>
            </a:r>
            <a:r>
              <a:rPr lang="en-US" sz="1800" dirty="0"/>
              <a:t> and identify patterns in housing features.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To examine relationships between property attributes and prices.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To develop a </a:t>
            </a:r>
            <a:r>
              <a:rPr lang="en-US" sz="1800" b="1" dirty="0"/>
              <a:t>regression model</a:t>
            </a:r>
            <a:r>
              <a:rPr lang="en-US" sz="1800" dirty="0"/>
              <a:t> that can predict house prices based on key features.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To generate insights that help in better decision-making for buyers, sellers, and real estate professionals.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6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5F21-F571-EEA1-89A1-D8D61377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 and 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5D63B-A1DF-8592-63C4-CBB4949E5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6720" y="2155886"/>
            <a:ext cx="4058216" cy="140037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20CC4C-B540-65DF-2774-83B9D5B02D33}"/>
              </a:ext>
            </a:extLst>
          </p:cNvPr>
          <p:cNvSpPr txBox="1"/>
          <p:nvPr/>
        </p:nvSpPr>
        <p:spPr>
          <a:xfrm>
            <a:off x="467360" y="2072896"/>
            <a:ext cx="548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housing data may contain irrelevant, missing, or inconsistent values.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Cleaning ensures accuracy, reliability, and better model performance.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irrelevant columns (</a:t>
            </a:r>
            <a:r>
              <a:rPr lang="en-US" i="1" dirty="0"/>
              <a:t>Street, </a:t>
            </a:r>
            <a:r>
              <a:rPr lang="en-US" i="1" dirty="0" err="1"/>
              <a:t>Statezip</a:t>
            </a:r>
            <a:r>
              <a:rPr lang="en-US" i="1" dirty="0"/>
              <a:t>, Country</a:t>
            </a:r>
            <a:r>
              <a:rPr lang="en-US" dirty="0"/>
              <a:t>) that do not impact price prediction.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Standardized features by creating new meaningful attributes:</a:t>
            </a:r>
          </a:p>
          <a:p>
            <a:r>
              <a:rPr lang="en-US" b="1" dirty="0"/>
              <a:t>        </a:t>
            </a:r>
            <a:r>
              <a:rPr lang="en-US" b="1" dirty="0" err="1"/>
              <a:t>House_Age</a:t>
            </a:r>
            <a:r>
              <a:rPr lang="en-US" b="1" dirty="0"/>
              <a:t> = 2025 – </a:t>
            </a:r>
            <a:r>
              <a:rPr lang="en-US" b="1" dirty="0" err="1"/>
              <a:t>yr_built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Price_per_sqft</a:t>
            </a:r>
            <a:r>
              <a:rPr lang="en-US" b="1" dirty="0"/>
              <a:t> = price ÷ </a:t>
            </a:r>
            <a:r>
              <a:rPr lang="en-US" b="1" dirty="0" err="1"/>
              <a:t>sqft_living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Checked and handled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CC0D46-CF37-90E6-BF2B-029430F45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5155051"/>
            <a:ext cx="6156960" cy="543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9A9ADD-087B-CF7D-E67E-9B2823068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720" y="4412727"/>
            <a:ext cx="2086266" cy="4477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4A726F-46DD-223E-B59C-C4FFB92C6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53" y="3803771"/>
            <a:ext cx="2248214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14F9-A77B-75AE-AFF4-E53B0F9F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50E4-237E-E84F-358B-AEB64F0F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02079" cy="4226487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Checked dataset using </a:t>
            </a:r>
            <a:r>
              <a:rPr lang="en-US" sz="1800" dirty="0" err="1"/>
              <a:t>isnull</a:t>
            </a:r>
            <a:r>
              <a:rPr lang="en-US" sz="1800" dirty="0"/>
              <a:t>().sum() to </a:t>
            </a:r>
          </a:p>
          <a:p>
            <a:pPr marL="0" indent="0" algn="just">
              <a:buNone/>
            </a:pPr>
            <a:r>
              <a:rPr lang="en-US" sz="1800" dirty="0"/>
              <a:t>identify missing values.</a:t>
            </a:r>
          </a:p>
          <a:p>
            <a:pPr algn="just"/>
            <a:r>
              <a:rPr lang="en-US" sz="1800" dirty="0"/>
              <a:t>Found </a:t>
            </a:r>
            <a:r>
              <a:rPr lang="en-US" sz="1800" b="1" dirty="0"/>
              <a:t>no significant missing values</a:t>
            </a:r>
            <a:r>
              <a:rPr lang="en-US" sz="1800" dirty="0"/>
              <a:t> in </a:t>
            </a:r>
          </a:p>
          <a:p>
            <a:pPr marL="0" indent="0" algn="just">
              <a:buNone/>
            </a:pPr>
            <a:r>
              <a:rPr lang="en-US" sz="1800" dirty="0"/>
              <a:t>the dataset.</a:t>
            </a:r>
          </a:p>
          <a:p>
            <a:pPr algn="just"/>
            <a:r>
              <a:rPr lang="en-US" sz="1800" dirty="0"/>
              <a:t>No imputation or deletion was required.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069FC-39AC-3C65-7836-A2F54FFA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388" y="2491050"/>
            <a:ext cx="2248214" cy="314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5B52A-1E30-AA34-B52D-F2F7A657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508" y="3056772"/>
            <a:ext cx="1611132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C35989-771B-7524-B860-92C4D9DA8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378" y="3056772"/>
            <a:ext cx="148444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4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C1A7-091B-9F00-EA5C-F70AD7FB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F296-FF7F-4BBC-A080-739EF292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1" y="2336873"/>
            <a:ext cx="9908102" cy="3599316"/>
          </a:xfrm>
        </p:spPr>
        <p:txBody>
          <a:bodyPr>
            <a:normAutofit/>
          </a:bodyPr>
          <a:lstStyle/>
          <a:p>
            <a:r>
              <a:rPr lang="en-US" sz="1800" b="1" dirty="0"/>
              <a:t>Descriptive Statistics</a:t>
            </a:r>
            <a:r>
              <a:rPr lang="en-US" sz="1800" dirty="0"/>
              <a:t>: Mean, median, standard deviation </a:t>
            </a:r>
          </a:p>
          <a:p>
            <a:pPr marL="0" indent="0">
              <a:buNone/>
            </a:pPr>
            <a:r>
              <a:rPr lang="en-US" sz="1800" dirty="0"/>
              <a:t>of variables such as price, bedrooms, bathrooms, and square footage.</a:t>
            </a:r>
          </a:p>
          <a:p>
            <a:r>
              <a:rPr lang="en-US" sz="1800" b="1" dirty="0"/>
              <a:t>Correlation Analysis</a:t>
            </a:r>
            <a:r>
              <a:rPr lang="en-US" sz="1800" dirty="0"/>
              <a:t>: Identified strong positive correlation </a:t>
            </a:r>
          </a:p>
          <a:p>
            <a:pPr marL="0" indent="0">
              <a:buNone/>
            </a:pPr>
            <a:r>
              <a:rPr lang="en-US" sz="1800" dirty="0"/>
              <a:t>between </a:t>
            </a:r>
            <a:r>
              <a:rPr lang="en-US" sz="1800" i="1" dirty="0" err="1"/>
              <a:t>sqft_living</a:t>
            </a:r>
            <a:r>
              <a:rPr lang="en-US" sz="1800" dirty="0"/>
              <a:t> and </a:t>
            </a:r>
            <a:r>
              <a:rPr lang="en-US" sz="1800" i="1" dirty="0"/>
              <a:t>price</a:t>
            </a:r>
            <a:r>
              <a:rPr lang="en-US" sz="1800" dirty="0"/>
              <a:t>.</a:t>
            </a:r>
          </a:p>
          <a:p>
            <a:r>
              <a:rPr lang="en-US" sz="1800" b="1" dirty="0"/>
              <a:t>Regression Analysis</a:t>
            </a:r>
            <a:r>
              <a:rPr lang="en-US" sz="1800" dirty="0"/>
              <a:t>: Applied </a:t>
            </a:r>
            <a:r>
              <a:rPr lang="en-US" sz="1800" b="1" dirty="0"/>
              <a:t>Linear Regression</a:t>
            </a:r>
            <a:r>
              <a:rPr lang="en-US" sz="1800" dirty="0"/>
              <a:t> to predict</a:t>
            </a:r>
          </a:p>
          <a:p>
            <a:pPr marL="0" indent="0">
              <a:buNone/>
            </a:pPr>
            <a:r>
              <a:rPr lang="en-US" sz="1800" dirty="0"/>
              <a:t> house prices using square footage as the main feature.</a:t>
            </a:r>
          </a:p>
          <a:p>
            <a:r>
              <a:rPr lang="en-US" sz="1800" b="1" dirty="0"/>
              <a:t>Model Evaluation</a:t>
            </a:r>
            <a:r>
              <a:rPr lang="en-US" sz="1800" dirty="0"/>
              <a:t>: Used R² score and Mean Squared Error (MSE)</a:t>
            </a:r>
          </a:p>
          <a:p>
            <a:pPr marL="0" indent="0">
              <a:buNone/>
            </a:pPr>
            <a:r>
              <a:rPr lang="en-US" sz="1800" dirty="0"/>
              <a:t> to assess prediction accuracy.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2E151-8E42-D254-007B-0D649893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18" y="3361723"/>
            <a:ext cx="436880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6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B46A-D1A8-3594-FC22-24F33A5C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EDBD-739A-BC22-A96F-E9A97A66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39580"/>
            <a:ext cx="10678559" cy="3500260"/>
          </a:xfrm>
        </p:spPr>
        <p:txBody>
          <a:bodyPr>
            <a:normAutofit/>
          </a:bodyPr>
          <a:lstStyle/>
          <a:p>
            <a:r>
              <a:rPr lang="en-US" sz="1800" b="1" dirty="0"/>
              <a:t>Purpose:</a:t>
            </a:r>
            <a:br>
              <a:rPr lang="en-US" sz="1800" dirty="0"/>
            </a:br>
            <a:r>
              <a:rPr lang="en-US" sz="1800" dirty="0"/>
              <a:t>To summarize the main characteristics of the housing dataset and understand its distribution.</a:t>
            </a:r>
          </a:p>
          <a:p>
            <a:r>
              <a:rPr lang="en-US" sz="1800" b="1" dirty="0"/>
              <a:t>Key Statistics:</a:t>
            </a:r>
            <a:endParaRPr lang="en-US" sz="1800" dirty="0"/>
          </a:p>
          <a:p>
            <a:r>
              <a:rPr lang="en-US" sz="1800" b="1" dirty="0"/>
              <a:t>Price</a:t>
            </a:r>
            <a:r>
              <a:rPr lang="en-US" sz="1800" dirty="0"/>
              <a:t>: Wide variation observed, with average price around the mid-range.</a:t>
            </a:r>
          </a:p>
          <a:p>
            <a:r>
              <a:rPr lang="en-US" sz="1800" b="1" dirty="0"/>
              <a:t>Bedrooms &amp; Bathrooms</a:t>
            </a:r>
            <a:r>
              <a:rPr lang="en-US" sz="1800" dirty="0"/>
              <a:t>: Most houses have 3–4 bedrooms and 2–3 bathrooms.</a:t>
            </a:r>
          </a:p>
          <a:p>
            <a:r>
              <a:rPr lang="en-US" sz="1800" b="1" dirty="0" err="1"/>
              <a:t>Sqft</a:t>
            </a:r>
            <a:r>
              <a:rPr lang="en-US" sz="1800" b="1" dirty="0"/>
              <a:t> Living</a:t>
            </a:r>
            <a:r>
              <a:rPr lang="en-US" sz="1800" dirty="0"/>
              <a:t>: Average living area is moderate, with a few very large properties (luxury outliers).</a:t>
            </a:r>
          </a:p>
          <a:p>
            <a:r>
              <a:rPr lang="en-US" sz="1800" b="1" dirty="0"/>
              <a:t>House Age</a:t>
            </a:r>
            <a:r>
              <a:rPr lang="en-US" sz="1800" dirty="0"/>
              <a:t>: Range spans from newly built homes to houses over 100 years old.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5B14B-AA6B-A8BC-D966-898CB9F5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36" y="2139027"/>
            <a:ext cx="8078327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0B55-0DE3-422C-3F23-FFE63F47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4CDA68-2B48-3B43-1678-7D5BBC429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213951"/>
            <a:ext cx="106683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observe distribution of house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analyze frequency of bedrooms and bathrooms.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Boxplots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detect outliers in bathrooms,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sqft_living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Scatter 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study relationships such as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sqft_living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Heatmaps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visualize correlation among features (bedrooms, bathrooms,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sqft_living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floors, price).</a:t>
            </a:r>
          </a:p>
        </p:txBody>
      </p:sp>
    </p:spTree>
    <p:extLst>
      <p:ext uri="{BB962C8B-B14F-4D97-AF65-F5344CB8AC3E}">
        <p14:creationId xmlns:p14="http://schemas.microsoft.com/office/powerpoint/2010/main" val="302379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4A00-DD72-2EBA-FDEE-8092D9AA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E9E7F-599A-6428-D30D-0093A44F7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1" y="2672080"/>
            <a:ext cx="4135888" cy="3860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2AA8B-51AC-262E-2ABC-A76BA7EC8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03" y="2672080"/>
            <a:ext cx="4524118" cy="386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D0C852-818E-E7CA-514D-BB36D3DC50C2}"/>
              </a:ext>
            </a:extLst>
          </p:cNvPr>
          <p:cNvSpPr txBox="1"/>
          <p:nvPr/>
        </p:nvSpPr>
        <p:spPr>
          <a:xfrm>
            <a:off x="873760" y="2214880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Histplot</a:t>
            </a:r>
            <a:r>
              <a:rPr lang="en-US" dirty="0"/>
              <a:t> for house price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B42EA-97A3-3777-3827-3D67894EABC3}"/>
              </a:ext>
            </a:extLst>
          </p:cNvPr>
          <p:cNvSpPr txBox="1"/>
          <p:nvPr/>
        </p:nvSpPr>
        <p:spPr>
          <a:xfrm>
            <a:off x="6614160" y="221488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 for bathrooms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139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356</TotalTime>
  <Words>665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HOUSING DATA ANALYSIS</vt:lpstr>
      <vt:lpstr>Problem Statement</vt:lpstr>
      <vt:lpstr>Objectives</vt:lpstr>
      <vt:lpstr>Data Understanding and Data Cleaning</vt:lpstr>
      <vt:lpstr>Handling Missing Values</vt:lpstr>
      <vt:lpstr>Statistical Analysis</vt:lpstr>
      <vt:lpstr>Descriptive Statistics</vt:lpstr>
      <vt:lpstr>Data Visualization</vt:lpstr>
      <vt:lpstr>Univariate Analysis</vt:lpstr>
      <vt:lpstr>Bivariant Analysis</vt:lpstr>
      <vt:lpstr>Multivariate Analysis</vt:lpstr>
      <vt:lpstr>Linear Regression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subash gnanavel</dc:creator>
  <cp:lastModifiedBy>subash gnanavel</cp:lastModifiedBy>
  <cp:revision>2</cp:revision>
  <dcterms:created xsi:type="dcterms:W3CDTF">2025-09-01T05:47:17Z</dcterms:created>
  <dcterms:modified xsi:type="dcterms:W3CDTF">2025-09-02T16:41:44Z</dcterms:modified>
</cp:coreProperties>
</file>