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7" r:id="rId4"/>
    <p:sldId id="259" r:id="rId5"/>
    <p:sldId id="262" r:id="rId6"/>
    <p:sldId id="263" r:id="rId7"/>
    <p:sldId id="264" r:id="rId8"/>
    <p:sldId id="265" r:id="rId9"/>
    <p:sldId id="266"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48" d="100"/>
          <a:sy n="48" d="100"/>
        </p:scale>
        <p:origin x="941" y="3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13B78-26A2-C11E-2899-303797E8C7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47CEC9-9BD9-35A3-CECF-EF55428F82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1147D24-F31F-5841-35D3-27354E8E5912}"/>
              </a:ext>
            </a:extLst>
          </p:cNvPr>
          <p:cNvSpPr>
            <a:spLocks noGrp="1"/>
          </p:cNvSpPr>
          <p:nvPr>
            <p:ph type="dt" sz="half" idx="10"/>
          </p:nvPr>
        </p:nvSpPr>
        <p:spPr/>
        <p:txBody>
          <a:bodyPr/>
          <a:lstStyle/>
          <a:p>
            <a:fld id="{8228A390-278C-4AD2-9F62-2040EA8FF8C4}" type="datetimeFigureOut">
              <a:rPr lang="en-IN" smtClean="0"/>
              <a:t>26-07-2025</a:t>
            </a:fld>
            <a:endParaRPr lang="en-IN"/>
          </a:p>
        </p:txBody>
      </p:sp>
      <p:sp>
        <p:nvSpPr>
          <p:cNvPr id="5" name="Footer Placeholder 4">
            <a:extLst>
              <a:ext uri="{FF2B5EF4-FFF2-40B4-BE49-F238E27FC236}">
                <a16:creationId xmlns:a16="http://schemas.microsoft.com/office/drawing/2014/main" id="{695DCA77-2C91-86CD-9977-9CA48F7292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B17C65-3195-527B-F3A6-B5C8669D3DC0}"/>
              </a:ext>
            </a:extLst>
          </p:cNvPr>
          <p:cNvSpPr>
            <a:spLocks noGrp="1"/>
          </p:cNvSpPr>
          <p:nvPr>
            <p:ph type="sldNum" sz="quarter" idx="12"/>
          </p:nvPr>
        </p:nvSpPr>
        <p:spPr/>
        <p:txBody>
          <a:bodyPr/>
          <a:lstStyle/>
          <a:p>
            <a:fld id="{D20D6E31-14A4-4D66-82C7-E62E436C68A5}" type="slidenum">
              <a:rPr lang="en-IN" smtClean="0"/>
              <a:t>‹#›</a:t>
            </a:fld>
            <a:endParaRPr lang="en-IN"/>
          </a:p>
        </p:txBody>
      </p:sp>
    </p:spTree>
    <p:extLst>
      <p:ext uri="{BB962C8B-B14F-4D97-AF65-F5344CB8AC3E}">
        <p14:creationId xmlns:p14="http://schemas.microsoft.com/office/powerpoint/2010/main" val="66314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69D77-BA47-CC08-A6CC-2442CDCC7E5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8E567D-00B0-DA96-1ECE-61EAF8F5EE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E9EB4C-2A53-0FC6-A839-EF13D4C5442E}"/>
              </a:ext>
            </a:extLst>
          </p:cNvPr>
          <p:cNvSpPr>
            <a:spLocks noGrp="1"/>
          </p:cNvSpPr>
          <p:nvPr>
            <p:ph type="dt" sz="half" idx="10"/>
          </p:nvPr>
        </p:nvSpPr>
        <p:spPr/>
        <p:txBody>
          <a:bodyPr/>
          <a:lstStyle/>
          <a:p>
            <a:fld id="{8228A390-278C-4AD2-9F62-2040EA8FF8C4}" type="datetimeFigureOut">
              <a:rPr lang="en-IN" smtClean="0"/>
              <a:t>26-07-2025</a:t>
            </a:fld>
            <a:endParaRPr lang="en-IN"/>
          </a:p>
        </p:txBody>
      </p:sp>
      <p:sp>
        <p:nvSpPr>
          <p:cNvPr id="5" name="Footer Placeholder 4">
            <a:extLst>
              <a:ext uri="{FF2B5EF4-FFF2-40B4-BE49-F238E27FC236}">
                <a16:creationId xmlns:a16="http://schemas.microsoft.com/office/drawing/2014/main" id="{E543BA3D-6FFB-A681-924B-14AC703253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74B60C-9414-627D-2170-B0E932921E6A}"/>
              </a:ext>
            </a:extLst>
          </p:cNvPr>
          <p:cNvSpPr>
            <a:spLocks noGrp="1"/>
          </p:cNvSpPr>
          <p:nvPr>
            <p:ph type="sldNum" sz="quarter" idx="12"/>
          </p:nvPr>
        </p:nvSpPr>
        <p:spPr/>
        <p:txBody>
          <a:bodyPr/>
          <a:lstStyle/>
          <a:p>
            <a:fld id="{D20D6E31-14A4-4D66-82C7-E62E436C68A5}" type="slidenum">
              <a:rPr lang="en-IN" smtClean="0"/>
              <a:t>‹#›</a:t>
            </a:fld>
            <a:endParaRPr lang="en-IN"/>
          </a:p>
        </p:txBody>
      </p:sp>
    </p:spTree>
    <p:extLst>
      <p:ext uri="{BB962C8B-B14F-4D97-AF65-F5344CB8AC3E}">
        <p14:creationId xmlns:p14="http://schemas.microsoft.com/office/powerpoint/2010/main" val="2554990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F39EA2-EBD0-E8CE-49DC-F85DA7B261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2B1722-4C05-E7CD-4FEA-38B6D2B2B1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546985-648C-0BA0-21AB-C332BCC618DE}"/>
              </a:ext>
            </a:extLst>
          </p:cNvPr>
          <p:cNvSpPr>
            <a:spLocks noGrp="1"/>
          </p:cNvSpPr>
          <p:nvPr>
            <p:ph type="dt" sz="half" idx="10"/>
          </p:nvPr>
        </p:nvSpPr>
        <p:spPr/>
        <p:txBody>
          <a:bodyPr/>
          <a:lstStyle/>
          <a:p>
            <a:fld id="{8228A390-278C-4AD2-9F62-2040EA8FF8C4}" type="datetimeFigureOut">
              <a:rPr lang="en-IN" smtClean="0"/>
              <a:t>26-07-2025</a:t>
            </a:fld>
            <a:endParaRPr lang="en-IN"/>
          </a:p>
        </p:txBody>
      </p:sp>
      <p:sp>
        <p:nvSpPr>
          <p:cNvPr id="5" name="Footer Placeholder 4">
            <a:extLst>
              <a:ext uri="{FF2B5EF4-FFF2-40B4-BE49-F238E27FC236}">
                <a16:creationId xmlns:a16="http://schemas.microsoft.com/office/drawing/2014/main" id="{5B842A09-B4A1-9DB7-98E0-8B9BB8768F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3C3724-1EB2-89C2-2984-8E396080B6FE}"/>
              </a:ext>
            </a:extLst>
          </p:cNvPr>
          <p:cNvSpPr>
            <a:spLocks noGrp="1"/>
          </p:cNvSpPr>
          <p:nvPr>
            <p:ph type="sldNum" sz="quarter" idx="12"/>
          </p:nvPr>
        </p:nvSpPr>
        <p:spPr/>
        <p:txBody>
          <a:bodyPr/>
          <a:lstStyle/>
          <a:p>
            <a:fld id="{D20D6E31-14A4-4D66-82C7-E62E436C68A5}" type="slidenum">
              <a:rPr lang="en-IN" smtClean="0"/>
              <a:t>‹#›</a:t>
            </a:fld>
            <a:endParaRPr lang="en-IN"/>
          </a:p>
        </p:txBody>
      </p:sp>
    </p:spTree>
    <p:extLst>
      <p:ext uri="{BB962C8B-B14F-4D97-AF65-F5344CB8AC3E}">
        <p14:creationId xmlns:p14="http://schemas.microsoft.com/office/powerpoint/2010/main" val="1744013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8633-6FF1-5FF1-E427-2E96E7444D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F6B647-D0A7-23DF-DEC8-F997346E94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8DB6A9-9BB3-15FE-E93D-2E67EE80AE0C}"/>
              </a:ext>
            </a:extLst>
          </p:cNvPr>
          <p:cNvSpPr>
            <a:spLocks noGrp="1"/>
          </p:cNvSpPr>
          <p:nvPr>
            <p:ph type="dt" sz="half" idx="10"/>
          </p:nvPr>
        </p:nvSpPr>
        <p:spPr/>
        <p:txBody>
          <a:bodyPr/>
          <a:lstStyle/>
          <a:p>
            <a:fld id="{8228A390-278C-4AD2-9F62-2040EA8FF8C4}" type="datetimeFigureOut">
              <a:rPr lang="en-IN" smtClean="0"/>
              <a:t>26-07-2025</a:t>
            </a:fld>
            <a:endParaRPr lang="en-IN"/>
          </a:p>
        </p:txBody>
      </p:sp>
      <p:sp>
        <p:nvSpPr>
          <p:cNvPr id="5" name="Footer Placeholder 4">
            <a:extLst>
              <a:ext uri="{FF2B5EF4-FFF2-40B4-BE49-F238E27FC236}">
                <a16:creationId xmlns:a16="http://schemas.microsoft.com/office/drawing/2014/main" id="{E74FDDE1-3C6B-91AF-0DCB-2AECD97E3E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2C3008-05C3-D36E-E777-95D93FE031FC}"/>
              </a:ext>
            </a:extLst>
          </p:cNvPr>
          <p:cNvSpPr>
            <a:spLocks noGrp="1"/>
          </p:cNvSpPr>
          <p:nvPr>
            <p:ph type="sldNum" sz="quarter" idx="12"/>
          </p:nvPr>
        </p:nvSpPr>
        <p:spPr/>
        <p:txBody>
          <a:bodyPr/>
          <a:lstStyle/>
          <a:p>
            <a:fld id="{D20D6E31-14A4-4D66-82C7-E62E436C68A5}" type="slidenum">
              <a:rPr lang="en-IN" smtClean="0"/>
              <a:t>‹#›</a:t>
            </a:fld>
            <a:endParaRPr lang="en-IN"/>
          </a:p>
        </p:txBody>
      </p:sp>
    </p:spTree>
    <p:extLst>
      <p:ext uri="{BB962C8B-B14F-4D97-AF65-F5344CB8AC3E}">
        <p14:creationId xmlns:p14="http://schemas.microsoft.com/office/powerpoint/2010/main" val="4118379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A38FD-0B88-AEFF-3BED-5CA8F13F7A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E0340F-ADB7-A253-B6E5-B0C7300C37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C3B7B7-E735-59E5-3597-FA14D2807D22}"/>
              </a:ext>
            </a:extLst>
          </p:cNvPr>
          <p:cNvSpPr>
            <a:spLocks noGrp="1"/>
          </p:cNvSpPr>
          <p:nvPr>
            <p:ph type="dt" sz="half" idx="10"/>
          </p:nvPr>
        </p:nvSpPr>
        <p:spPr/>
        <p:txBody>
          <a:bodyPr/>
          <a:lstStyle/>
          <a:p>
            <a:fld id="{8228A390-278C-4AD2-9F62-2040EA8FF8C4}" type="datetimeFigureOut">
              <a:rPr lang="en-IN" smtClean="0"/>
              <a:t>26-07-2025</a:t>
            </a:fld>
            <a:endParaRPr lang="en-IN"/>
          </a:p>
        </p:txBody>
      </p:sp>
      <p:sp>
        <p:nvSpPr>
          <p:cNvPr id="5" name="Footer Placeholder 4">
            <a:extLst>
              <a:ext uri="{FF2B5EF4-FFF2-40B4-BE49-F238E27FC236}">
                <a16:creationId xmlns:a16="http://schemas.microsoft.com/office/drawing/2014/main" id="{4EA4C90E-0280-2F74-4F9A-11F6FCCED5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D27495-27B1-6C7E-33CD-60738FBBB593}"/>
              </a:ext>
            </a:extLst>
          </p:cNvPr>
          <p:cNvSpPr>
            <a:spLocks noGrp="1"/>
          </p:cNvSpPr>
          <p:nvPr>
            <p:ph type="sldNum" sz="quarter" idx="12"/>
          </p:nvPr>
        </p:nvSpPr>
        <p:spPr/>
        <p:txBody>
          <a:bodyPr/>
          <a:lstStyle/>
          <a:p>
            <a:fld id="{D20D6E31-14A4-4D66-82C7-E62E436C68A5}" type="slidenum">
              <a:rPr lang="en-IN" smtClean="0"/>
              <a:t>‹#›</a:t>
            </a:fld>
            <a:endParaRPr lang="en-IN"/>
          </a:p>
        </p:txBody>
      </p:sp>
    </p:spTree>
    <p:extLst>
      <p:ext uri="{BB962C8B-B14F-4D97-AF65-F5344CB8AC3E}">
        <p14:creationId xmlns:p14="http://schemas.microsoft.com/office/powerpoint/2010/main" val="2177721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0927A-1E8B-DC9C-4E33-FE10F8050B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F42C32-7BD4-8544-1408-10A2CAEB6A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EA29460-5C05-0AB2-B311-E094260452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ACC2E8-6183-AF80-28F7-25A1F8CC765E}"/>
              </a:ext>
            </a:extLst>
          </p:cNvPr>
          <p:cNvSpPr>
            <a:spLocks noGrp="1"/>
          </p:cNvSpPr>
          <p:nvPr>
            <p:ph type="dt" sz="half" idx="10"/>
          </p:nvPr>
        </p:nvSpPr>
        <p:spPr/>
        <p:txBody>
          <a:bodyPr/>
          <a:lstStyle/>
          <a:p>
            <a:fld id="{8228A390-278C-4AD2-9F62-2040EA8FF8C4}" type="datetimeFigureOut">
              <a:rPr lang="en-IN" smtClean="0"/>
              <a:t>26-07-2025</a:t>
            </a:fld>
            <a:endParaRPr lang="en-IN"/>
          </a:p>
        </p:txBody>
      </p:sp>
      <p:sp>
        <p:nvSpPr>
          <p:cNvPr id="6" name="Footer Placeholder 5">
            <a:extLst>
              <a:ext uri="{FF2B5EF4-FFF2-40B4-BE49-F238E27FC236}">
                <a16:creationId xmlns:a16="http://schemas.microsoft.com/office/drawing/2014/main" id="{F6EECF06-7976-2918-1195-AAD3C341B3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90C241-1794-2C7E-0005-DC1BCE9E7771}"/>
              </a:ext>
            </a:extLst>
          </p:cNvPr>
          <p:cNvSpPr>
            <a:spLocks noGrp="1"/>
          </p:cNvSpPr>
          <p:nvPr>
            <p:ph type="sldNum" sz="quarter" idx="12"/>
          </p:nvPr>
        </p:nvSpPr>
        <p:spPr/>
        <p:txBody>
          <a:bodyPr/>
          <a:lstStyle/>
          <a:p>
            <a:fld id="{D20D6E31-14A4-4D66-82C7-E62E436C68A5}" type="slidenum">
              <a:rPr lang="en-IN" smtClean="0"/>
              <a:t>‹#›</a:t>
            </a:fld>
            <a:endParaRPr lang="en-IN"/>
          </a:p>
        </p:txBody>
      </p:sp>
    </p:spTree>
    <p:extLst>
      <p:ext uri="{BB962C8B-B14F-4D97-AF65-F5344CB8AC3E}">
        <p14:creationId xmlns:p14="http://schemas.microsoft.com/office/powerpoint/2010/main" val="154190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E74A-409B-122F-0231-C0238BAD8D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A622CD-6B26-5D5D-B32E-3968ECEEA3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61E969-CA60-7D98-3278-08E2EEA6A8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3AE878-AC47-F68A-9E7A-22FD5F948A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AE3606-4643-BFF8-6F2F-7277E8F32A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EBCCAB2-6C4B-A670-C3C5-B0121A210BE3}"/>
              </a:ext>
            </a:extLst>
          </p:cNvPr>
          <p:cNvSpPr>
            <a:spLocks noGrp="1"/>
          </p:cNvSpPr>
          <p:nvPr>
            <p:ph type="dt" sz="half" idx="10"/>
          </p:nvPr>
        </p:nvSpPr>
        <p:spPr/>
        <p:txBody>
          <a:bodyPr/>
          <a:lstStyle/>
          <a:p>
            <a:fld id="{8228A390-278C-4AD2-9F62-2040EA8FF8C4}" type="datetimeFigureOut">
              <a:rPr lang="en-IN" smtClean="0"/>
              <a:t>26-07-2025</a:t>
            </a:fld>
            <a:endParaRPr lang="en-IN"/>
          </a:p>
        </p:txBody>
      </p:sp>
      <p:sp>
        <p:nvSpPr>
          <p:cNvPr id="8" name="Footer Placeholder 7">
            <a:extLst>
              <a:ext uri="{FF2B5EF4-FFF2-40B4-BE49-F238E27FC236}">
                <a16:creationId xmlns:a16="http://schemas.microsoft.com/office/drawing/2014/main" id="{0A810938-B136-CB1D-017E-65348AC0CAF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F6B1EE9-EB18-7B52-C2D5-5D5F0798F02B}"/>
              </a:ext>
            </a:extLst>
          </p:cNvPr>
          <p:cNvSpPr>
            <a:spLocks noGrp="1"/>
          </p:cNvSpPr>
          <p:nvPr>
            <p:ph type="sldNum" sz="quarter" idx="12"/>
          </p:nvPr>
        </p:nvSpPr>
        <p:spPr/>
        <p:txBody>
          <a:bodyPr/>
          <a:lstStyle/>
          <a:p>
            <a:fld id="{D20D6E31-14A4-4D66-82C7-E62E436C68A5}" type="slidenum">
              <a:rPr lang="en-IN" smtClean="0"/>
              <a:t>‹#›</a:t>
            </a:fld>
            <a:endParaRPr lang="en-IN"/>
          </a:p>
        </p:txBody>
      </p:sp>
    </p:spTree>
    <p:extLst>
      <p:ext uri="{BB962C8B-B14F-4D97-AF65-F5344CB8AC3E}">
        <p14:creationId xmlns:p14="http://schemas.microsoft.com/office/powerpoint/2010/main" val="121134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A09E5-1E37-5CB6-0D66-9832920E5B7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870BBA-6D1D-ADAB-DC02-ED2E2DA5297D}"/>
              </a:ext>
            </a:extLst>
          </p:cNvPr>
          <p:cNvSpPr>
            <a:spLocks noGrp="1"/>
          </p:cNvSpPr>
          <p:nvPr>
            <p:ph type="dt" sz="half" idx="10"/>
          </p:nvPr>
        </p:nvSpPr>
        <p:spPr/>
        <p:txBody>
          <a:bodyPr/>
          <a:lstStyle/>
          <a:p>
            <a:fld id="{8228A390-278C-4AD2-9F62-2040EA8FF8C4}" type="datetimeFigureOut">
              <a:rPr lang="en-IN" smtClean="0"/>
              <a:t>26-07-2025</a:t>
            </a:fld>
            <a:endParaRPr lang="en-IN"/>
          </a:p>
        </p:txBody>
      </p:sp>
      <p:sp>
        <p:nvSpPr>
          <p:cNvPr id="4" name="Footer Placeholder 3">
            <a:extLst>
              <a:ext uri="{FF2B5EF4-FFF2-40B4-BE49-F238E27FC236}">
                <a16:creationId xmlns:a16="http://schemas.microsoft.com/office/drawing/2014/main" id="{FB10EFD6-83E1-57AD-88EB-9E81E7CA90A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CF34013-9241-09C3-6B50-7B48879EDE34}"/>
              </a:ext>
            </a:extLst>
          </p:cNvPr>
          <p:cNvSpPr>
            <a:spLocks noGrp="1"/>
          </p:cNvSpPr>
          <p:nvPr>
            <p:ph type="sldNum" sz="quarter" idx="12"/>
          </p:nvPr>
        </p:nvSpPr>
        <p:spPr/>
        <p:txBody>
          <a:bodyPr/>
          <a:lstStyle/>
          <a:p>
            <a:fld id="{D20D6E31-14A4-4D66-82C7-E62E436C68A5}" type="slidenum">
              <a:rPr lang="en-IN" smtClean="0"/>
              <a:t>‹#›</a:t>
            </a:fld>
            <a:endParaRPr lang="en-IN"/>
          </a:p>
        </p:txBody>
      </p:sp>
    </p:spTree>
    <p:extLst>
      <p:ext uri="{BB962C8B-B14F-4D97-AF65-F5344CB8AC3E}">
        <p14:creationId xmlns:p14="http://schemas.microsoft.com/office/powerpoint/2010/main" val="2006463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4507C-EC84-6CD7-8180-8260D3B59A7D}"/>
              </a:ext>
            </a:extLst>
          </p:cNvPr>
          <p:cNvSpPr>
            <a:spLocks noGrp="1"/>
          </p:cNvSpPr>
          <p:nvPr>
            <p:ph type="dt" sz="half" idx="10"/>
          </p:nvPr>
        </p:nvSpPr>
        <p:spPr/>
        <p:txBody>
          <a:bodyPr/>
          <a:lstStyle/>
          <a:p>
            <a:fld id="{8228A390-278C-4AD2-9F62-2040EA8FF8C4}" type="datetimeFigureOut">
              <a:rPr lang="en-IN" smtClean="0"/>
              <a:t>26-07-2025</a:t>
            </a:fld>
            <a:endParaRPr lang="en-IN"/>
          </a:p>
        </p:txBody>
      </p:sp>
      <p:sp>
        <p:nvSpPr>
          <p:cNvPr id="3" name="Footer Placeholder 2">
            <a:extLst>
              <a:ext uri="{FF2B5EF4-FFF2-40B4-BE49-F238E27FC236}">
                <a16:creationId xmlns:a16="http://schemas.microsoft.com/office/drawing/2014/main" id="{245EDA2D-603D-5DA7-2040-DB887BBE88A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DA4B816-08AB-1106-00D3-1E1CA9FA3C1C}"/>
              </a:ext>
            </a:extLst>
          </p:cNvPr>
          <p:cNvSpPr>
            <a:spLocks noGrp="1"/>
          </p:cNvSpPr>
          <p:nvPr>
            <p:ph type="sldNum" sz="quarter" idx="12"/>
          </p:nvPr>
        </p:nvSpPr>
        <p:spPr/>
        <p:txBody>
          <a:bodyPr/>
          <a:lstStyle/>
          <a:p>
            <a:fld id="{D20D6E31-14A4-4D66-82C7-E62E436C68A5}" type="slidenum">
              <a:rPr lang="en-IN" smtClean="0"/>
              <a:t>‹#›</a:t>
            </a:fld>
            <a:endParaRPr lang="en-IN"/>
          </a:p>
        </p:txBody>
      </p:sp>
    </p:spTree>
    <p:extLst>
      <p:ext uri="{BB962C8B-B14F-4D97-AF65-F5344CB8AC3E}">
        <p14:creationId xmlns:p14="http://schemas.microsoft.com/office/powerpoint/2010/main" val="314706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91CC2-9CC6-9F8A-D0DF-DFA67ED0B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BF1AC6C-63B9-B32C-AA22-B04AE4526D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DC0B70-FC3F-E3A3-D0A7-5AADE9816A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5E30FC-424E-35D6-77FD-93E051E4AECD}"/>
              </a:ext>
            </a:extLst>
          </p:cNvPr>
          <p:cNvSpPr>
            <a:spLocks noGrp="1"/>
          </p:cNvSpPr>
          <p:nvPr>
            <p:ph type="dt" sz="half" idx="10"/>
          </p:nvPr>
        </p:nvSpPr>
        <p:spPr/>
        <p:txBody>
          <a:bodyPr/>
          <a:lstStyle/>
          <a:p>
            <a:fld id="{8228A390-278C-4AD2-9F62-2040EA8FF8C4}" type="datetimeFigureOut">
              <a:rPr lang="en-IN" smtClean="0"/>
              <a:t>26-07-2025</a:t>
            </a:fld>
            <a:endParaRPr lang="en-IN"/>
          </a:p>
        </p:txBody>
      </p:sp>
      <p:sp>
        <p:nvSpPr>
          <p:cNvPr id="6" name="Footer Placeholder 5">
            <a:extLst>
              <a:ext uri="{FF2B5EF4-FFF2-40B4-BE49-F238E27FC236}">
                <a16:creationId xmlns:a16="http://schemas.microsoft.com/office/drawing/2014/main" id="{2C9E5A89-C7D9-B566-8C9C-DBF3F8EBBB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E3C0FC-5823-3CEC-CBC1-47AF451C8CE4}"/>
              </a:ext>
            </a:extLst>
          </p:cNvPr>
          <p:cNvSpPr>
            <a:spLocks noGrp="1"/>
          </p:cNvSpPr>
          <p:nvPr>
            <p:ph type="sldNum" sz="quarter" idx="12"/>
          </p:nvPr>
        </p:nvSpPr>
        <p:spPr/>
        <p:txBody>
          <a:bodyPr/>
          <a:lstStyle/>
          <a:p>
            <a:fld id="{D20D6E31-14A4-4D66-82C7-E62E436C68A5}" type="slidenum">
              <a:rPr lang="en-IN" smtClean="0"/>
              <a:t>‹#›</a:t>
            </a:fld>
            <a:endParaRPr lang="en-IN"/>
          </a:p>
        </p:txBody>
      </p:sp>
    </p:spTree>
    <p:extLst>
      <p:ext uri="{BB962C8B-B14F-4D97-AF65-F5344CB8AC3E}">
        <p14:creationId xmlns:p14="http://schemas.microsoft.com/office/powerpoint/2010/main" val="2016319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43411-34D8-F84D-7AA6-0345EE3C77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7EE49D0-6A93-6D38-1665-C13378021C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03F9C6-1166-9A35-EBD5-AF740CB52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CDC992-53B2-34E8-A184-09758207CEC8}"/>
              </a:ext>
            </a:extLst>
          </p:cNvPr>
          <p:cNvSpPr>
            <a:spLocks noGrp="1"/>
          </p:cNvSpPr>
          <p:nvPr>
            <p:ph type="dt" sz="half" idx="10"/>
          </p:nvPr>
        </p:nvSpPr>
        <p:spPr/>
        <p:txBody>
          <a:bodyPr/>
          <a:lstStyle/>
          <a:p>
            <a:fld id="{8228A390-278C-4AD2-9F62-2040EA8FF8C4}" type="datetimeFigureOut">
              <a:rPr lang="en-IN" smtClean="0"/>
              <a:t>26-07-2025</a:t>
            </a:fld>
            <a:endParaRPr lang="en-IN"/>
          </a:p>
        </p:txBody>
      </p:sp>
      <p:sp>
        <p:nvSpPr>
          <p:cNvPr id="6" name="Footer Placeholder 5">
            <a:extLst>
              <a:ext uri="{FF2B5EF4-FFF2-40B4-BE49-F238E27FC236}">
                <a16:creationId xmlns:a16="http://schemas.microsoft.com/office/drawing/2014/main" id="{9D30AFBC-E43E-2B28-6037-0E568FEB87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3788F5-0372-F169-5DD4-3A49D1637EAF}"/>
              </a:ext>
            </a:extLst>
          </p:cNvPr>
          <p:cNvSpPr>
            <a:spLocks noGrp="1"/>
          </p:cNvSpPr>
          <p:nvPr>
            <p:ph type="sldNum" sz="quarter" idx="12"/>
          </p:nvPr>
        </p:nvSpPr>
        <p:spPr/>
        <p:txBody>
          <a:bodyPr/>
          <a:lstStyle/>
          <a:p>
            <a:fld id="{D20D6E31-14A4-4D66-82C7-E62E436C68A5}" type="slidenum">
              <a:rPr lang="en-IN" smtClean="0"/>
              <a:t>‹#›</a:t>
            </a:fld>
            <a:endParaRPr lang="en-IN"/>
          </a:p>
        </p:txBody>
      </p:sp>
    </p:spTree>
    <p:extLst>
      <p:ext uri="{BB962C8B-B14F-4D97-AF65-F5344CB8AC3E}">
        <p14:creationId xmlns:p14="http://schemas.microsoft.com/office/powerpoint/2010/main" val="4111921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5EC235-E8D4-8A62-39A5-9BEFBE536D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AF0CE8-6D04-91ED-7E6E-C25678F1D2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3576EA-8518-1FFA-DEC7-EF70F6648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8A390-278C-4AD2-9F62-2040EA8FF8C4}" type="datetimeFigureOut">
              <a:rPr lang="en-IN" smtClean="0"/>
              <a:t>26-07-2025</a:t>
            </a:fld>
            <a:endParaRPr lang="en-IN"/>
          </a:p>
        </p:txBody>
      </p:sp>
      <p:sp>
        <p:nvSpPr>
          <p:cNvPr id="5" name="Footer Placeholder 4">
            <a:extLst>
              <a:ext uri="{FF2B5EF4-FFF2-40B4-BE49-F238E27FC236}">
                <a16:creationId xmlns:a16="http://schemas.microsoft.com/office/drawing/2014/main" id="{C469CEAD-1A91-E54A-9102-527BFFC62B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84EA75-8AA6-D3C4-13E1-87BF96DDD7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0D6E31-14A4-4D66-82C7-E62E436C68A5}" type="slidenum">
              <a:rPr lang="en-IN" smtClean="0"/>
              <a:t>‹#›</a:t>
            </a:fld>
            <a:endParaRPr lang="en-IN"/>
          </a:p>
        </p:txBody>
      </p:sp>
    </p:spTree>
    <p:extLst>
      <p:ext uri="{BB962C8B-B14F-4D97-AF65-F5344CB8AC3E}">
        <p14:creationId xmlns:p14="http://schemas.microsoft.com/office/powerpoint/2010/main" val="4193304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7D908-D3D6-B4FC-6C7A-0E50252A2399}"/>
              </a:ext>
            </a:extLst>
          </p:cNvPr>
          <p:cNvSpPr>
            <a:spLocks noGrp="1"/>
          </p:cNvSpPr>
          <p:nvPr>
            <p:ph type="ctrTitle"/>
          </p:nvPr>
        </p:nvSpPr>
        <p:spPr>
          <a:xfrm>
            <a:off x="1524000" y="1122363"/>
            <a:ext cx="10442028" cy="826522"/>
          </a:xfrm>
        </p:spPr>
        <p:txBody>
          <a:bodyPr>
            <a:noAutofit/>
          </a:bodyPr>
          <a:lstStyle/>
          <a:p>
            <a:br>
              <a:rPr lang="en-GB" dirty="0"/>
            </a:br>
            <a:br>
              <a:rPr lang="en-GB" dirty="0"/>
            </a:br>
            <a:endParaRPr lang="en-IN" dirty="0"/>
          </a:p>
        </p:txBody>
      </p:sp>
      <p:sp>
        <p:nvSpPr>
          <p:cNvPr id="3" name="Subtitle 2">
            <a:extLst>
              <a:ext uri="{FF2B5EF4-FFF2-40B4-BE49-F238E27FC236}">
                <a16:creationId xmlns:a16="http://schemas.microsoft.com/office/drawing/2014/main" id="{D71410C2-7DC6-EAC4-CAB8-E8B3FD4B614D}"/>
              </a:ext>
            </a:extLst>
          </p:cNvPr>
          <p:cNvSpPr>
            <a:spLocks noGrp="1"/>
          </p:cNvSpPr>
          <p:nvPr>
            <p:ph type="subTitle" idx="1"/>
          </p:nvPr>
        </p:nvSpPr>
        <p:spPr>
          <a:xfrm>
            <a:off x="420550" y="1051086"/>
            <a:ext cx="11226739" cy="1404000"/>
          </a:xfrm>
        </p:spPr>
        <p:txBody>
          <a:bodyPr>
            <a:noAutofit/>
          </a:bodyPr>
          <a:lstStyle/>
          <a:p>
            <a:pPr lvl="1">
              <a:lnSpc>
                <a:spcPct val="150000"/>
              </a:lnSpc>
            </a:pPr>
            <a:r>
              <a:rPr lang="en-US" sz="2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INTEGRATING BATTERY AGING IN THE OPTIMIZATION FOR BIDIRECTIONAL CHARGING OF ELECTRIC VECHICLES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50000"/>
              </a:lnSpc>
            </a:pPr>
            <a:endParaRPr lang="en-IN" sz="3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C3E0E3E-EB9B-AD06-407D-848F5CAD8269}"/>
              </a:ext>
            </a:extLst>
          </p:cNvPr>
          <p:cNvSpPr txBox="1"/>
          <p:nvPr/>
        </p:nvSpPr>
        <p:spPr>
          <a:xfrm>
            <a:off x="4539916" y="4250317"/>
            <a:ext cx="7426112" cy="1938992"/>
          </a:xfrm>
          <a:prstGeom prst="rect">
            <a:avLst/>
          </a:prstGeom>
          <a:noFill/>
        </p:spPr>
        <p:txBody>
          <a:bodyPr wrap="square" rtlCol="0">
            <a:spAutoFit/>
          </a:bodyPr>
          <a:lstStyle/>
          <a:p>
            <a:r>
              <a:rPr lang="en-GB" sz="2400" b="1" dirty="0">
                <a:latin typeface="Times New Roman" panose="02020603050405020304" pitchFamily="18" charset="0"/>
                <a:cs typeface="Times New Roman" panose="02020603050405020304" pitchFamily="18" charset="0"/>
              </a:rPr>
              <a:t>  </a:t>
            </a:r>
          </a:p>
          <a:p>
            <a:r>
              <a:rPr lang="en-GB" sz="2400" b="1" dirty="0">
                <a:latin typeface="Times New Roman" panose="02020603050405020304" pitchFamily="18" charset="0"/>
                <a:cs typeface="Times New Roman" panose="02020603050405020304" pitchFamily="18" charset="0"/>
              </a:rPr>
              <a:t>                                         Presented By:</a:t>
            </a:r>
          </a:p>
          <a:p>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G.Subash</a:t>
            </a:r>
            <a:r>
              <a:rPr lang="en-GB" sz="2400" dirty="0">
                <a:latin typeface="Times New Roman" panose="02020603050405020304" pitchFamily="18" charset="0"/>
                <a:cs typeface="Times New Roman" panose="02020603050405020304" pitchFamily="18" charset="0"/>
              </a:rPr>
              <a:t> (621721106044)</a:t>
            </a:r>
          </a:p>
          <a:p>
            <a:r>
              <a:rPr lang="en-GB" sz="2400" dirty="0">
                <a:latin typeface="Times New Roman" panose="02020603050405020304" pitchFamily="18" charset="0"/>
                <a:cs typeface="Times New Roman" panose="02020603050405020304" pitchFamily="18" charset="0"/>
              </a:rPr>
              <a:t>                                         BE/ECE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651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328B3-C89E-4F4F-A064-C74096351AAB}"/>
              </a:ext>
            </a:extLst>
          </p:cNvPr>
          <p:cNvSpPr>
            <a:spLocks noGrp="1"/>
          </p:cNvSpPr>
          <p:nvPr>
            <p:ph type="title"/>
          </p:nvPr>
        </p:nvSpPr>
        <p:spPr>
          <a:xfrm>
            <a:off x="1127760" y="185737"/>
            <a:ext cx="10515600" cy="1044000"/>
          </a:xfrm>
        </p:spPr>
        <p:txBody>
          <a:bodyPr>
            <a:normAutofit/>
          </a:bodyPr>
          <a:lstStyle/>
          <a:p>
            <a:pPr algn="ctr"/>
            <a:r>
              <a:rPr lang="en-GB" sz="3600" b="1" dirty="0">
                <a:latin typeface="Times New Roman" panose="02020603050405020304" pitchFamily="18" charset="0"/>
                <a:cs typeface="Times New Roman" panose="02020603050405020304" pitchFamily="18" charset="0"/>
              </a:rPr>
              <a:t>HARDWARE REQUIREMENTS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8497F0-3AF3-4F5E-9965-E72A3951C293}"/>
              </a:ext>
            </a:extLst>
          </p:cNvPr>
          <p:cNvSpPr>
            <a:spLocks noGrp="1"/>
          </p:cNvSpPr>
          <p:nvPr>
            <p:ph idx="1"/>
          </p:nvPr>
        </p:nvSpPr>
        <p:spPr>
          <a:xfrm>
            <a:off x="1023730" y="1128712"/>
            <a:ext cx="10330070" cy="5619958"/>
          </a:xfrm>
        </p:spPr>
        <p:txBody>
          <a:bodyPr>
            <a:noAutofit/>
          </a:bodyPr>
          <a:lstStyle/>
          <a:p>
            <a:pPr>
              <a:lnSpc>
                <a:spcPct val="150000"/>
              </a:lnSpc>
              <a:buFont typeface="Wingdings" panose="05000000000000000000" pitchFamily="2" charset="2"/>
              <a:buChar char="v"/>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BATTERY </a:t>
            </a:r>
          </a:p>
          <a:p>
            <a:pPr lvl="0" algn="just">
              <a:lnSpc>
                <a:spcPct val="150000"/>
              </a:lnSpc>
              <a:buFont typeface="Wingdings" panose="05000000000000000000" pitchFamily="2" charset="2"/>
              <a:buChar char="v"/>
              <a:tabLst>
                <a:tab pos="1456055"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SWITCHING DEVICES </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v"/>
              <a:tabLst>
                <a:tab pos="1456055"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TRANSFORMER </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v"/>
              <a:tabLst>
                <a:tab pos="1456055"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PWM </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v"/>
              <a:tabLst>
                <a:tab pos="1456055"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LCD</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v"/>
              <a:tabLst>
                <a:tab pos="1456055"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CONTROLLER </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buFont typeface="Wingdings" panose="05000000000000000000" pitchFamily="2" charset="2"/>
              <a:buChar char="v"/>
              <a:tabLst>
                <a:tab pos="1456055"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VOLTAGE REGULATOR</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v"/>
              <a:tabLst>
                <a:tab pos="1456055" algn="l"/>
              </a:tabLs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AC SOURCE</a:t>
            </a:r>
          </a:p>
          <a:p>
            <a:pPr lvl="0" algn="just">
              <a:lnSpc>
                <a:spcPct val="150000"/>
              </a:lnSpc>
              <a:spcAft>
                <a:spcPts val="800"/>
              </a:spcAft>
              <a:buFont typeface="Wingdings" panose="05000000000000000000" pitchFamily="2" charset="2"/>
              <a:buChar char="v"/>
              <a:tabLst>
                <a:tab pos="1456055" algn="l"/>
              </a:tabLst>
            </a:pPr>
            <a:r>
              <a:rPr lang="en-IN" sz="2200" kern="100" dirty="0">
                <a:latin typeface="Times New Roman" panose="02020603050405020304" pitchFamily="18" charset="0"/>
                <a:ea typeface="Calibri" panose="020F0502020204030204" pitchFamily="34" charset="0"/>
                <a:cs typeface="Times New Roman" panose="02020603050405020304" pitchFamily="18" charset="0"/>
              </a:rPr>
              <a:t> SOLDERING IRON</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v"/>
              <a:tabLst>
                <a:tab pos="1456055" algn="l"/>
              </a:tabLst>
            </a:pP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lvl="0" algn="just">
              <a:lnSpc>
                <a:spcPct val="150000"/>
              </a:lnSpc>
              <a:spcAft>
                <a:spcPts val="800"/>
              </a:spcAft>
              <a:buFont typeface="Wingdings" panose="05000000000000000000" pitchFamily="2" charset="2"/>
              <a:buChar char="v"/>
              <a:tabLst>
                <a:tab pos="1456055" algn="l"/>
              </a:tabLst>
            </a:pP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15629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159E-4E15-4867-8CB4-108196D4B79A}"/>
              </a:ext>
            </a:extLst>
          </p:cNvPr>
          <p:cNvSpPr>
            <a:spLocks noGrp="1"/>
          </p:cNvSpPr>
          <p:nvPr>
            <p:ph type="title"/>
          </p:nvPr>
        </p:nvSpPr>
        <p:spPr/>
        <p:txBody>
          <a:bodyPr>
            <a:normAutofit/>
          </a:bodyPr>
          <a:lstStyle/>
          <a:p>
            <a:pPr algn="ctr"/>
            <a:r>
              <a:rPr lang="en-GB" sz="3600" b="1" dirty="0">
                <a:latin typeface="Times New Roman" panose="02020603050405020304" pitchFamily="18" charset="0"/>
                <a:cs typeface="Times New Roman" panose="02020603050405020304" pitchFamily="18" charset="0"/>
              </a:rPr>
              <a:t>BATTERY</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DAC23EE-D941-4F15-B535-E9BC56928AF4}"/>
              </a:ext>
            </a:extLst>
          </p:cNvPr>
          <p:cNvSpPr>
            <a:spLocks noGrp="1"/>
          </p:cNvSpPr>
          <p:nvPr>
            <p:ph idx="1"/>
          </p:nvPr>
        </p:nvSpPr>
        <p:spPr>
          <a:xfrm>
            <a:off x="838200" y="1569720"/>
            <a:ext cx="10881360" cy="5208767"/>
          </a:xfrm>
        </p:spPr>
        <p:txBody>
          <a:bodyPr>
            <a:normAutofit/>
          </a:bodyPr>
          <a:lstStyle/>
          <a:p>
            <a:pPr>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Lithium-ion batteries power the lives of millions of people each day. From laptops and cell phones to hybrids and electric cars, this technology is growing in popularity due to its light weight, high energy density, and ability to recharge.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rPr>
              <a:t>A battery is made up of an anode, cathode, separator, electrolyte, and two current collectors (positive and negative). The anode and cathode store the lithium. </a:t>
            </a:r>
          </a:p>
          <a:p>
            <a:pPr>
              <a:lnSpc>
                <a:spcPct val="15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rPr>
              <a:t>The electrolyte carries positively charged lithium ions from the anode to the cathode and vice versa through the separator. The movement of the lithium ions creates free electrons in the anode which creates a charge at the positive current collector. </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5A516D3-5FC5-643B-5297-6F55C9DBFF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29978" y="5526157"/>
            <a:ext cx="2932044" cy="1073426"/>
          </a:xfrm>
          <a:prstGeom prst="rect">
            <a:avLst/>
          </a:prstGeom>
          <a:noFill/>
          <a:ln>
            <a:noFill/>
          </a:ln>
        </p:spPr>
      </p:pic>
    </p:spTree>
    <p:extLst>
      <p:ext uri="{BB962C8B-B14F-4D97-AF65-F5344CB8AC3E}">
        <p14:creationId xmlns:p14="http://schemas.microsoft.com/office/powerpoint/2010/main" val="3389105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AC955-96FE-40E4-95A0-7C62425CCB47}"/>
              </a:ext>
            </a:extLst>
          </p:cNvPr>
          <p:cNvSpPr>
            <a:spLocks noGrp="1"/>
          </p:cNvSpPr>
          <p:nvPr>
            <p:ph type="title"/>
          </p:nvPr>
        </p:nvSpPr>
        <p:spPr>
          <a:xfrm>
            <a:off x="1054894" y="336550"/>
            <a:ext cx="10515600" cy="947737"/>
          </a:xfrm>
        </p:spPr>
        <p:txBody>
          <a:bodyPr>
            <a:normAutofit/>
          </a:bodyPr>
          <a:lstStyle/>
          <a:p>
            <a:pPr algn="ctr"/>
            <a:r>
              <a:rPr lang="en-GB" sz="3600" b="1" dirty="0">
                <a:latin typeface="Times New Roman" panose="02020603050405020304" pitchFamily="18" charset="0"/>
                <a:cs typeface="Times New Roman" panose="02020603050405020304" pitchFamily="18" charset="0"/>
              </a:rPr>
              <a:t>SWITCHING DEVICES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C91338-3CE2-4BC6-91D6-B1EC198C633A}"/>
              </a:ext>
            </a:extLst>
          </p:cNvPr>
          <p:cNvSpPr>
            <a:spLocks noGrp="1"/>
          </p:cNvSpPr>
          <p:nvPr>
            <p:ph idx="1"/>
          </p:nvPr>
        </p:nvSpPr>
        <p:spPr>
          <a:xfrm>
            <a:off x="700088" y="1312862"/>
            <a:ext cx="11058525" cy="5356295"/>
          </a:xfrm>
        </p:spPr>
        <p:txBody>
          <a:bodyPr>
            <a:normAutofit/>
          </a:bodyPr>
          <a:lstStyle/>
          <a:p>
            <a:pPr>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rPr>
              <a:t>In a switched-mode power supply (SMPS), the AC mains input is directly rectified and then filtered to obtain a DC voltage. The resulting DC voltage is then switched on and off at a high frequency by electronic switching circuitry, thus producing an AC current that will pass through a high-frequency transformer or inductor.</a:t>
            </a:r>
          </a:p>
          <a:p>
            <a:pPr>
              <a:lnSpc>
                <a:spcPct val="150000"/>
              </a:lnSpc>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Switched-mode power supplies are usually regulated, and to keep the output voltage constant, the power supply employs a feedback controller that monitors current drawn by the load. The switching duty cycle increases as power output requirements increase.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rPr>
              <a:t> The switch-mode power supplies used in computers have historically had low power factors and have also been significant sources of line interference (due to induced power line harmonics and transients). </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780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6D026-6D10-4C3C-8031-52AEBBA3F933}"/>
              </a:ext>
            </a:extLst>
          </p:cNvPr>
          <p:cNvSpPr>
            <a:spLocks noGrp="1"/>
          </p:cNvSpPr>
          <p:nvPr>
            <p:ph type="title"/>
          </p:nvPr>
        </p:nvSpPr>
        <p:spPr>
          <a:xfrm>
            <a:off x="838200" y="113814"/>
            <a:ext cx="10515600" cy="1325563"/>
          </a:xfrm>
        </p:spPr>
        <p:txBody>
          <a:bodyPr>
            <a:normAutofit/>
          </a:bodyPr>
          <a:lstStyle/>
          <a:p>
            <a:pPr algn="ctr"/>
            <a:r>
              <a:rPr lang="en-GB" sz="3600" b="1" dirty="0">
                <a:latin typeface="Times New Roman" panose="02020603050405020304" pitchFamily="18" charset="0"/>
                <a:cs typeface="Times New Roman" panose="02020603050405020304" pitchFamily="18" charset="0"/>
              </a:rPr>
              <a:t>TRANSFORMER</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FCE97B5-586A-43D0-9F5C-F51DD94C9F1A}"/>
              </a:ext>
            </a:extLst>
          </p:cNvPr>
          <p:cNvSpPr>
            <a:spLocks noGrp="1"/>
          </p:cNvSpPr>
          <p:nvPr>
            <p:ph idx="1"/>
          </p:nvPr>
        </p:nvSpPr>
        <p:spPr>
          <a:xfrm>
            <a:off x="723900" y="1163902"/>
            <a:ext cx="10515600" cy="5157523"/>
          </a:xfrm>
        </p:spPr>
        <p:txBody>
          <a:bodyPr>
            <a:normAutofit/>
          </a:bodyPr>
          <a:lstStyle/>
          <a:p>
            <a:pPr>
              <a:lnSpc>
                <a:spcPct val="150000"/>
              </a:lnSpc>
              <a:buFont typeface="Wingdings" panose="05000000000000000000" pitchFamily="2" charset="2"/>
              <a:buChar char="v"/>
            </a:pPr>
            <a:r>
              <a:rPr lang="en-IN" sz="1800" dirty="0">
                <a:effectLst/>
                <a:latin typeface="Times New Roman" panose="02020603050405020304" pitchFamily="18" charset="0"/>
                <a:ea typeface="Calibri" panose="020F0502020204030204" pitchFamily="34" charset="0"/>
              </a:rPr>
              <a:t>A potential transformer, also called a PT, is an instrument transformer used in power systems for voltage transformation. It converts higher voltage values to lower voltage values for measurement and protection purposes. </a:t>
            </a:r>
          </a:p>
          <a:p>
            <a:pPr>
              <a:lnSpc>
                <a:spcPct val="150000"/>
              </a:lnSpc>
              <a:buFont typeface="Wingdings" panose="05000000000000000000" pitchFamily="2" charset="2"/>
              <a:buChar char="v"/>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high voltage line that needs to be stepped down is connected in parallel to the primary windings. The secondary winding is linked to a measuring device, such as a voltmeter or wattmeter, to measure the voltage or power in the circuit.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endParaRPr lang="en-IN"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832B2367-1AD4-458A-BAE0-FCEA016A12E8}"/>
              </a:ext>
            </a:extLst>
          </p:cNvPr>
          <p:cNvSpPr txBox="1">
            <a:spLocks/>
          </p:cNvSpPr>
          <p:nvPr/>
        </p:nvSpPr>
        <p:spPr>
          <a:xfrm>
            <a:off x="2443163" y="3889374"/>
            <a:ext cx="6072188" cy="2666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IN" sz="2200" dirty="0">
              <a:latin typeface="Times New Roman" panose="02020603050405020304" pitchFamily="18" charset="0"/>
              <a:cs typeface="Times New Roman" panose="02020603050405020304" pitchFamily="18" charset="0"/>
            </a:endParaRPr>
          </a:p>
          <a:p>
            <a:pPr marL="0" indent="0">
              <a:lnSpc>
                <a:spcPct val="150000"/>
              </a:lnSpc>
              <a:buFont typeface="Arial" panose="020B0604020202020204" pitchFamily="34" charset="0"/>
              <a:buNone/>
            </a:pPr>
            <a:endParaRPr lang="en-US" sz="2200" dirty="0">
              <a:latin typeface="Times New Roman" panose="02020603050405020304" pitchFamily="18" charset="0"/>
              <a:cs typeface="Times New Roman" panose="02020603050405020304" pitchFamily="18" charset="0"/>
            </a:endParaRPr>
          </a:p>
          <a:p>
            <a:pPr marL="0" indent="0">
              <a:lnSpc>
                <a:spcPct val="150000"/>
              </a:lnSpc>
              <a:buFont typeface="Arial" panose="020B0604020202020204" pitchFamily="34" charset="0"/>
              <a:buNone/>
            </a:pPr>
            <a:endParaRPr lang="en-US"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F3D9FA4-F8A0-87CE-8208-33E872C3D94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73217" y="3995530"/>
            <a:ext cx="2544418" cy="2325895"/>
          </a:xfrm>
          <a:prstGeom prst="rect">
            <a:avLst/>
          </a:prstGeom>
          <a:noFill/>
          <a:ln>
            <a:noFill/>
          </a:ln>
        </p:spPr>
      </p:pic>
    </p:spTree>
    <p:extLst>
      <p:ext uri="{BB962C8B-B14F-4D97-AF65-F5344CB8AC3E}">
        <p14:creationId xmlns:p14="http://schemas.microsoft.com/office/powerpoint/2010/main" val="3653082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6A90D-CD8E-4241-B636-4132512CC87B}"/>
              </a:ext>
            </a:extLst>
          </p:cNvPr>
          <p:cNvSpPr>
            <a:spLocks noGrp="1"/>
          </p:cNvSpPr>
          <p:nvPr>
            <p:ph type="title"/>
          </p:nvPr>
        </p:nvSpPr>
        <p:spPr>
          <a:xfrm>
            <a:off x="838200" y="365125"/>
            <a:ext cx="10515600" cy="1116000"/>
          </a:xfrm>
        </p:spPr>
        <p:txBody>
          <a:bodyPr>
            <a:normAutofit/>
          </a:bodyPr>
          <a:lstStyle/>
          <a:p>
            <a:pPr algn="ctr"/>
            <a:r>
              <a:rPr lang="en-GB" sz="3600" b="1" dirty="0">
                <a:latin typeface="Times New Roman" panose="02020603050405020304" pitchFamily="18" charset="0"/>
                <a:cs typeface="Times New Roman" panose="02020603050405020304" pitchFamily="18" charset="0"/>
              </a:rPr>
              <a:t>PWM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49D68E-0CF6-4DDF-BD79-F9975EEFC225}"/>
              </a:ext>
            </a:extLst>
          </p:cNvPr>
          <p:cNvSpPr>
            <a:spLocks noGrp="1"/>
          </p:cNvSpPr>
          <p:nvPr>
            <p:ph idx="1"/>
          </p:nvPr>
        </p:nvSpPr>
        <p:spPr>
          <a:xfrm>
            <a:off x="728663" y="1485899"/>
            <a:ext cx="11301412" cy="5223014"/>
          </a:xfrm>
        </p:spPr>
        <p:txBody>
          <a:bodyPr>
            <a:normAutofit/>
          </a:bodyPr>
          <a:lstStyle/>
          <a:p>
            <a:pPr>
              <a:lnSpc>
                <a:spcPct val="150000"/>
              </a:lnSpc>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rPr>
              <a:t>An inverter whose functionality depends upon the pulse width modulation technology is referred to as PWM inverters. These are capable of maintaining the output voltages as the rated voltages depending on the country irrespective of the type of load connected. </a:t>
            </a:r>
          </a:p>
          <a:p>
            <a:pPr>
              <a:lnSpc>
                <a:spcPct val="150000"/>
              </a:lnSpc>
              <a:buFont typeface="Wingdings" panose="05000000000000000000" pitchFamily="2" charset="2"/>
              <a:buChar char="v"/>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PWM technology changes the square wave characteristics. The pulses used for switching are modulated and regulated before it supplied to the connected load. When there is no requirement for voltage control fixed width of the pulse is used.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GB" sz="2200" dirty="0">
              <a:latin typeface="Times New Roman" panose="02020603050405020304" pitchFamily="18" charset="0"/>
              <a:cs typeface="Times New Roman" panose="02020603050405020304" pitchFamily="18" charset="0"/>
            </a:endParaRPr>
          </a:p>
          <a:p>
            <a:pPr marL="0" indent="0">
              <a:lnSpc>
                <a:spcPct val="150000"/>
              </a:lnSpc>
              <a:buNone/>
            </a:pPr>
            <a:endParaRPr lang="en-IN" sz="2200" dirty="0">
              <a:latin typeface="Times New Roman" panose="02020603050405020304" pitchFamily="18" charset="0"/>
              <a:cs typeface="Times New Roman" panose="02020603050405020304" pitchFamily="18" charset="0"/>
            </a:endParaRPr>
          </a:p>
        </p:txBody>
      </p:sp>
      <p:pic>
        <p:nvPicPr>
          <p:cNvPr id="4" name="Picture 3" descr="PWM Inverter Circuit Diagram">
            <a:extLst>
              <a:ext uri="{FF2B5EF4-FFF2-40B4-BE49-F238E27FC236}">
                <a16:creationId xmlns:a16="http://schemas.microsoft.com/office/drawing/2014/main" id="{13EDA2F8-DD2E-2CEA-858F-7E36194E2E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55165" y="3826565"/>
            <a:ext cx="3866321" cy="2882347"/>
          </a:xfrm>
          <a:prstGeom prst="rect">
            <a:avLst/>
          </a:prstGeom>
          <a:noFill/>
          <a:ln>
            <a:noFill/>
          </a:ln>
        </p:spPr>
      </p:pic>
    </p:spTree>
    <p:extLst>
      <p:ext uri="{BB962C8B-B14F-4D97-AF65-F5344CB8AC3E}">
        <p14:creationId xmlns:p14="http://schemas.microsoft.com/office/powerpoint/2010/main" val="2229013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1407-3018-43DC-9AD7-9B40EF5D7F11}"/>
              </a:ext>
            </a:extLst>
          </p:cNvPr>
          <p:cNvSpPr>
            <a:spLocks noGrp="1"/>
          </p:cNvSpPr>
          <p:nvPr>
            <p:ph type="title"/>
          </p:nvPr>
        </p:nvSpPr>
        <p:spPr>
          <a:xfrm>
            <a:off x="838200" y="365125"/>
            <a:ext cx="10515600" cy="936000"/>
          </a:xfrm>
        </p:spPr>
        <p:txBody>
          <a:bodyPr>
            <a:normAutofit/>
          </a:bodyPr>
          <a:lstStyle/>
          <a:p>
            <a:pPr algn="ctr"/>
            <a:r>
              <a:rPr lang="en-GB" sz="3600" b="1" dirty="0">
                <a:latin typeface="Times New Roman" panose="02020603050405020304" pitchFamily="18" charset="0"/>
                <a:cs typeface="Times New Roman" panose="02020603050405020304" pitchFamily="18" charset="0"/>
              </a:rPr>
              <a:t>LCD DISPLAY</a:t>
            </a:r>
            <a:endParaRPr lang="en-IN" sz="3600" b="1" dirty="0">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3DE4C81A-520D-4EF3-9206-4E6235686ED5}"/>
              </a:ext>
            </a:extLst>
          </p:cNvPr>
          <p:cNvSpPr>
            <a:spLocks noGrp="1"/>
          </p:cNvSpPr>
          <p:nvPr>
            <p:ph idx="1"/>
          </p:nvPr>
        </p:nvSpPr>
        <p:spPr>
          <a:xfrm>
            <a:off x="1038225" y="1339849"/>
            <a:ext cx="10515600" cy="4518025"/>
          </a:xfrm>
        </p:spPr>
        <p:txBody>
          <a:bodyPr>
            <a:normAutofit/>
          </a:bodyPr>
          <a:lstStyle/>
          <a:p>
            <a:pPr>
              <a:lnSpc>
                <a:spcPct val="150000"/>
              </a:lnSpc>
              <a:buFont typeface="Wingdings" panose="05000000000000000000" pitchFamily="2" charset="2"/>
              <a:buChar char="v"/>
            </a:pPr>
            <a:r>
              <a:rPr lang="en-US" sz="2200" dirty="0">
                <a:latin typeface="Times New Roman" pitchFamily="18" charset="0"/>
                <a:cs typeface="Times New Roman" pitchFamily="18" charset="0"/>
              </a:rPr>
              <a:t>A liquid-crystal display (LCD) is a flat pane display, electronic visual display, or video display that uses the light modulating properties of liquid crystals.</a:t>
            </a:r>
          </a:p>
          <a:p>
            <a:pPr>
              <a:lnSpc>
                <a:spcPct val="150000"/>
              </a:lnSpc>
              <a:buFont typeface="Wingdings" panose="05000000000000000000" pitchFamily="2" charset="2"/>
              <a:buChar char="v"/>
            </a:pPr>
            <a:r>
              <a:rPr lang="en-US" sz="2200" dirty="0">
                <a:latin typeface="Times New Roman" pitchFamily="18" charset="0"/>
                <a:cs typeface="Times New Roman" pitchFamily="18" charset="0"/>
              </a:rPr>
              <a:t>Liquid crystals do not emit light directly.</a:t>
            </a:r>
          </a:p>
          <a:p>
            <a:pPr>
              <a:lnSpc>
                <a:spcPct val="150000"/>
              </a:lnSpc>
              <a:buFont typeface="Wingdings" panose="05000000000000000000" pitchFamily="2" charset="2"/>
              <a:buChar char="v"/>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The main benefits of using this module are inexpensive; simply programmable, animations, and there are no limitations for displaying custom characters, special and even animations, etc.</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US" sz="2200" dirty="0">
              <a:latin typeface="Times New Roman" pitchFamily="18" charset="0"/>
              <a:cs typeface="Times New Roman" pitchFamily="18" charset="0"/>
            </a:endParaRPr>
          </a:p>
          <a:p>
            <a:pPr marL="0" indent="0">
              <a:lnSpc>
                <a:spcPct val="150000"/>
              </a:lnSpc>
              <a:buNone/>
            </a:pPr>
            <a:endParaRPr lang="en-US" sz="2000" dirty="0">
              <a:latin typeface="Times New Roman" pitchFamily="18" charset="0"/>
              <a:cs typeface="Times New Roman" pitchFamily="18" charset="0"/>
            </a:endParaRPr>
          </a:p>
          <a:p>
            <a:pPr marL="0" indent="0">
              <a:lnSpc>
                <a:spcPct val="150000"/>
              </a:lnSpc>
              <a:buNone/>
            </a:pPr>
            <a:endParaRPr lang="en-US" sz="2000" dirty="0">
              <a:latin typeface="Times New Roman" pitchFamily="18" charset="0"/>
              <a:cs typeface="Times New Roman" pitchFamily="18" charset="0"/>
            </a:endParaRPr>
          </a:p>
          <a:p>
            <a:pPr marL="0" indent="0">
              <a:lnSpc>
                <a:spcPct val="150000"/>
              </a:lnSpc>
              <a:buNone/>
            </a:pPr>
            <a:endParaRPr lang="en-US" sz="2000" dirty="0">
              <a:latin typeface="Times New Roman" pitchFamily="18" charset="0"/>
              <a:cs typeface="Times New Roman" pitchFamily="18" charset="0"/>
            </a:endParaRPr>
          </a:p>
          <a:p>
            <a:pPr marL="0" indent="0">
              <a:lnSpc>
                <a:spcPct val="150000"/>
              </a:lnSpc>
              <a:buNone/>
            </a:pPr>
            <a:endParaRPr lang="en-US" sz="2000" dirty="0">
              <a:latin typeface="Times New Roman" pitchFamily="18" charset="0"/>
              <a:cs typeface="Times New Roman" pitchFamily="18" charset="0"/>
            </a:endParaRPr>
          </a:p>
        </p:txBody>
      </p:sp>
      <p:pic>
        <p:nvPicPr>
          <p:cNvPr id="5" name="Picture 4" descr="16X2 LCD">
            <a:extLst>
              <a:ext uri="{FF2B5EF4-FFF2-40B4-BE49-F238E27FC236}">
                <a16:creationId xmlns:a16="http://schemas.microsoft.com/office/drawing/2014/main" id="{2B14B8BA-2949-4122-80A7-438DADC789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111228" y="4401980"/>
            <a:ext cx="4369594" cy="2232342"/>
          </a:xfrm>
          <a:prstGeom prst="rect">
            <a:avLst/>
          </a:prstGeom>
          <a:noFill/>
          <a:ln>
            <a:noFill/>
          </a:ln>
        </p:spPr>
      </p:pic>
    </p:spTree>
    <p:extLst>
      <p:ext uri="{BB962C8B-B14F-4D97-AF65-F5344CB8AC3E}">
        <p14:creationId xmlns:p14="http://schemas.microsoft.com/office/powerpoint/2010/main" val="3787826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5D5A1-2E6D-4703-BE1D-D24C78DC1072}"/>
              </a:ext>
            </a:extLst>
          </p:cNvPr>
          <p:cNvSpPr>
            <a:spLocks noGrp="1"/>
          </p:cNvSpPr>
          <p:nvPr>
            <p:ph type="title"/>
          </p:nvPr>
        </p:nvSpPr>
        <p:spPr>
          <a:xfrm>
            <a:off x="838200" y="365125"/>
            <a:ext cx="10515600" cy="1116000"/>
          </a:xfrm>
        </p:spPr>
        <p:txBody>
          <a:bodyPr>
            <a:normAutofit/>
          </a:bodyPr>
          <a:lstStyle/>
          <a:p>
            <a:pPr algn="ctr"/>
            <a:r>
              <a:rPr lang="en-GB" sz="3600" b="1" dirty="0">
                <a:latin typeface="Times New Roman" panose="02020603050405020304" pitchFamily="18" charset="0"/>
                <a:cs typeface="Times New Roman" panose="02020603050405020304" pitchFamily="18" charset="0"/>
              </a:rPr>
              <a:t>CONTROLLER</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D987FC-EE7B-4D55-AE2D-1B046D822E6F}"/>
              </a:ext>
            </a:extLst>
          </p:cNvPr>
          <p:cNvSpPr>
            <a:spLocks noGrp="1"/>
          </p:cNvSpPr>
          <p:nvPr>
            <p:ph idx="1"/>
          </p:nvPr>
        </p:nvSpPr>
        <p:spPr>
          <a:xfrm>
            <a:off x="1109663" y="1425574"/>
            <a:ext cx="10648950" cy="5342974"/>
          </a:xfrm>
        </p:spPr>
        <p:txBody>
          <a:bodyPr>
            <a:normAutofit/>
          </a:bodyPr>
          <a:lstStyle/>
          <a:p>
            <a:pPr>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rPr>
              <a:t>Arduino Uno is a microcontroller board based on the ATmega328P (datasheet). It has 14 digital input/output pins (of which 6 can be used as PWM outputs), 6 </a:t>
            </a:r>
            <a:r>
              <a:rPr lang="en-IN" sz="2000" dirty="0" err="1">
                <a:effectLst/>
                <a:latin typeface="Times New Roman" panose="02020603050405020304" pitchFamily="18" charset="0"/>
                <a:ea typeface="Calibri" panose="020F0502020204030204" pitchFamily="34" charset="0"/>
              </a:rPr>
              <a:t>analog</a:t>
            </a:r>
            <a:r>
              <a:rPr lang="en-IN" sz="2000" dirty="0">
                <a:effectLst/>
                <a:latin typeface="Times New Roman" panose="02020603050405020304" pitchFamily="18" charset="0"/>
                <a:ea typeface="Calibri" panose="020F0502020204030204" pitchFamily="34" charset="0"/>
              </a:rPr>
              <a:t> inputs, a 16 MHz ceramic resonator (CSTCE16M0V53-R0), a USB connection, a power jack, an ICSP header and a reset button. </a:t>
            </a:r>
          </a:p>
          <a:p>
            <a:pPr>
              <a:lnSpc>
                <a:spcPct val="15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rPr>
              <a:t>The board has 14 digital I/O pins (six capable of PWM output), 6 </a:t>
            </a:r>
            <a:r>
              <a:rPr lang="en-IN" sz="2000" dirty="0" err="1">
                <a:effectLst/>
                <a:latin typeface="Times New Roman" panose="02020603050405020304" pitchFamily="18" charset="0"/>
                <a:ea typeface="Calibri" panose="020F0502020204030204" pitchFamily="34" charset="0"/>
              </a:rPr>
              <a:t>analog</a:t>
            </a:r>
            <a:r>
              <a:rPr lang="en-IN" sz="2000" dirty="0">
                <a:effectLst/>
                <a:latin typeface="Times New Roman" panose="02020603050405020304" pitchFamily="18" charset="0"/>
                <a:ea typeface="Calibri" panose="020F0502020204030204" pitchFamily="34" charset="0"/>
              </a:rPr>
              <a:t> I/O pins, and is programmable with the Arduino IDE (Integrated Development Environment), via a type B USB cable. </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5" name="Picture 4" descr="Arduino Uno REV3 [A000066]">
            <a:extLst>
              <a:ext uri="{FF2B5EF4-FFF2-40B4-BE49-F238E27FC236}">
                <a16:creationId xmlns:a16="http://schemas.microsoft.com/office/drawing/2014/main" id="{BA510B45-C540-8D10-53DA-395DF7F2ED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51513" y="4518330"/>
            <a:ext cx="3196616" cy="2163390"/>
          </a:xfrm>
          <a:prstGeom prst="rect">
            <a:avLst/>
          </a:prstGeom>
          <a:noFill/>
          <a:ln>
            <a:noFill/>
          </a:ln>
        </p:spPr>
      </p:pic>
    </p:spTree>
    <p:extLst>
      <p:ext uri="{BB962C8B-B14F-4D97-AF65-F5344CB8AC3E}">
        <p14:creationId xmlns:p14="http://schemas.microsoft.com/office/powerpoint/2010/main" val="3038063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F8401-C0DC-476A-8F9C-9CFE8DECC8C3}"/>
              </a:ext>
            </a:extLst>
          </p:cNvPr>
          <p:cNvSpPr>
            <a:spLocks noGrp="1"/>
          </p:cNvSpPr>
          <p:nvPr>
            <p:ph type="title"/>
          </p:nvPr>
        </p:nvSpPr>
        <p:spPr>
          <a:xfrm>
            <a:off x="609600" y="393700"/>
            <a:ext cx="10515600" cy="1325563"/>
          </a:xfrm>
        </p:spPr>
        <p:txBody>
          <a:bodyPr>
            <a:normAutofit/>
          </a:bodyPr>
          <a:lstStyle/>
          <a:p>
            <a:pPr algn="ctr"/>
            <a:r>
              <a:rPr lang="en-GB" sz="3600" b="1" dirty="0">
                <a:latin typeface="Times New Roman" panose="02020603050405020304" pitchFamily="18" charset="0"/>
                <a:cs typeface="Times New Roman" panose="02020603050405020304" pitchFamily="18" charset="0"/>
              </a:rPr>
              <a:t>VOLTAGE REGULATOR</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A55C269-B2CF-49B2-AE80-DE9795DCCA99}"/>
              </a:ext>
            </a:extLst>
          </p:cNvPr>
          <p:cNvSpPr>
            <a:spLocks noGrp="1"/>
          </p:cNvSpPr>
          <p:nvPr>
            <p:ph idx="1"/>
          </p:nvPr>
        </p:nvSpPr>
        <p:spPr>
          <a:xfrm>
            <a:off x="690785" y="1249092"/>
            <a:ext cx="11060580" cy="5215208"/>
          </a:xfrm>
        </p:spPr>
        <p:txBody>
          <a:bodyPr>
            <a:normAutofit/>
          </a:bodyPr>
          <a:lstStyle/>
          <a:p>
            <a:pPr>
              <a:lnSpc>
                <a:spcPct val="150000"/>
              </a:lnSpc>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rPr>
              <a:t>The 7805 regulator operates on a simple linear voltage regulation principle. It takes an unregulated input voltage, typically higher than +5 volts, and regulates it to a stable +5V output. </a:t>
            </a:r>
          </a:p>
          <a:p>
            <a:pPr>
              <a:lnSpc>
                <a:spcPct val="15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rPr>
              <a:t>The internal circuitry of the IC includes a voltage reference, error amplifier, and a pass transistor. The error amplifier continuously compares the reference voltage with the actual output voltage, adjusting the pass transistor to maintain a constant output voltage despite variations in the input voltage or load conditions.</a:t>
            </a:r>
            <a:endParaRPr lang="en-IN" sz="2000" dirty="0">
              <a:latin typeface="Times New Roman" panose="02020603050405020304" pitchFamily="18" charset="0"/>
              <a:cs typeface="Times New Roman" panose="02020603050405020304" pitchFamily="18" charset="0"/>
            </a:endParaRPr>
          </a:p>
        </p:txBody>
      </p:sp>
      <p:pic>
        <p:nvPicPr>
          <p:cNvPr id="3074" name="Picture 2" descr="Virtual Labs">
            <a:extLst>
              <a:ext uri="{FF2B5EF4-FFF2-40B4-BE49-F238E27FC236}">
                <a16:creationId xmlns:a16="http://schemas.microsoft.com/office/drawing/2014/main" id="{26D75712-5F6C-3C57-58FC-52C5D7A067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653" y="4085190"/>
            <a:ext cx="3260033" cy="21070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2478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3D269-D16E-49AF-BB07-0459D8FA8E2F}"/>
              </a:ext>
            </a:extLst>
          </p:cNvPr>
          <p:cNvSpPr>
            <a:spLocks noGrp="1"/>
          </p:cNvSpPr>
          <p:nvPr>
            <p:ph type="title"/>
          </p:nvPr>
        </p:nvSpPr>
        <p:spPr>
          <a:xfrm>
            <a:off x="838200" y="365125"/>
            <a:ext cx="10515600" cy="1080000"/>
          </a:xfrm>
        </p:spPr>
        <p:txBody>
          <a:bodyPr>
            <a:normAutofit/>
          </a:bodyPr>
          <a:lstStyle/>
          <a:p>
            <a:pPr algn="ctr"/>
            <a:r>
              <a:rPr lang="en-GB" sz="3600" b="1" dirty="0">
                <a:latin typeface="Times New Roman" panose="02020603050405020304" pitchFamily="18" charset="0"/>
                <a:cs typeface="Times New Roman" panose="02020603050405020304" pitchFamily="18" charset="0"/>
              </a:rPr>
              <a:t>AC SOURCE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B68950-149C-4C2F-8ABC-E92A14A2494B}"/>
              </a:ext>
            </a:extLst>
          </p:cNvPr>
          <p:cNvSpPr>
            <a:spLocks noGrp="1"/>
          </p:cNvSpPr>
          <p:nvPr>
            <p:ph idx="1"/>
          </p:nvPr>
        </p:nvSpPr>
        <p:spPr>
          <a:xfrm>
            <a:off x="1023938" y="1396999"/>
            <a:ext cx="10515600" cy="4874591"/>
          </a:xfrm>
        </p:spPr>
        <p:txBody>
          <a:bodyPr>
            <a:normAutofit/>
          </a:bodyPr>
          <a:lstStyle/>
          <a:p>
            <a:pPr>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rPr>
              <a:t>A power supply is an electrical device that supplies electric power to an electrical load. The main purpose of a power supply is to convert electric current from a source to the correct voltage, current, and frequency to power the load. </a:t>
            </a:r>
          </a:p>
          <a:p>
            <a:pPr>
              <a:lnSpc>
                <a:spcPct val="15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rPr>
              <a:t>All power supplies have a power input connection, which receives energy in the form of electric current from a source, and one or more power output or rail connections that deliver current to the load.</a:t>
            </a:r>
          </a:p>
          <a:p>
            <a:pPr>
              <a:lnSpc>
                <a:spcPct val="15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rPr>
              <a:t>The source power may come from the electric power grid, such as an electrical outlet, energy storage devices such as batteries or fuel cells, generators or alternators, solar power converters, or another power supply. </a:t>
            </a:r>
          </a:p>
          <a:p>
            <a:pPr>
              <a:lnSpc>
                <a:spcPct val="150000"/>
              </a:lnSpc>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200" dirty="0">
              <a:latin typeface="Times New Roman" panose="02020603050405020304" pitchFamily="18" charset="0"/>
              <a:cs typeface="Times New Roman" panose="02020603050405020304" pitchFamily="18" charset="0"/>
            </a:endParaRPr>
          </a:p>
          <a:p>
            <a:pPr marL="0" indent="0">
              <a:lnSpc>
                <a:spcPct val="150000"/>
              </a:lnSpc>
              <a:buNone/>
            </a:pPr>
            <a:endParaRPr lang="en-IN" sz="2200" dirty="0">
              <a:latin typeface="Times New Roman" panose="02020603050405020304" pitchFamily="18" charset="0"/>
              <a:cs typeface="Times New Roman" panose="02020603050405020304" pitchFamily="18" charset="0"/>
            </a:endParaRPr>
          </a:p>
          <a:p>
            <a:pPr marL="0" indent="0">
              <a:lnSpc>
                <a:spcPct val="150000"/>
              </a:lnSpc>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194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9C9B9-424A-4E62-9F9F-53B7588F9B3E}"/>
              </a:ext>
            </a:extLst>
          </p:cNvPr>
          <p:cNvSpPr>
            <a:spLocks noGrp="1"/>
          </p:cNvSpPr>
          <p:nvPr>
            <p:ph type="title"/>
          </p:nvPr>
        </p:nvSpPr>
        <p:spPr>
          <a:xfrm>
            <a:off x="838200" y="365125"/>
            <a:ext cx="10515600" cy="1008000"/>
          </a:xfrm>
        </p:spPr>
        <p:txBody>
          <a:bodyPr>
            <a:normAutofit/>
          </a:bodyPr>
          <a:lstStyle/>
          <a:p>
            <a:pPr algn="ctr"/>
            <a:r>
              <a:rPr lang="en-GB" sz="3600" b="1" dirty="0">
                <a:latin typeface="Times New Roman" panose="02020603050405020304" pitchFamily="18" charset="0"/>
                <a:cs typeface="Times New Roman" panose="02020603050405020304" pitchFamily="18" charset="0"/>
              </a:rPr>
              <a:t>SOLDERING IRON (HEATER)</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1600AA-4EE0-4A3B-B9A8-0353D5FCB327}"/>
              </a:ext>
            </a:extLst>
          </p:cNvPr>
          <p:cNvSpPr>
            <a:spLocks noGrp="1"/>
          </p:cNvSpPr>
          <p:nvPr>
            <p:ph idx="1"/>
          </p:nvPr>
        </p:nvSpPr>
        <p:spPr>
          <a:xfrm>
            <a:off x="723900" y="1595438"/>
            <a:ext cx="10515600" cy="2747962"/>
          </a:xfrm>
        </p:spPr>
        <p:txBody>
          <a:bodyPr>
            <a:normAutofit/>
          </a:bodyPr>
          <a:lstStyle/>
          <a:p>
            <a:pPr>
              <a:lnSpc>
                <a:spcPct val="150000"/>
              </a:lnSpc>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 Temperature controlled soldering irons are widely used in electronics and electrical work for their ability to provide accurate and controlled heat during the soldering process.</a:t>
            </a:r>
          </a:p>
          <a:p>
            <a:pPr>
              <a:lnSpc>
                <a:spcPct val="150000"/>
              </a:lnSpc>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 Turn on the soldering iron and set temperature above the melting point of your solder. 600°- 650°F (316°- 343°C) is a good place to start for lead-based solder and 650°- 700°F (343°- 371°C) for lead-free solder.</a:t>
            </a:r>
          </a:p>
          <a:p>
            <a:pPr marL="0" indent="0">
              <a:lnSpc>
                <a:spcPct val="150000"/>
              </a:lnSpc>
              <a:buNone/>
            </a:pPr>
            <a:endParaRPr lang="en-IN" sz="2200" dirty="0">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CEF9C83F-7273-4E4C-B1AE-F5A3786D9BCC}"/>
              </a:ext>
            </a:extLst>
          </p:cNvPr>
          <p:cNvSpPr txBox="1">
            <a:spLocks/>
          </p:cNvSpPr>
          <p:nvPr/>
        </p:nvSpPr>
        <p:spPr>
          <a:xfrm>
            <a:off x="804862" y="39719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endParaRPr lang="en-GB" sz="2200" dirty="0">
              <a:latin typeface="Times New Roman" panose="02020603050405020304" pitchFamily="18" charset="0"/>
              <a:cs typeface="Times New Roman" panose="02020603050405020304" pitchFamily="18" charset="0"/>
            </a:endParaRPr>
          </a:p>
          <a:p>
            <a:pPr marL="0" indent="0">
              <a:lnSpc>
                <a:spcPct val="150000"/>
              </a:lnSpc>
              <a:buFont typeface="Arial" panose="020B0604020202020204" pitchFamily="34" charset="0"/>
              <a:buNone/>
            </a:pPr>
            <a:endParaRPr lang="en-IN" sz="2200" dirty="0">
              <a:latin typeface="Times New Roman" panose="02020603050405020304" pitchFamily="18" charset="0"/>
              <a:cs typeface="Times New Roman" panose="02020603050405020304" pitchFamily="18" charset="0"/>
            </a:endParaRPr>
          </a:p>
        </p:txBody>
      </p:sp>
      <p:pic>
        <p:nvPicPr>
          <p:cNvPr id="9" name="Picture 2" descr="Digital soldering iron with temperature ...">
            <a:extLst>
              <a:ext uri="{FF2B5EF4-FFF2-40B4-BE49-F238E27FC236}">
                <a16:creationId xmlns:a16="http://schemas.microsoft.com/office/drawing/2014/main" id="{79A8C13E-8CFC-4288-AD06-E7D9C0A3FA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57786" y="3962211"/>
            <a:ext cx="3514727" cy="2530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5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BBAF0-B612-0FF9-8C12-03C51F502DE3}"/>
              </a:ext>
            </a:extLst>
          </p:cNvPr>
          <p:cNvSpPr>
            <a:spLocks noGrp="1"/>
          </p:cNvSpPr>
          <p:nvPr>
            <p:ph type="ctrTitle"/>
          </p:nvPr>
        </p:nvSpPr>
        <p:spPr>
          <a:xfrm>
            <a:off x="1524000" y="315311"/>
            <a:ext cx="9144000" cy="788276"/>
          </a:xfrm>
        </p:spPr>
        <p:txBody>
          <a:bodyPr>
            <a:normAutofit/>
          </a:bodyPr>
          <a:lstStyle/>
          <a:p>
            <a:r>
              <a:rPr lang="en-GB" sz="3600" b="1" dirty="0">
                <a:latin typeface="Times New Roman" panose="02020603050405020304" pitchFamily="18" charset="0"/>
                <a:cs typeface="Times New Roman" panose="02020603050405020304" pitchFamily="18" charset="0"/>
              </a:rPr>
              <a:t>INTRODUCTION</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EB989C2-19B4-A7D8-A87C-A92C95F35E18}"/>
              </a:ext>
            </a:extLst>
          </p:cNvPr>
          <p:cNvSpPr>
            <a:spLocks noGrp="1"/>
          </p:cNvSpPr>
          <p:nvPr>
            <p:ph type="subTitle" idx="1"/>
          </p:nvPr>
        </p:nvSpPr>
        <p:spPr>
          <a:xfrm>
            <a:off x="516256" y="1546499"/>
            <a:ext cx="11462582" cy="4054202"/>
          </a:xfrm>
        </p:spPr>
        <p:txBody>
          <a:bodyPr>
            <a:noAutofit/>
          </a:bodyPr>
          <a:lstStyle/>
          <a:p>
            <a:pPr marL="342900" indent="-342900" algn="l">
              <a:lnSpc>
                <a:spcPct val="15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rPr>
              <a:t>The rapid growth of electric vehicles (EVs) is transforming the transportation and energy sectors, offering a sustainable alternative to fossil fuel-based mobility. </a:t>
            </a:r>
          </a:p>
          <a:p>
            <a:pPr marL="342900" indent="-342900" algn="l">
              <a:lnSpc>
                <a:spcPct val="15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rPr>
              <a:t>With this evolution comes the opportunity to leverage EVs not only as transportation assets but also as mobile energy storage units through bidirectional charging, commonly known as vehicle-to-grid (V2G) technology. </a:t>
            </a:r>
            <a:endParaRPr lang="en-IN" sz="2000" dirty="0">
              <a:latin typeface="Times New Roman" panose="02020603050405020304" pitchFamily="18" charset="0"/>
              <a:ea typeface="Calibri" panose="020F0502020204030204" pitchFamily="34" charset="0"/>
            </a:endParaRPr>
          </a:p>
          <a:p>
            <a:pPr marL="342900" indent="-342900" algn="l">
              <a:lnSpc>
                <a:spcPct val="15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rPr>
              <a:t>This study addresses this critical gap by integrating battery aging mechanisms into the optimization framework for bidirectional EV charging. By incorporating realistic degradation models, we aim to develop a more sustainable and user-centric approach that balances grid support with battery life preservation. </a:t>
            </a:r>
            <a:endParaRPr lang="en-GB" sz="2000" dirty="0">
              <a:latin typeface="Times New Roman" panose="02020603050405020304" pitchFamily="18" charset="0"/>
              <a:cs typeface="Times New Roman" panose="02020603050405020304" pitchFamily="18" charset="0"/>
            </a:endParaRPr>
          </a:p>
          <a:p>
            <a:pPr marL="342900" indent="-342900" algn="l">
              <a:lnSpc>
                <a:spcPct val="150000"/>
              </a:lnSpc>
              <a:buFont typeface="Wingdings" panose="05000000000000000000" pitchFamily="2" charset="2"/>
              <a:buChar char="v"/>
            </a:pPr>
            <a:endParaRPr lang="en-GB"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23752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6461-4FC8-4C65-8178-59C530F56C42}"/>
              </a:ext>
            </a:extLst>
          </p:cNvPr>
          <p:cNvSpPr>
            <a:spLocks noGrp="1"/>
          </p:cNvSpPr>
          <p:nvPr>
            <p:ph type="title"/>
          </p:nvPr>
        </p:nvSpPr>
        <p:spPr>
          <a:xfrm>
            <a:off x="838200" y="71437"/>
            <a:ext cx="10515600" cy="1325563"/>
          </a:xfrm>
        </p:spPr>
        <p:txBody>
          <a:bodyPr>
            <a:normAutofit/>
          </a:bodyPr>
          <a:lstStyle/>
          <a:p>
            <a:pPr algn="ctr"/>
            <a:r>
              <a:rPr lang="en-GB" sz="3600" b="1" dirty="0">
                <a:latin typeface="Times New Roman" panose="02020603050405020304" pitchFamily="18" charset="0"/>
                <a:cs typeface="Times New Roman" panose="02020603050405020304" pitchFamily="18" charset="0"/>
              </a:rPr>
              <a:t>ADVANTAGES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DD2EF4-4806-4455-8FE7-3D2125754728}"/>
              </a:ext>
            </a:extLst>
          </p:cNvPr>
          <p:cNvSpPr>
            <a:spLocks noGrp="1"/>
          </p:cNvSpPr>
          <p:nvPr>
            <p:ph idx="1"/>
          </p:nvPr>
        </p:nvSpPr>
        <p:spPr>
          <a:xfrm>
            <a:off x="1038225" y="1397000"/>
            <a:ext cx="10515600" cy="4351338"/>
          </a:xfrm>
        </p:spPr>
        <p:txBody>
          <a:bodyPr>
            <a:normAutofit/>
          </a:bodyPr>
          <a:lstStyle/>
          <a:p>
            <a:pPr>
              <a:lnSpc>
                <a:spcPct val="150000"/>
              </a:lnSpc>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Optimization models that consider aging can reduce battery wear and tear, prolonging the useful life of the battery.</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By reducing degradation, the frequency and cost of battery replacements or repairs are minimized.</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Optimized charging and discharging schedules can maintain battery health while maximizing energy utilization.</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Accounting for aging leads to smarter usage patterns, which help lower long-term operational costs for EV owners and fleet operators.</a:t>
            </a: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 Helps balance the trade-off between providing grid services and preserving battery health.</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7923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791B2-E807-4EDA-875C-28EBBAE5704A}"/>
              </a:ext>
            </a:extLst>
          </p:cNvPr>
          <p:cNvSpPr>
            <a:spLocks noGrp="1"/>
          </p:cNvSpPr>
          <p:nvPr>
            <p:ph type="title"/>
          </p:nvPr>
        </p:nvSpPr>
        <p:spPr>
          <a:xfrm>
            <a:off x="838200" y="365125"/>
            <a:ext cx="10515600" cy="470898"/>
          </a:xfrm>
        </p:spPr>
        <p:txBody>
          <a:bodyPr>
            <a:noAutofit/>
          </a:bodyPr>
          <a:lstStyle/>
          <a:p>
            <a:pPr algn="ctr"/>
            <a:r>
              <a:rPr lang="en-GB" sz="3600" b="1" dirty="0">
                <a:latin typeface="Times New Roman" panose="02020603050405020304" pitchFamily="18" charset="0"/>
                <a:cs typeface="Times New Roman" panose="02020603050405020304" pitchFamily="18" charset="0"/>
              </a:rPr>
              <a:t>APPLICATIONS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8740B1-2F34-46C8-B1B1-33D220677F8F}"/>
              </a:ext>
            </a:extLst>
          </p:cNvPr>
          <p:cNvSpPr>
            <a:spLocks noGrp="1"/>
          </p:cNvSpPr>
          <p:nvPr>
            <p:ph idx="1"/>
          </p:nvPr>
        </p:nvSpPr>
        <p:spPr>
          <a:xfrm>
            <a:off x="657225" y="1028700"/>
            <a:ext cx="11329987" cy="5464175"/>
          </a:xfrm>
        </p:spPr>
        <p:txBody>
          <a:bodyPr>
            <a:normAutofit/>
          </a:bodyPr>
          <a:lstStyle/>
          <a:p>
            <a:pPr>
              <a:lnSpc>
                <a:spcPct val="150000"/>
              </a:lnSpc>
              <a:buFont typeface="Wingdings" panose="05000000000000000000" pitchFamily="2" charset="2"/>
              <a:buChar char="v"/>
            </a:pPr>
            <a:r>
              <a:rPr lang="en-GB" sz="22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Vehicle-to-Grid (V2G) Services</a:t>
            </a:r>
            <a:r>
              <a:rPr lang="en-US" sz="2000" dirty="0">
                <a:latin typeface="Times New Roman" panose="02020603050405020304" pitchFamily="18" charset="0"/>
                <a:cs typeface="Times New Roman" panose="02020603050405020304" pitchFamily="18" charset="0"/>
              </a:rPr>
              <a:t>: Ensures optimal power flow to the grid while minimizing battery degradation.</a:t>
            </a:r>
          </a:p>
          <a:p>
            <a:pPr>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 Fleet Management</a:t>
            </a:r>
            <a:r>
              <a:rPr lang="en-US" sz="2000" dirty="0">
                <a:latin typeface="Times New Roman" panose="02020603050405020304" pitchFamily="18" charset="0"/>
                <a:cs typeface="Times New Roman" panose="02020603050405020304" pitchFamily="18" charset="0"/>
              </a:rPr>
              <a:t>: Helps electric bus and taxi fleets manage charging schedules that balance performance and longevity.</a:t>
            </a:r>
          </a:p>
          <a:p>
            <a:pPr>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 Smart Grids</a:t>
            </a:r>
            <a:r>
              <a:rPr lang="en-US" sz="2000" dirty="0">
                <a:latin typeface="Times New Roman" panose="02020603050405020304" pitchFamily="18" charset="0"/>
                <a:cs typeface="Times New Roman" panose="02020603050405020304" pitchFamily="18" charset="0"/>
              </a:rPr>
              <a:t>: Supports demand response and load balancing with aging-aware EV battery participation.</a:t>
            </a:r>
          </a:p>
          <a:p>
            <a:pPr>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 Home Energy Management Systems (HEMS)</a:t>
            </a:r>
            <a:r>
              <a:rPr lang="en-US" sz="2000" dirty="0">
                <a:latin typeface="Times New Roman" panose="02020603050405020304" pitchFamily="18" charset="0"/>
                <a:cs typeface="Times New Roman" panose="02020603050405020304" pitchFamily="18" charset="0"/>
              </a:rPr>
              <a:t>: Coordinates EV battery use with household energy needs to maximize efficiency and lifespan.</a:t>
            </a:r>
          </a:p>
          <a:p>
            <a:pPr>
              <a:lnSpc>
                <a:spcPct val="150000"/>
              </a:lnSpc>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 Battery Management Systems (BMS)</a:t>
            </a:r>
            <a:r>
              <a:rPr lang="en-US" sz="2000" dirty="0">
                <a:latin typeface="Times New Roman" panose="02020603050405020304" pitchFamily="18" charset="0"/>
                <a:cs typeface="Times New Roman" panose="02020603050405020304" pitchFamily="18" charset="0"/>
              </a:rPr>
              <a:t>: Enhances internal control algorithms by incorporating degradation-aware strategies.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9572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9C3B-96CE-47E3-A333-725B98C71820}"/>
              </a:ext>
            </a:extLst>
          </p:cNvPr>
          <p:cNvSpPr>
            <a:spLocks noGrp="1"/>
          </p:cNvSpPr>
          <p:nvPr>
            <p:ph type="title"/>
          </p:nvPr>
        </p:nvSpPr>
        <p:spPr>
          <a:xfrm>
            <a:off x="838200" y="179387"/>
            <a:ext cx="10515600" cy="720000"/>
          </a:xfrm>
        </p:spPr>
        <p:txBody>
          <a:bodyPr>
            <a:normAutofit/>
          </a:bodyPr>
          <a:lstStyle/>
          <a:p>
            <a:pPr algn="ctr"/>
            <a:r>
              <a:rPr lang="en-GB" sz="3600" b="1" dirty="0">
                <a:latin typeface="Times New Roman" panose="02020603050405020304" pitchFamily="18" charset="0"/>
                <a:cs typeface="Times New Roman" panose="02020603050405020304" pitchFamily="18" charset="0"/>
              </a:rPr>
              <a:t>RESULT ANALYSIS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A3C4BF4-F37C-414D-B808-2ED568AC92BA}"/>
              </a:ext>
            </a:extLst>
          </p:cNvPr>
          <p:cNvSpPr>
            <a:spLocks noGrp="1"/>
          </p:cNvSpPr>
          <p:nvPr>
            <p:ph idx="1"/>
          </p:nvPr>
        </p:nvSpPr>
        <p:spPr>
          <a:xfrm>
            <a:off x="838200" y="899386"/>
            <a:ext cx="10515600" cy="5958613"/>
          </a:xfrm>
        </p:spPr>
        <p:txBody>
          <a:bodyPr>
            <a:normAutofit/>
          </a:bodyPr>
          <a:lstStyle/>
          <a:p>
            <a:pPr>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Operating Cost Increase</a:t>
            </a:r>
            <a:r>
              <a:rPr lang="en-US" sz="2000" dirty="0">
                <a:latin typeface="Times New Roman" panose="02020603050405020304" pitchFamily="18" charset="0"/>
                <a:cs typeface="Times New Roman" panose="02020603050405020304" pitchFamily="18" charset="0"/>
              </a:rPr>
              <a:t>: Neglecting battery aging in optimization models can lead to an underestimation of EV operating costs by approximately </a:t>
            </a:r>
            <a:r>
              <a:rPr lang="en-US" sz="2000" b="1" dirty="0">
                <a:latin typeface="Times New Roman" panose="02020603050405020304" pitchFamily="18" charset="0"/>
                <a:cs typeface="Times New Roman" panose="02020603050405020304" pitchFamily="18" charset="0"/>
              </a:rPr>
              <a:t>30%</a:t>
            </a:r>
            <a:r>
              <a:rPr lang="en-US" sz="2000" dirty="0">
                <a:latin typeface="Times New Roman" panose="02020603050405020304" pitchFamily="18" charset="0"/>
                <a:cs typeface="Times New Roman" panose="02020603050405020304" pitchFamily="18" charset="0"/>
              </a:rPr>
              <a:t>.</a:t>
            </a:r>
          </a:p>
          <a:p>
            <a:pPr>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Temperature Sensitivity</a:t>
            </a:r>
            <a:r>
              <a:rPr lang="en-US" sz="2000" dirty="0">
                <a:latin typeface="Times New Roman" panose="02020603050405020304" pitchFamily="18" charset="0"/>
                <a:cs typeface="Times New Roman" panose="02020603050405020304" pitchFamily="18" charset="0"/>
              </a:rPr>
              <a:t>: The aging process is highly sensitive to temperature variations. Charging powers exceeding 7 kW necessitate precise thermal modeling to accurately assess degradation.</a:t>
            </a:r>
            <a:endParaRPr lang="en-GB"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7BB7260-341F-4AA6-9264-CF4D8C5B9077}"/>
              </a:ext>
            </a:extLst>
          </p:cNvPr>
          <p:cNvPicPr/>
          <p:nvPr/>
        </p:nvPicPr>
        <p:blipFill rotWithShape="1">
          <a:blip r:embed="rId2">
            <a:extLst>
              <a:ext uri="{28A0092B-C50C-407E-A947-70E740481C1C}">
                <a14:useLocalDpi xmlns:a14="http://schemas.microsoft.com/office/drawing/2010/main" val="0"/>
              </a:ext>
            </a:extLst>
          </a:blip>
          <a:srcRect l="4888" r="17228" b="5128"/>
          <a:stretch/>
        </p:blipFill>
        <p:spPr bwMode="auto">
          <a:xfrm>
            <a:off x="3138281" y="3746189"/>
            <a:ext cx="5686425" cy="262096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14055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348BD-FD0C-415D-87A8-96871FCE9254}"/>
              </a:ext>
            </a:extLst>
          </p:cNvPr>
          <p:cNvSpPr>
            <a:spLocks noGrp="1"/>
          </p:cNvSpPr>
          <p:nvPr>
            <p:ph type="ctrTitle"/>
          </p:nvPr>
        </p:nvSpPr>
        <p:spPr>
          <a:xfrm>
            <a:off x="1252538" y="322263"/>
            <a:ext cx="9144000" cy="684000"/>
          </a:xfrm>
        </p:spPr>
        <p:txBody>
          <a:bodyPr>
            <a:normAutofit/>
          </a:bodyPr>
          <a:lstStyle/>
          <a:p>
            <a:r>
              <a:rPr lang="en-GB" sz="3600" b="1" dirty="0">
                <a:latin typeface="Times New Roman" panose="02020603050405020304" pitchFamily="18" charset="0"/>
                <a:cs typeface="Times New Roman" panose="02020603050405020304" pitchFamily="18" charset="0"/>
              </a:rPr>
              <a:t>DISPLAY THE TOTAL VALUE</a:t>
            </a:r>
            <a:endParaRPr lang="en-IN"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FA868D4-60D9-4A87-A7CA-5890E784215C}"/>
              </a:ext>
            </a:extLst>
          </p:cNvPr>
          <p:cNvSpPr>
            <a:spLocks noGrp="1"/>
          </p:cNvSpPr>
          <p:nvPr>
            <p:ph type="subTitle" idx="1"/>
          </p:nvPr>
        </p:nvSpPr>
        <p:spPr>
          <a:xfrm>
            <a:off x="600074" y="1006263"/>
            <a:ext cx="7215189" cy="3837199"/>
          </a:xfrm>
        </p:spPr>
        <p:txBody>
          <a:bodyPr>
            <a:noAutofit/>
          </a:bodyPr>
          <a:lstStyle/>
          <a:p>
            <a:pPr marL="342900" indent="-342900" algn="l">
              <a:lnSpc>
                <a:spcPct val="150000"/>
              </a:lnSpc>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LCD is the flat panel display, it shows the voltage and current sensor measuring Values (VC). It can also display the total power value. User can set limit for their usage of normal mode.</a:t>
            </a:r>
          </a:p>
          <a:p>
            <a:pPr marL="342900" indent="-342900" algn="l">
              <a:lnSpc>
                <a:spcPct val="150000"/>
              </a:lnSpc>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This iterative learning process ensures that the control system remains effective even as operating conditions evolve. If Temperature of steam increases over the designed value it may leads to overheating of superheaters, reheaters and turbines blades it may leads to failure of the system. If heat/water increases or decreases depending on the condition of the thermal power boiler.</a:t>
            </a:r>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F4792FD-B95D-4FCB-9DBF-2F8A085448AB}"/>
              </a:ext>
            </a:extLst>
          </p:cNvPr>
          <p:cNvPicPr>
            <a:picLocks noChangeAspect="1"/>
          </p:cNvPicPr>
          <p:nvPr/>
        </p:nvPicPr>
        <p:blipFill>
          <a:blip r:embed="rId2"/>
          <a:stretch>
            <a:fillRect/>
          </a:stretch>
        </p:blipFill>
        <p:spPr>
          <a:xfrm>
            <a:off x="7815263" y="1120441"/>
            <a:ext cx="4063018" cy="2179971"/>
          </a:xfrm>
          <a:prstGeom prst="rect">
            <a:avLst/>
          </a:prstGeom>
        </p:spPr>
      </p:pic>
      <p:pic>
        <p:nvPicPr>
          <p:cNvPr id="5" name="Picture 4">
            <a:extLst>
              <a:ext uri="{FF2B5EF4-FFF2-40B4-BE49-F238E27FC236}">
                <a16:creationId xmlns:a16="http://schemas.microsoft.com/office/drawing/2014/main" id="{A8D16F05-37F8-43D9-8606-06552D56D393}"/>
              </a:ext>
            </a:extLst>
          </p:cNvPr>
          <p:cNvPicPr>
            <a:picLocks noChangeAspect="1"/>
          </p:cNvPicPr>
          <p:nvPr/>
        </p:nvPicPr>
        <p:blipFill>
          <a:blip r:embed="rId3"/>
          <a:stretch>
            <a:fillRect/>
          </a:stretch>
        </p:blipFill>
        <p:spPr>
          <a:xfrm>
            <a:off x="7815263" y="3895245"/>
            <a:ext cx="4063018" cy="2640492"/>
          </a:xfrm>
          <a:prstGeom prst="rect">
            <a:avLst/>
          </a:prstGeom>
        </p:spPr>
      </p:pic>
    </p:spTree>
    <p:extLst>
      <p:ext uri="{BB962C8B-B14F-4D97-AF65-F5344CB8AC3E}">
        <p14:creationId xmlns:p14="http://schemas.microsoft.com/office/powerpoint/2010/main" val="10789449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8560-023D-481E-B2FC-EC1346E131A3}"/>
              </a:ext>
            </a:extLst>
          </p:cNvPr>
          <p:cNvSpPr>
            <a:spLocks noGrp="1"/>
          </p:cNvSpPr>
          <p:nvPr>
            <p:ph type="title"/>
          </p:nvPr>
        </p:nvSpPr>
        <p:spPr>
          <a:xfrm>
            <a:off x="838200" y="365125"/>
            <a:ext cx="10515600" cy="828000"/>
          </a:xfrm>
        </p:spPr>
        <p:txBody>
          <a:bodyPr>
            <a:normAutofit/>
          </a:bodyPr>
          <a:lstStyle/>
          <a:p>
            <a:pPr algn="ctr"/>
            <a:r>
              <a:rPr lang="en-GB" sz="3600" b="1" dirty="0">
                <a:latin typeface="Times New Roman" panose="02020603050405020304" pitchFamily="18" charset="0"/>
                <a:cs typeface="Times New Roman" panose="02020603050405020304" pitchFamily="18" charset="0"/>
              </a:rPr>
              <a:t>DETECTION OF NEURAL NETWORK GRAPH</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40E562-3C66-4824-87D6-5309CD25BDE3}"/>
              </a:ext>
            </a:extLst>
          </p:cNvPr>
          <p:cNvSpPr>
            <a:spLocks noGrp="1"/>
          </p:cNvSpPr>
          <p:nvPr>
            <p:ph idx="1"/>
          </p:nvPr>
        </p:nvSpPr>
        <p:spPr>
          <a:xfrm>
            <a:off x="838200" y="1193125"/>
            <a:ext cx="6762750" cy="4983838"/>
          </a:xfrm>
        </p:spPr>
        <p:txBody>
          <a:bodyPr>
            <a:normAutofit/>
          </a:bodyPr>
          <a:lstStyle/>
          <a:p>
            <a:pPr>
              <a:lnSpc>
                <a:spcPct val="150000"/>
              </a:lnSpc>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GNNs model network traffic as graphs to detect anomalies such as unauthorized access or DDoS attacks. For instance, </a:t>
            </a:r>
            <a:r>
              <a:rPr lang="en-US" sz="2000" dirty="0" err="1">
                <a:latin typeface="Times New Roman" panose="02020603050405020304" pitchFamily="18" charset="0"/>
                <a:cs typeface="Times New Roman" panose="02020603050405020304" pitchFamily="18" charset="0"/>
              </a:rPr>
              <a:t>Anomal</a:t>
            </a:r>
            <a:r>
              <a:rPr lang="en-US" sz="2000" dirty="0">
                <a:latin typeface="Times New Roman" panose="02020603050405020304" pitchFamily="18" charset="0"/>
                <a:cs typeface="Times New Roman" panose="02020603050405020304" pitchFamily="18" charset="0"/>
              </a:rPr>
              <a:t>-E employs a self-supervised GNN approach to identify network intrusions without labeled data .</a:t>
            </a:r>
            <a:endParaRPr lang="en-GB"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This approach involves feeding various input features into the network, such as charging/discharging rates, battery temperature, state of charge (SoC), the age of the battery, and grid demand signals. </a:t>
            </a:r>
            <a:endParaRPr lang="en-GB"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96D1065-9611-40BA-B632-CE0DC0588633}"/>
              </a:ext>
            </a:extLst>
          </p:cNvPr>
          <p:cNvPicPr>
            <a:picLocks noChangeAspect="1"/>
          </p:cNvPicPr>
          <p:nvPr/>
        </p:nvPicPr>
        <p:blipFill>
          <a:blip r:embed="rId2"/>
          <a:stretch>
            <a:fillRect/>
          </a:stretch>
        </p:blipFill>
        <p:spPr>
          <a:xfrm>
            <a:off x="7783141" y="1925084"/>
            <a:ext cx="3942707" cy="2775503"/>
          </a:xfrm>
          <a:prstGeom prst="rect">
            <a:avLst/>
          </a:prstGeom>
        </p:spPr>
      </p:pic>
    </p:spTree>
    <p:extLst>
      <p:ext uri="{BB962C8B-B14F-4D97-AF65-F5344CB8AC3E}">
        <p14:creationId xmlns:p14="http://schemas.microsoft.com/office/powerpoint/2010/main" val="14870491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DA38A-1052-4051-B271-20660DC9BBE9}"/>
              </a:ext>
            </a:extLst>
          </p:cNvPr>
          <p:cNvSpPr>
            <a:spLocks noGrp="1"/>
          </p:cNvSpPr>
          <p:nvPr>
            <p:ph type="title"/>
          </p:nvPr>
        </p:nvSpPr>
        <p:spPr>
          <a:xfrm>
            <a:off x="838200" y="365125"/>
            <a:ext cx="10515600" cy="828000"/>
          </a:xfrm>
        </p:spPr>
        <p:txBody>
          <a:bodyPr>
            <a:normAutofit/>
          </a:bodyPr>
          <a:lstStyle/>
          <a:p>
            <a:pPr algn="ctr"/>
            <a:r>
              <a:rPr lang="en-GB" sz="3600" b="1" dirty="0">
                <a:latin typeface="Times New Roman" panose="02020603050405020304" pitchFamily="18" charset="0"/>
                <a:cs typeface="Times New Roman" panose="02020603050405020304" pitchFamily="18" charset="0"/>
              </a:rPr>
              <a:t>CONCLUSION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EB9111-1D24-4B51-A59E-015761870340}"/>
              </a:ext>
            </a:extLst>
          </p:cNvPr>
          <p:cNvSpPr>
            <a:spLocks noGrp="1"/>
          </p:cNvSpPr>
          <p:nvPr>
            <p:ph idx="1"/>
          </p:nvPr>
        </p:nvSpPr>
        <p:spPr>
          <a:xfrm>
            <a:off x="646042" y="1028700"/>
            <a:ext cx="11415907" cy="5328000"/>
          </a:xfrm>
        </p:spPr>
        <p:txBody>
          <a:bodyPr>
            <a:normAutofit/>
          </a:bodyPr>
          <a:lstStyle/>
          <a:p>
            <a:pPr>
              <a:lnSpc>
                <a:spcPct val="150000"/>
              </a:lnSpc>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The integration of battery aging into the optimization framework for bidirectional charging of electric vehicles (EVs) represents a crucial advancement in the development of intelligent energy systems. </a:t>
            </a:r>
          </a:p>
          <a:p>
            <a:pPr>
              <a:lnSpc>
                <a:spcPct val="150000"/>
              </a:lnSpc>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Traditional vehicle-to-grid (V2G) strategies often neglect the long-term effects of frequent charging and discharging on battery health. Our proposed system addresses this gap by incorporating aging models into the optimization process, leading to a more sustainable and balanced approach.</a:t>
            </a:r>
          </a:p>
          <a:p>
            <a:pPr>
              <a:lnSpc>
                <a:spcPct val="15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In addition to preserving battery health, the system also enhances economic efficiency. By intelligently scheduling charging and discharging based on real-time electricity tariffs and grid demands, the model achieves 20–25% cost savings on average for energy consumption. </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81856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FFD1-3674-4E70-B616-1A802919C20E}"/>
              </a:ext>
            </a:extLst>
          </p:cNvPr>
          <p:cNvSpPr>
            <a:spLocks noGrp="1"/>
          </p:cNvSpPr>
          <p:nvPr>
            <p:ph type="title"/>
          </p:nvPr>
        </p:nvSpPr>
        <p:spPr>
          <a:xfrm>
            <a:off x="838200" y="365125"/>
            <a:ext cx="10692000" cy="1008000"/>
          </a:xfrm>
        </p:spPr>
        <p:txBody>
          <a:bodyPr>
            <a:normAutofit/>
          </a:bodyPr>
          <a:lstStyle/>
          <a:p>
            <a:pPr algn="ctr"/>
            <a:r>
              <a:rPr lang="en-GB" sz="3600" b="1" dirty="0">
                <a:latin typeface="Times New Roman" panose="02020603050405020304" pitchFamily="18" charset="0"/>
                <a:cs typeface="Times New Roman" panose="02020603050405020304" pitchFamily="18" charset="0"/>
              </a:rPr>
              <a:t>FUTURE SCOPE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7BD1CC-2178-45B7-9494-79BD8B83A927}"/>
              </a:ext>
            </a:extLst>
          </p:cNvPr>
          <p:cNvSpPr>
            <a:spLocks noGrp="1"/>
          </p:cNvSpPr>
          <p:nvPr>
            <p:ph idx="1"/>
          </p:nvPr>
        </p:nvSpPr>
        <p:spPr>
          <a:xfrm>
            <a:off x="661800" y="1253331"/>
            <a:ext cx="11053949" cy="4961732"/>
          </a:xfrm>
        </p:spPr>
        <p:txBody>
          <a:bodyPr>
            <a:normAutofit/>
          </a:bodyPr>
          <a:lstStyle/>
          <a:p>
            <a:pPr>
              <a:lnSpc>
                <a:spcPct val="150000"/>
              </a:lnSpc>
              <a:buFont typeface="Wingdings" panose="05000000000000000000" pitchFamily="2" charset="2"/>
              <a:buChar char="v"/>
            </a:pPr>
            <a:r>
              <a:rPr lang="en-GB" sz="2200" dirty="0">
                <a:latin typeface="Times New Roman" panose="02020603050405020304" pitchFamily="18"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While current models are tested in simulation environments, future efforts should involve deploying the system in real-world pilot programs. This will validate the optimization framework under diverse conditions such as different driving patterns, weather scenarios, and grid requirements</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The proposed system can be extended to work alongside renewable energy systems like solar and wind. By synchronizing EV charging/discharging with renewable energy generation, the overall sustainability and grid stability can be improved.</a:t>
            </a:r>
          </a:p>
          <a:p>
            <a:pPr>
              <a:lnSpc>
                <a:spcPct val="150000"/>
              </a:lnSpc>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Further development can focus on enhancing user experience by offering personalized control, better mobile app integration, and incentive-based participation models. Dynamic pricing based on battery health, driving needs, and grid demand could motivate more users to engage in V2G systems.</a:t>
            </a:r>
          </a:p>
          <a:p>
            <a:pPr>
              <a:lnSpc>
                <a:spcPct val="150000"/>
              </a:lnSpc>
              <a:buFont typeface="Wingdings" panose="05000000000000000000" pitchFamily="2" charset="2"/>
              <a:buChar char="v"/>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751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1972"/>
          </a:xfrm>
        </p:spPr>
        <p:txBody>
          <a:bodyPr>
            <a:normAutofit/>
          </a:bodyPr>
          <a:lstStyle/>
          <a:p>
            <a:pPr algn="ctr"/>
            <a:r>
              <a:rPr lang="en-GB"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64324" y="1211669"/>
            <a:ext cx="10996750" cy="5097689"/>
          </a:xfrm>
        </p:spPr>
        <p:txBody>
          <a:bodyPr>
            <a:normAutofit/>
          </a:bodyPr>
          <a:lstStyle/>
          <a:p>
            <a:pPr algn="just">
              <a:lnSpc>
                <a:spcPct val="150000"/>
              </a:lnSpc>
              <a:spcAft>
                <a:spcPts val="800"/>
              </a:spcAft>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C. Crozier, 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Morstyn</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M. Deakin, and M. McCulloch, “The case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forbi</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-directional charging of electric vehicles in low voltage distribution networks,” Appl. Energy, vol. 259, Feb. 2020, Art. no. 114214.</a:t>
            </a:r>
          </a:p>
          <a:p>
            <a:pPr algn="just">
              <a:lnSpc>
                <a:spcPct val="150000"/>
              </a:lnSpc>
              <a:spcAft>
                <a:spcPts val="800"/>
              </a:spcAft>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 Li, J. Li, C. Su, and Q. Yang, “Optimization of bi-directional V2Gbehavior with active battery anti-aging scheduling,” IEEE Access, vol. 8,pp. 11186–11196, 2020.</a:t>
            </a:r>
          </a:p>
          <a:p>
            <a:pPr algn="just">
              <a:lnSpc>
                <a:spcPct val="150000"/>
              </a:lnSpc>
              <a:spcAft>
                <a:spcPts val="800"/>
              </a:spcAft>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Q. Yang et al., “An improved vehicle to the grid method with battery longevity management in a microgrid application,” Energy,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vo</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May 2020, Art. no. 117374.</a:t>
            </a:r>
          </a:p>
          <a:p>
            <a:pPr algn="just">
              <a:lnSpc>
                <a:spcPct val="150000"/>
              </a:lnSpc>
              <a:spcAft>
                <a:spcPts val="800"/>
              </a:spcAft>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J. D. K. Bishop, C. J. Axon, D. Bonilla, and D. Banister, “Estimating the grid payments necessary to compensate additional costs to prospective electric vehicle owners who provide vehicle-to-grid ancillary services ,” Energy, vol. 94, pp. 715–727, Jan. 2016.</a:t>
            </a:r>
          </a:p>
          <a:p>
            <a:pPr algn="just">
              <a:lnSpc>
                <a:spcPct val="150000"/>
              </a:lnSpc>
              <a:spcAft>
                <a:spcPts val="800"/>
              </a:spcAft>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buFont typeface="Wingdings" panose="05000000000000000000" pitchFamily="2" charset="2"/>
              <a:buChar char="v"/>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8199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D482-3B91-4E68-ABA6-F1983C0D2AA9}"/>
              </a:ext>
            </a:extLst>
          </p:cNvPr>
          <p:cNvSpPr>
            <a:spLocks noGrp="1"/>
          </p:cNvSpPr>
          <p:nvPr>
            <p:ph type="title"/>
          </p:nvPr>
        </p:nvSpPr>
        <p:spPr>
          <a:xfrm>
            <a:off x="1081087" y="2665413"/>
            <a:ext cx="10515600" cy="972000"/>
          </a:xfrm>
        </p:spPr>
        <p:txBody>
          <a:bodyPr>
            <a:normAutofit/>
          </a:bodyPr>
          <a:lstStyle/>
          <a:p>
            <a:pPr algn="ctr"/>
            <a:r>
              <a:rPr lang="en-US" sz="4800" b="1" dirty="0">
                <a:latin typeface="Times New Roman" panose="02020603050405020304" pitchFamily="18" charset="0"/>
                <a:cs typeface="Times New Roman" panose="02020603050405020304" pitchFamily="18" charset="0"/>
              </a:rPr>
              <a:t>THANK</a:t>
            </a:r>
            <a:r>
              <a:rPr lang="en-US" sz="4800" b="1" dirty="0">
                <a:latin typeface="Bradley Hand ITC" panose="03070402050302030203" pitchFamily="66" charset="0"/>
                <a:cs typeface="Times New Roman" panose="02020603050405020304" pitchFamily="18" charset="0"/>
              </a:rPr>
              <a:t> </a:t>
            </a:r>
            <a:r>
              <a:rPr lang="en-US" sz="4800" b="1" dirty="0">
                <a:latin typeface="Times New Roman" panose="02020603050405020304" pitchFamily="18" charset="0"/>
                <a:cs typeface="Times New Roman" panose="02020603050405020304" pitchFamily="18" charset="0"/>
              </a:rPr>
              <a:t>YOU</a:t>
            </a:r>
            <a:endParaRPr lang="en-IN" sz="4800" dirty="0"/>
          </a:p>
        </p:txBody>
      </p:sp>
    </p:spTree>
    <p:extLst>
      <p:ext uri="{BB962C8B-B14F-4D97-AF65-F5344CB8AC3E}">
        <p14:creationId xmlns:p14="http://schemas.microsoft.com/office/powerpoint/2010/main" val="1418722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0B878-280F-4ECF-B92E-802AB15D4CB6}"/>
              </a:ext>
            </a:extLst>
          </p:cNvPr>
          <p:cNvSpPr>
            <a:spLocks noGrp="1"/>
          </p:cNvSpPr>
          <p:nvPr>
            <p:ph type="title"/>
          </p:nvPr>
        </p:nvSpPr>
        <p:spPr/>
        <p:txBody>
          <a:bodyPr>
            <a:normAutofit/>
          </a:bodyPr>
          <a:lstStyle/>
          <a:p>
            <a:pPr algn="ctr"/>
            <a:r>
              <a:rPr lang="en-GB" sz="3600" b="1" dirty="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9F80763-1F45-4CD0-B1C2-516E24BF0BB8}"/>
              </a:ext>
            </a:extLst>
          </p:cNvPr>
          <p:cNvSpPr>
            <a:spLocks noGrp="1"/>
          </p:cNvSpPr>
          <p:nvPr>
            <p:ph idx="1"/>
          </p:nvPr>
        </p:nvSpPr>
        <p:spPr>
          <a:xfrm>
            <a:off x="642938" y="1328738"/>
            <a:ext cx="11258550" cy="5164137"/>
          </a:xfrm>
        </p:spPr>
        <p:txBody>
          <a:bodyPr>
            <a:normAutofit/>
          </a:bodyPr>
          <a:lstStyle/>
          <a:p>
            <a:pPr>
              <a:lnSpc>
                <a:spcPct val="15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rPr>
              <a:t>The increasing adoption of electric vehicles (EVs) and the emergence of vehicle-to-grid (V2G) technologies present new opportunities for enhancing grid flexibility and reliability. </a:t>
            </a:r>
            <a:endParaRPr lang="en-GB"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rPr>
              <a:t>However, the implementation of bidirectional charging poses challenges, particularly concerning battery degradation, which directly impacts the lifespan and economic viability of EVs. </a:t>
            </a:r>
          </a:p>
          <a:p>
            <a:pPr>
              <a:lnSpc>
                <a:spcPct val="15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rPr>
              <a:t>By accounting for factors such as depth of discharge, state of charge, temperature effects, and cycle count, the model aims to balance grid support with battery health preservation. </a:t>
            </a:r>
            <a:endParaRPr lang="en-IN" sz="2000" dirty="0">
              <a:latin typeface="Times New Roman" panose="02020603050405020304" pitchFamily="18" charset="0"/>
              <a:ea typeface="Calibri" panose="020F0502020204030204" pitchFamily="34" charset="0"/>
            </a:endParaRPr>
          </a:p>
          <a:p>
            <a:pPr>
              <a:lnSpc>
                <a:spcPct val="150000"/>
              </a:lnSpc>
              <a:buFont typeface="Wingdings" panose="05000000000000000000" pitchFamily="2" charset="2"/>
              <a:buChar char="v"/>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Simulation results demonstrate the effectiveness of the proposed strategy in extending battery life while maintaining grid performance, highlighting the importance of incorporating battery aging in the planning of V2G operations.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endParaRPr lang="en-GB"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v"/>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815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E0CC5-7406-8B82-CE61-F6F258389960}"/>
              </a:ext>
            </a:extLst>
          </p:cNvPr>
          <p:cNvSpPr>
            <a:spLocks noGrp="1"/>
          </p:cNvSpPr>
          <p:nvPr>
            <p:ph type="title"/>
          </p:nvPr>
        </p:nvSpPr>
        <p:spPr>
          <a:xfrm>
            <a:off x="838200" y="220717"/>
            <a:ext cx="10515600" cy="551793"/>
          </a:xfrm>
        </p:spPr>
        <p:txBody>
          <a:bodyPr>
            <a:normAutofit fontScale="90000"/>
          </a:bodyPr>
          <a:lstStyle/>
          <a:p>
            <a:pPr algn="ctr"/>
            <a:r>
              <a:rPr lang="en-GB" sz="3600" b="1" dirty="0">
                <a:latin typeface="Times New Roman" panose="02020603050405020304" pitchFamily="18" charset="0"/>
                <a:cs typeface="Times New Roman" panose="02020603050405020304" pitchFamily="18" charset="0"/>
              </a:rPr>
              <a:t>LITERATURE REVIEW</a:t>
            </a:r>
            <a:endParaRPr lang="en-IN" sz="3600"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E015E9B2-E28F-2930-ACE7-BE5F9EB653B1}"/>
              </a:ext>
            </a:extLst>
          </p:cNvPr>
          <p:cNvGraphicFramePr>
            <a:graphicFrameLocks noGrp="1"/>
          </p:cNvGraphicFramePr>
          <p:nvPr>
            <p:ph idx="1"/>
            <p:extLst>
              <p:ext uri="{D42A27DB-BD31-4B8C-83A1-F6EECF244321}">
                <p14:modId xmlns:p14="http://schemas.microsoft.com/office/powerpoint/2010/main" val="3441351775"/>
              </p:ext>
            </p:extLst>
          </p:nvPr>
        </p:nvGraphicFramePr>
        <p:xfrm>
          <a:off x="156000" y="815603"/>
          <a:ext cx="11880000" cy="5657201"/>
        </p:xfrm>
        <a:graphic>
          <a:graphicData uri="http://schemas.openxmlformats.org/drawingml/2006/table">
            <a:tbl>
              <a:tblPr firstRow="1" bandRow="1">
                <a:tableStyleId>{5940675A-B579-460E-94D1-54222C63F5DA}</a:tableStyleId>
              </a:tblPr>
              <a:tblGrid>
                <a:gridCol w="1006878">
                  <a:extLst>
                    <a:ext uri="{9D8B030D-6E8A-4147-A177-3AD203B41FA5}">
                      <a16:colId xmlns:a16="http://schemas.microsoft.com/office/drawing/2014/main" val="2209369547"/>
                    </a:ext>
                  </a:extLst>
                </a:gridCol>
                <a:gridCol w="2129108">
                  <a:extLst>
                    <a:ext uri="{9D8B030D-6E8A-4147-A177-3AD203B41FA5}">
                      <a16:colId xmlns:a16="http://schemas.microsoft.com/office/drawing/2014/main" val="1266882093"/>
                    </a:ext>
                  </a:extLst>
                </a:gridCol>
                <a:gridCol w="1656183">
                  <a:extLst>
                    <a:ext uri="{9D8B030D-6E8A-4147-A177-3AD203B41FA5}">
                      <a16:colId xmlns:a16="http://schemas.microsoft.com/office/drawing/2014/main" val="3584116921"/>
                    </a:ext>
                  </a:extLst>
                </a:gridCol>
                <a:gridCol w="1518822">
                  <a:extLst>
                    <a:ext uri="{9D8B030D-6E8A-4147-A177-3AD203B41FA5}">
                      <a16:colId xmlns:a16="http://schemas.microsoft.com/office/drawing/2014/main" val="2165993331"/>
                    </a:ext>
                  </a:extLst>
                </a:gridCol>
                <a:gridCol w="2227790">
                  <a:extLst>
                    <a:ext uri="{9D8B030D-6E8A-4147-A177-3AD203B41FA5}">
                      <a16:colId xmlns:a16="http://schemas.microsoft.com/office/drawing/2014/main" val="2199389799"/>
                    </a:ext>
                  </a:extLst>
                </a:gridCol>
                <a:gridCol w="3341219">
                  <a:extLst>
                    <a:ext uri="{9D8B030D-6E8A-4147-A177-3AD203B41FA5}">
                      <a16:colId xmlns:a16="http://schemas.microsoft.com/office/drawing/2014/main" val="1031287645"/>
                    </a:ext>
                  </a:extLst>
                </a:gridCol>
              </a:tblGrid>
              <a:tr h="656004">
                <a:tc>
                  <a:txBody>
                    <a:bodyPr/>
                    <a:lstStyle/>
                    <a:p>
                      <a:pPr algn="ctr"/>
                      <a:r>
                        <a:rPr lang="en-GB" sz="2000" b="1" dirty="0">
                          <a:latin typeface="Times New Roman" panose="02020603050405020304" pitchFamily="18" charset="0"/>
                          <a:cs typeface="Times New Roman" panose="02020603050405020304" pitchFamily="18" charset="0"/>
                        </a:rPr>
                        <a:t>YEAR </a:t>
                      </a:r>
                      <a:endParaRPr lang="en-IN"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GB" sz="2000" b="1" dirty="0">
                          <a:latin typeface="Times New Roman" panose="02020603050405020304" pitchFamily="18" charset="0"/>
                          <a:cs typeface="Times New Roman" panose="02020603050405020304" pitchFamily="18" charset="0"/>
                        </a:rPr>
                        <a:t>TITLE </a:t>
                      </a:r>
                      <a:endParaRPr lang="en-IN"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GB" sz="2000" b="1" dirty="0">
                          <a:latin typeface="Times New Roman" panose="02020603050405020304" pitchFamily="18" charset="0"/>
                          <a:cs typeface="Times New Roman" panose="02020603050405020304" pitchFamily="18" charset="0"/>
                        </a:rPr>
                        <a:t>AUTHOR</a:t>
                      </a:r>
                      <a:endParaRPr lang="en-IN"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GB" sz="2000" b="1" dirty="0">
                          <a:latin typeface="Times New Roman" panose="02020603050405020304" pitchFamily="18" charset="0"/>
                          <a:cs typeface="Times New Roman" panose="02020603050405020304" pitchFamily="18" charset="0"/>
                        </a:rPr>
                        <a:t>JOURNAL NAME </a:t>
                      </a:r>
                      <a:endParaRPr lang="en-IN"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GB" sz="2000" b="1" dirty="0">
                          <a:latin typeface="Times New Roman" panose="02020603050405020304" pitchFamily="18" charset="0"/>
                          <a:cs typeface="Times New Roman" panose="02020603050405020304" pitchFamily="18" charset="0"/>
                        </a:rPr>
                        <a:t>CONCEPT</a:t>
                      </a:r>
                      <a:endParaRPr lang="en-IN" sz="2000" b="1" dirty="0">
                        <a:latin typeface="Times New Roman" panose="02020603050405020304" pitchFamily="18" charset="0"/>
                        <a:cs typeface="Times New Roman" panose="02020603050405020304" pitchFamily="18" charset="0"/>
                      </a:endParaRPr>
                    </a:p>
                  </a:txBody>
                  <a:tcPr anchor="ctr"/>
                </a:tc>
                <a:tc>
                  <a:txBody>
                    <a:bodyPr/>
                    <a:lstStyle/>
                    <a:p>
                      <a:pPr algn="ctr"/>
                      <a:r>
                        <a:rPr lang="en-GB" sz="2000" b="1" dirty="0">
                          <a:latin typeface="Times New Roman" panose="02020603050405020304" pitchFamily="18" charset="0"/>
                          <a:cs typeface="Times New Roman" panose="02020603050405020304" pitchFamily="18" charset="0"/>
                        </a:rPr>
                        <a:t>LIMITATIONS</a:t>
                      </a:r>
                      <a:endParaRPr lang="en-IN" sz="2000"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017635162"/>
                  </a:ext>
                </a:extLst>
              </a:tr>
              <a:tr h="2395841">
                <a:tc>
                  <a:txBody>
                    <a:bodyPr/>
                    <a:lstStyle/>
                    <a:p>
                      <a:pPr algn="l"/>
                      <a:endParaRPr lang="en-GB" dirty="0">
                        <a:latin typeface="Times New Roman" panose="02020603050405020304" pitchFamily="18" charset="0"/>
                        <a:cs typeface="Times New Roman" panose="02020603050405020304" pitchFamily="18" charset="0"/>
                      </a:endParaRPr>
                    </a:p>
                    <a:p>
                      <a:pPr algn="l"/>
                      <a:endParaRPr lang="en-GB" dirty="0">
                        <a:latin typeface="Times New Roman" panose="02020603050405020304" pitchFamily="18" charset="0"/>
                        <a:cs typeface="Times New Roman" panose="02020603050405020304" pitchFamily="18" charset="0"/>
                      </a:endParaRPr>
                    </a:p>
                    <a:p>
                      <a:pPr algn="l"/>
                      <a:endParaRPr lang="en-GB" dirty="0">
                        <a:latin typeface="Times New Roman" panose="02020603050405020304" pitchFamily="18" charset="0"/>
                        <a:cs typeface="Times New Roman" panose="02020603050405020304" pitchFamily="18" charset="0"/>
                      </a:endParaRPr>
                    </a:p>
                    <a:p>
                      <a:pPr algn="l"/>
                      <a:r>
                        <a:rPr lang="en-GB" dirty="0">
                          <a:latin typeface="Times New Roman" panose="02020603050405020304" pitchFamily="18" charset="0"/>
                          <a:cs typeface="Times New Roman" panose="02020603050405020304" pitchFamily="18" charset="0"/>
                        </a:rPr>
                        <a:t>2023</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tx1"/>
                          </a:solidFill>
                          <a:effectLst/>
                          <a:latin typeface="Times New Roman" panose="02020603050405020304" pitchFamily="18" charset="0"/>
                          <a:ea typeface="+mn-ea"/>
                          <a:cs typeface="Times New Roman" panose="02020603050405020304" pitchFamily="18" charset="0"/>
                        </a:rPr>
                        <a:t>Linear Approximation of Calendar Battery Aging Costs for MILP-Based Power Dispatch Optimization</a:t>
                      </a:r>
                    </a:p>
                    <a:p>
                      <a:pPr algn="l"/>
                      <a:endParaRPr lang="en-IN" dirty="0">
                        <a:latin typeface="Times New Roman" panose="02020603050405020304" pitchFamily="18" charset="0"/>
                        <a:cs typeface="Times New Roman" panose="02020603050405020304" pitchFamily="18" charset="0"/>
                      </a:endParaRPr>
                    </a:p>
                  </a:txBody>
                  <a:tcPr/>
                </a:tc>
                <a:tc>
                  <a:txBody>
                    <a:bodyPr/>
                    <a:lstStyle/>
                    <a:p>
                      <a:pPr marL="0" indent="0" algn="l">
                        <a:lnSpc>
                          <a:spcPct val="200000"/>
                        </a:lnSpc>
                        <a:buFont typeface="+mj-lt"/>
                        <a:buNone/>
                      </a:pPr>
                      <a:r>
                        <a:rPr lang="en-GB" dirty="0">
                          <a:latin typeface="Times New Roman" panose="02020603050405020304" pitchFamily="18" charset="0"/>
                          <a:cs typeface="Times New Roman" panose="02020603050405020304" pitchFamily="18" charset="0"/>
                        </a:rPr>
                        <a:t>1.</a:t>
                      </a:r>
                      <a:r>
                        <a:rPr lang="en-IN" sz="1800" b="1" kern="1200" dirty="0">
                          <a:solidFill>
                            <a:schemeClr val="tx1"/>
                          </a:solidFill>
                          <a:effectLst/>
                          <a:latin typeface="+mn-lt"/>
                          <a:ea typeface="+mn-ea"/>
                          <a:cs typeface="+mn-cs"/>
                        </a:rPr>
                        <a:t> </a:t>
                      </a:r>
                      <a:r>
                        <a:rPr lang="en-IN" sz="1800" b="0" kern="1200" dirty="0">
                          <a:solidFill>
                            <a:schemeClr val="tx1"/>
                          </a:solidFill>
                          <a:effectLst/>
                          <a:latin typeface="Times New Roman" panose="02020603050405020304" pitchFamily="18" charset="0"/>
                          <a:ea typeface="+mn-ea"/>
                          <a:cs typeface="Times New Roman" panose="02020603050405020304" pitchFamily="18" charset="0"/>
                        </a:rPr>
                        <a:t>Kurt Majewski</a:t>
                      </a:r>
                      <a:endParaRPr lang="en-GB" b="0" dirty="0">
                        <a:latin typeface="Times New Roman" panose="02020603050405020304" pitchFamily="18" charset="0"/>
                        <a:cs typeface="Times New Roman" panose="02020603050405020304" pitchFamily="18" charset="0"/>
                      </a:endParaRPr>
                    </a:p>
                    <a:p>
                      <a:pPr algn="l">
                        <a:lnSpc>
                          <a:spcPct val="200000"/>
                        </a:lnSpc>
                      </a:pPr>
                      <a:r>
                        <a:rPr lang="en-GB" dirty="0">
                          <a:latin typeface="Times New Roman" panose="02020603050405020304" pitchFamily="18" charset="0"/>
                          <a:cs typeface="Times New Roman" panose="02020603050405020304" pitchFamily="18" charset="0"/>
                        </a:rPr>
                        <a:t>2.</a:t>
                      </a:r>
                      <a:r>
                        <a:rPr lang="en-IN" sz="1800" b="1" kern="1200" dirty="0">
                          <a:solidFill>
                            <a:schemeClr val="tx1"/>
                          </a:solidFill>
                          <a:effectLst/>
                          <a:latin typeface="+mn-lt"/>
                          <a:ea typeface="+mn-ea"/>
                          <a:cs typeface="+mn-cs"/>
                        </a:rPr>
                        <a:t> </a:t>
                      </a:r>
                      <a:r>
                        <a:rPr lang="en-IN" sz="1800" b="0" kern="1200" dirty="0">
                          <a:solidFill>
                            <a:schemeClr val="tx1"/>
                          </a:solidFill>
                          <a:effectLst/>
                          <a:latin typeface="Times New Roman" panose="02020603050405020304" pitchFamily="18" charset="0"/>
                          <a:ea typeface="+mn-ea"/>
                          <a:cs typeface="Times New Roman" panose="02020603050405020304" pitchFamily="18" charset="0"/>
                        </a:rPr>
                        <a:t>Martin </a:t>
                      </a:r>
                      <a:r>
                        <a:rPr lang="en-IN" sz="1800" b="0" kern="1200" dirty="0" err="1">
                          <a:solidFill>
                            <a:schemeClr val="tx1"/>
                          </a:solidFill>
                          <a:effectLst/>
                          <a:latin typeface="Times New Roman" panose="02020603050405020304" pitchFamily="18" charset="0"/>
                          <a:ea typeface="+mn-ea"/>
                          <a:cs typeface="Times New Roman" panose="02020603050405020304" pitchFamily="18" charset="0"/>
                        </a:rPr>
                        <a:t>Seydenschwanz</a:t>
                      </a:r>
                      <a:endParaRPr lang="en-GB" b="0" dirty="0">
                        <a:latin typeface="Times New Roman" panose="02020603050405020304" pitchFamily="18" charset="0"/>
                        <a:cs typeface="Times New Roman" panose="02020603050405020304" pitchFamily="18" charset="0"/>
                      </a:endParaRPr>
                    </a:p>
                  </a:txBody>
                  <a:tcPr/>
                </a:tc>
                <a:tc>
                  <a:txBody>
                    <a:bodyPr/>
                    <a:lstStyle/>
                    <a:p>
                      <a:pPr marL="0" indent="0" algn="l"/>
                      <a:endParaRPr lang="en-GB" dirty="0">
                        <a:latin typeface="Times New Roman" panose="02020603050405020304" pitchFamily="18" charset="0"/>
                        <a:cs typeface="Times New Roman" panose="02020603050405020304" pitchFamily="18" charset="0"/>
                      </a:endParaRPr>
                    </a:p>
                    <a:p>
                      <a:pPr marL="0" indent="0" algn="l"/>
                      <a:endParaRPr lang="en-GB" dirty="0">
                        <a:latin typeface="Times New Roman" panose="02020603050405020304" pitchFamily="18" charset="0"/>
                        <a:cs typeface="Times New Roman" panose="02020603050405020304" pitchFamily="18" charset="0"/>
                      </a:endParaRPr>
                    </a:p>
                    <a:p>
                      <a:pPr marL="0" indent="0" algn="l"/>
                      <a:endParaRPr lang="en-GB" dirty="0">
                        <a:latin typeface="Times New Roman" panose="02020603050405020304" pitchFamily="18" charset="0"/>
                        <a:cs typeface="Times New Roman" panose="02020603050405020304" pitchFamily="18" charset="0"/>
                      </a:endParaRPr>
                    </a:p>
                    <a:p>
                      <a:pPr marL="0" indent="0" algn="l"/>
                      <a:r>
                        <a:rPr lang="en-GB" dirty="0">
                          <a:latin typeface="Times New Roman" panose="02020603050405020304" pitchFamily="18" charset="0"/>
                          <a:cs typeface="Times New Roman" panose="02020603050405020304" pitchFamily="18" charset="0"/>
                        </a:rPr>
                        <a:t>IEEE Xplore </a:t>
                      </a:r>
                      <a:endParaRPr lang="en-IN" dirty="0">
                        <a:latin typeface="Times New Roman" panose="02020603050405020304" pitchFamily="18" charset="0"/>
                        <a:cs typeface="Times New Roman" panose="02020603050405020304" pitchFamily="18" charset="0"/>
                      </a:endParaRPr>
                    </a:p>
                  </a:txBody>
                  <a:tcPr/>
                </a:tc>
                <a:tc>
                  <a:txBody>
                    <a:bodyPr/>
                    <a:lstStyle/>
                    <a:p>
                      <a:pPr lvl="0" algn="l"/>
                      <a:r>
                        <a:rPr lang="en-IN" sz="1800" b="0" kern="1200" dirty="0">
                          <a:solidFill>
                            <a:schemeClr val="tx1"/>
                          </a:solidFill>
                          <a:effectLst/>
                          <a:latin typeface="Times New Roman" panose="02020603050405020304" pitchFamily="18" charset="0"/>
                          <a:ea typeface="+mn-ea"/>
                          <a:cs typeface="Times New Roman" panose="02020603050405020304" pitchFamily="18" charset="0"/>
                        </a:rPr>
                        <a:t>Batteries should be operated such that benefits and associated chemical aging detriments are balanced. </a:t>
                      </a:r>
                      <a:endParaRPr lang="en-IN" b="0" dirty="0">
                        <a:latin typeface="Times New Roman" panose="02020603050405020304" pitchFamily="18" charset="0"/>
                        <a:cs typeface="Times New Roman" panose="02020603050405020304" pitchFamily="18" charset="0"/>
                      </a:endParaRPr>
                    </a:p>
                  </a:txBody>
                  <a:tcPr/>
                </a:tc>
                <a:tc>
                  <a:txBody>
                    <a:bodyPr/>
                    <a:lstStyle/>
                    <a:p>
                      <a:pPr marL="0" lvl="0" indent="0" algn="l">
                        <a:buFont typeface="Arial" panose="020B0604020202020204" pitchFamily="34" charset="0"/>
                        <a:buNone/>
                      </a:pPr>
                      <a:r>
                        <a:rPr lang="en-IN" sz="1800" kern="1200" dirty="0">
                          <a:solidFill>
                            <a:schemeClr val="tx1"/>
                          </a:solidFill>
                          <a:effectLst/>
                          <a:latin typeface="Times New Roman" panose="02020603050405020304" pitchFamily="18" charset="0"/>
                          <a:ea typeface="+mn-ea"/>
                          <a:cs typeface="Times New Roman" panose="02020603050405020304" pitchFamily="18" charset="0"/>
                        </a:rPr>
                        <a:t>Calendar and cyclic aging costs shows that the revenue from the operation of a battery can be increased by integrating aging costs into a model predictive control optimization.</a:t>
                      </a:r>
                      <a:endParaRPr lang="en-IN" sz="19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97740780"/>
                  </a:ext>
                </a:extLst>
              </a:tr>
              <a:tr h="2395841">
                <a:tc>
                  <a:txBody>
                    <a:bodyPr/>
                    <a:lstStyle/>
                    <a:p>
                      <a:pPr algn="l"/>
                      <a:endParaRPr lang="en-GB" dirty="0">
                        <a:latin typeface="Times New Roman" panose="02020603050405020304" pitchFamily="18" charset="0"/>
                        <a:cs typeface="Times New Roman" panose="02020603050405020304" pitchFamily="18" charset="0"/>
                      </a:endParaRPr>
                    </a:p>
                    <a:p>
                      <a:pPr algn="l"/>
                      <a:endParaRPr lang="en-GB" dirty="0">
                        <a:latin typeface="Times New Roman" panose="02020603050405020304" pitchFamily="18" charset="0"/>
                        <a:cs typeface="Times New Roman" panose="02020603050405020304" pitchFamily="18" charset="0"/>
                      </a:endParaRPr>
                    </a:p>
                    <a:p>
                      <a:pPr algn="l"/>
                      <a:endParaRPr lang="en-GB" dirty="0">
                        <a:latin typeface="Times New Roman" panose="02020603050405020304" pitchFamily="18" charset="0"/>
                        <a:cs typeface="Times New Roman" panose="02020603050405020304" pitchFamily="18" charset="0"/>
                      </a:endParaRPr>
                    </a:p>
                    <a:p>
                      <a:pPr algn="l"/>
                      <a:r>
                        <a:rPr lang="en-GB"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tx1"/>
                          </a:solidFill>
                          <a:effectLst/>
                          <a:latin typeface="Times New Roman" panose="02020603050405020304" pitchFamily="18" charset="0"/>
                          <a:ea typeface="+mn-ea"/>
                          <a:cs typeface="Times New Roman" panose="02020603050405020304" pitchFamily="18" charset="0"/>
                        </a:rPr>
                        <a:t>Optimization of Electric Vehicle Charging for Battery Maintenance and Degradation Management</a:t>
                      </a:r>
                    </a:p>
                    <a:p>
                      <a:endParaRPr lang="en-IN" dirty="0">
                        <a:latin typeface="Times New Roman" panose="02020603050405020304" pitchFamily="18" charset="0"/>
                        <a:cs typeface="Times New Roman" panose="02020603050405020304" pitchFamily="18" charset="0"/>
                      </a:endParaRPr>
                    </a:p>
                  </a:txBody>
                  <a:tcPr/>
                </a:tc>
                <a:tc>
                  <a:txBody>
                    <a:bodyPr/>
                    <a:lstStyle/>
                    <a:p>
                      <a:pPr marL="342900" indent="-342900">
                        <a:lnSpc>
                          <a:spcPct val="150000"/>
                        </a:lnSpc>
                        <a:buAutoNum type="arabicPeriod"/>
                      </a:pPr>
                      <a:r>
                        <a:rPr lang="en-IN" sz="1800" b="0" kern="1200" dirty="0">
                          <a:solidFill>
                            <a:schemeClr val="tx1"/>
                          </a:solidFill>
                          <a:effectLst/>
                          <a:latin typeface="Times New Roman" panose="02020603050405020304" pitchFamily="18" charset="0"/>
                          <a:ea typeface="+mn-ea"/>
                          <a:cs typeface="Times New Roman" panose="02020603050405020304" pitchFamily="18" charset="0"/>
                        </a:rPr>
                        <a:t>Sidharth </a:t>
                      </a:r>
                      <a:r>
                        <a:rPr lang="en-IN" sz="1800" b="0" kern="1200" dirty="0" err="1">
                          <a:solidFill>
                            <a:schemeClr val="tx1"/>
                          </a:solidFill>
                          <a:effectLst/>
                          <a:latin typeface="Times New Roman" panose="02020603050405020304" pitchFamily="18" charset="0"/>
                          <a:ea typeface="+mn-ea"/>
                          <a:cs typeface="Times New Roman" panose="02020603050405020304" pitchFamily="18" charset="0"/>
                        </a:rPr>
                        <a:t>Jangra</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p>
                      <a:pPr marL="342900" indent="-342900">
                        <a:lnSpc>
                          <a:spcPct val="150000"/>
                        </a:lnSpc>
                        <a:buAutoNum type="arabicPeriod"/>
                      </a:pPr>
                      <a:r>
                        <a:rPr lang="en-IN" sz="1800" b="0" kern="1200" dirty="0" err="1">
                          <a:solidFill>
                            <a:schemeClr val="tx1"/>
                          </a:solidFill>
                          <a:effectLst/>
                          <a:latin typeface="Times New Roman" panose="02020603050405020304" pitchFamily="18" charset="0"/>
                          <a:ea typeface="+mn-ea"/>
                          <a:cs typeface="Times New Roman" panose="02020603050405020304" pitchFamily="18" charset="0"/>
                        </a:rPr>
                        <a:t>Qingzhi</a:t>
                      </a:r>
                      <a:r>
                        <a:rPr lang="en-IN" sz="1800" b="0" kern="1200" dirty="0">
                          <a:solidFill>
                            <a:schemeClr val="tx1"/>
                          </a:solidFill>
                          <a:effectLst/>
                          <a:latin typeface="Times New Roman" panose="02020603050405020304" pitchFamily="18" charset="0"/>
                          <a:ea typeface="+mn-ea"/>
                          <a:cs typeface="Times New Roman" panose="02020603050405020304" pitchFamily="18" charset="0"/>
                        </a:rPr>
                        <a:t> Lai</a:t>
                      </a:r>
                      <a:endParaRPr lang="en-GB" b="0" dirty="0">
                        <a:latin typeface="Times New Roman" panose="02020603050405020304" pitchFamily="18" charset="0"/>
                        <a:cs typeface="Times New Roman" panose="02020603050405020304" pitchFamily="18" charset="0"/>
                      </a:endParaRPr>
                    </a:p>
                  </a:txBody>
                  <a:tcPr/>
                </a:tc>
                <a:tc>
                  <a:txBody>
                    <a:bodyPr/>
                    <a:lstStyle/>
                    <a:p>
                      <a:endParaRPr lang="en-GB" dirty="0"/>
                    </a:p>
                    <a:p>
                      <a:endParaRPr lang="en-GB" dirty="0"/>
                    </a:p>
                    <a:p>
                      <a:r>
                        <a:rPr lang="en-GB" dirty="0">
                          <a:latin typeface="Times New Roman" panose="02020603050405020304" pitchFamily="18" charset="0"/>
                          <a:cs typeface="Times New Roman" panose="02020603050405020304" pitchFamily="18" charset="0"/>
                        </a:rPr>
                        <a:t>IEEE Xplore</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b="0" kern="1200" dirty="0">
                          <a:solidFill>
                            <a:schemeClr val="tx1"/>
                          </a:solidFill>
                          <a:effectLst/>
                          <a:latin typeface="Times New Roman" panose="02020603050405020304" pitchFamily="18" charset="0"/>
                          <a:ea typeface="+mn-ea"/>
                          <a:cs typeface="Times New Roman" panose="02020603050405020304" pitchFamily="18" charset="0"/>
                        </a:rPr>
                        <a:t>Battery management for plug-in electric vehicles (PEVs) has attracted extensive research attention, with most existing studies focusing on PEV operating conditions. </a:t>
                      </a:r>
                      <a:endParaRPr lang="en-IN"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0" kern="1200" dirty="0">
                          <a:solidFill>
                            <a:schemeClr val="tx1"/>
                          </a:solidFill>
                          <a:effectLst/>
                          <a:latin typeface="Times New Roman" panose="02020603050405020304" pitchFamily="18" charset="0"/>
                          <a:ea typeface="+mn-ea"/>
                          <a:cs typeface="Times New Roman" panose="02020603050405020304" pitchFamily="18" charset="0"/>
                        </a:rPr>
                        <a:t>An optimal charging profile is designed to maintain the battery states under desirable conditions to minimize degradation over the idling period while still satisfying the charging energy requirement</a:t>
                      </a:r>
                      <a:r>
                        <a:rPr lang="en-IN" sz="1800" b="0" kern="1200" dirty="0">
                          <a:solidFill>
                            <a:schemeClr val="tx1"/>
                          </a:solidFill>
                          <a:effectLst/>
                          <a:latin typeface="+mn-lt"/>
                          <a:ea typeface="+mn-ea"/>
                          <a:cs typeface="+mn-cs"/>
                        </a:rPr>
                        <a:t>. </a:t>
                      </a:r>
                    </a:p>
                    <a:p>
                      <a:pPr marL="0" indent="0">
                        <a:buFont typeface="Arial" panose="020B0604020202020204" pitchFamily="34" charset="0"/>
                        <a:buNone/>
                      </a:pP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85004645"/>
                  </a:ext>
                </a:extLst>
              </a:tr>
            </a:tbl>
          </a:graphicData>
        </a:graphic>
      </p:graphicFrame>
    </p:spTree>
    <p:extLst>
      <p:ext uri="{BB962C8B-B14F-4D97-AF65-F5344CB8AC3E}">
        <p14:creationId xmlns:p14="http://schemas.microsoft.com/office/powerpoint/2010/main" val="4067995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545D5C28-2340-3264-D200-4D945DD7E82E}"/>
              </a:ext>
            </a:extLst>
          </p:cNvPr>
          <p:cNvGraphicFramePr>
            <a:graphicFrameLocks noGrp="1"/>
          </p:cNvGraphicFramePr>
          <p:nvPr>
            <p:ph idx="1"/>
            <p:extLst>
              <p:ext uri="{D42A27DB-BD31-4B8C-83A1-F6EECF244321}">
                <p14:modId xmlns:p14="http://schemas.microsoft.com/office/powerpoint/2010/main" val="630786393"/>
              </p:ext>
            </p:extLst>
          </p:nvPr>
        </p:nvGraphicFramePr>
        <p:xfrm>
          <a:off x="331076" y="141890"/>
          <a:ext cx="11603424" cy="6427605"/>
        </p:xfrm>
        <a:graphic>
          <a:graphicData uri="http://schemas.openxmlformats.org/drawingml/2006/table">
            <a:tbl>
              <a:tblPr firstRow="1" bandRow="1">
                <a:tableStyleId>{5940675A-B579-460E-94D1-54222C63F5DA}</a:tableStyleId>
              </a:tblPr>
              <a:tblGrid>
                <a:gridCol w="1418211">
                  <a:extLst>
                    <a:ext uri="{9D8B030D-6E8A-4147-A177-3AD203B41FA5}">
                      <a16:colId xmlns:a16="http://schemas.microsoft.com/office/drawing/2014/main" val="753588091"/>
                    </a:ext>
                  </a:extLst>
                </a:gridCol>
                <a:gridCol w="2449597">
                  <a:extLst>
                    <a:ext uri="{9D8B030D-6E8A-4147-A177-3AD203B41FA5}">
                      <a16:colId xmlns:a16="http://schemas.microsoft.com/office/drawing/2014/main" val="3006330836"/>
                    </a:ext>
                  </a:extLst>
                </a:gridCol>
                <a:gridCol w="1887591">
                  <a:extLst>
                    <a:ext uri="{9D8B030D-6E8A-4147-A177-3AD203B41FA5}">
                      <a16:colId xmlns:a16="http://schemas.microsoft.com/office/drawing/2014/main" val="3525996293"/>
                    </a:ext>
                  </a:extLst>
                </a:gridCol>
                <a:gridCol w="1980217">
                  <a:extLst>
                    <a:ext uri="{9D8B030D-6E8A-4147-A177-3AD203B41FA5}">
                      <a16:colId xmlns:a16="http://schemas.microsoft.com/office/drawing/2014/main" val="731372735"/>
                    </a:ext>
                  </a:extLst>
                </a:gridCol>
                <a:gridCol w="1933904">
                  <a:extLst>
                    <a:ext uri="{9D8B030D-6E8A-4147-A177-3AD203B41FA5}">
                      <a16:colId xmlns:a16="http://schemas.microsoft.com/office/drawing/2014/main" val="3333174238"/>
                    </a:ext>
                  </a:extLst>
                </a:gridCol>
                <a:gridCol w="1933904">
                  <a:extLst>
                    <a:ext uri="{9D8B030D-6E8A-4147-A177-3AD203B41FA5}">
                      <a16:colId xmlns:a16="http://schemas.microsoft.com/office/drawing/2014/main" val="1312082798"/>
                    </a:ext>
                  </a:extLst>
                </a:gridCol>
              </a:tblGrid>
              <a:tr h="408323">
                <a:tc>
                  <a:txBody>
                    <a:bodyPr/>
                    <a:lstStyle/>
                    <a:p>
                      <a:pPr algn="ctr"/>
                      <a:r>
                        <a:rPr lang="en-GB" b="1" dirty="0">
                          <a:latin typeface="Times New Roman" panose="02020603050405020304" pitchFamily="18" charset="0"/>
                          <a:cs typeface="Times New Roman" panose="02020603050405020304" pitchFamily="18" charset="0"/>
                        </a:rPr>
                        <a:t>YEAR</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GB" b="1" dirty="0">
                          <a:latin typeface="Times New Roman" panose="02020603050405020304" pitchFamily="18" charset="0"/>
                          <a:cs typeface="Times New Roman" panose="02020603050405020304" pitchFamily="18" charset="0"/>
                        </a:rPr>
                        <a:t>TITLE </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GB" b="1" dirty="0">
                          <a:latin typeface="Times New Roman" panose="02020603050405020304" pitchFamily="18" charset="0"/>
                          <a:cs typeface="Times New Roman" panose="02020603050405020304" pitchFamily="18" charset="0"/>
                        </a:rPr>
                        <a:t>AUTHOR</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GB" b="1" dirty="0">
                          <a:latin typeface="Times New Roman" panose="02020603050405020304" pitchFamily="18" charset="0"/>
                          <a:cs typeface="Times New Roman" panose="02020603050405020304" pitchFamily="18" charset="0"/>
                        </a:rPr>
                        <a:t>JOURNAL NAME</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GB" b="1" dirty="0">
                          <a:latin typeface="Times New Roman" panose="02020603050405020304" pitchFamily="18" charset="0"/>
                          <a:cs typeface="Times New Roman" panose="02020603050405020304" pitchFamily="18" charset="0"/>
                        </a:rPr>
                        <a:t>CONCEPT </a:t>
                      </a:r>
                      <a:endParaRPr lang="en-IN" b="1" dirty="0">
                        <a:latin typeface="Times New Roman" panose="02020603050405020304" pitchFamily="18" charset="0"/>
                        <a:cs typeface="Times New Roman" panose="02020603050405020304" pitchFamily="18" charset="0"/>
                      </a:endParaRPr>
                    </a:p>
                  </a:txBody>
                  <a:tcPr anchor="ctr"/>
                </a:tc>
                <a:tc>
                  <a:txBody>
                    <a:bodyPr/>
                    <a:lstStyle/>
                    <a:p>
                      <a:pPr algn="ctr"/>
                      <a:r>
                        <a:rPr lang="en-GB" b="1" dirty="0">
                          <a:latin typeface="Times New Roman" panose="02020603050405020304" pitchFamily="18" charset="0"/>
                          <a:cs typeface="Times New Roman" panose="02020603050405020304" pitchFamily="18" charset="0"/>
                        </a:rPr>
                        <a:t>LIMITATION</a:t>
                      </a:r>
                      <a:endParaRPr lang="en-IN" b="1"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45485488"/>
                  </a:ext>
                </a:extLst>
              </a:tr>
              <a:tr h="2771491">
                <a:tc>
                  <a:txBody>
                    <a:bodyPr/>
                    <a:lstStyle/>
                    <a:p>
                      <a:endParaRPr lang="en-GB" dirty="0"/>
                    </a:p>
                    <a:p>
                      <a:endParaRPr lang="en-GB" dirty="0"/>
                    </a:p>
                    <a:p>
                      <a:endParaRPr lang="en-GB" dirty="0"/>
                    </a:p>
                    <a:p>
                      <a:r>
                        <a:rPr lang="en-GB" dirty="0">
                          <a:latin typeface="Times New Roman" panose="02020603050405020304" pitchFamily="18" charset="0"/>
                          <a:cs typeface="Times New Roman" panose="02020603050405020304" pitchFamily="18" charset="0"/>
                        </a:rPr>
                        <a:t>2020</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tx1"/>
                          </a:solidFill>
                          <a:effectLst/>
                          <a:latin typeface="Times New Roman" panose="02020603050405020304" pitchFamily="18" charset="0"/>
                          <a:ea typeface="+mn-ea"/>
                          <a:cs typeface="Times New Roman" panose="02020603050405020304" pitchFamily="18" charset="0"/>
                        </a:rPr>
                        <a:t>A fuzzy logic based charging scheme for electric </a:t>
                      </a:r>
                      <a:r>
                        <a:rPr lang="en-IN" sz="1800" b="0" kern="1200" dirty="0" err="1">
                          <a:solidFill>
                            <a:schemeClr val="tx1"/>
                          </a:solidFill>
                          <a:effectLst/>
                          <a:latin typeface="Times New Roman" panose="02020603050405020304" pitchFamily="18" charset="0"/>
                          <a:ea typeface="+mn-ea"/>
                          <a:cs typeface="Times New Roman" panose="02020603050405020304" pitchFamily="18" charset="0"/>
                        </a:rPr>
                        <a:t>vechicle</a:t>
                      </a:r>
                      <a:r>
                        <a:rPr lang="en-IN" sz="1800" b="0" kern="1200" dirty="0">
                          <a:solidFill>
                            <a:schemeClr val="tx1"/>
                          </a:solidFill>
                          <a:effectLst/>
                          <a:latin typeface="Times New Roman" panose="02020603050405020304" pitchFamily="18" charset="0"/>
                          <a:ea typeface="+mn-ea"/>
                          <a:cs typeface="Times New Roman" panose="02020603050405020304" pitchFamily="18" charset="0"/>
                        </a:rPr>
                        <a:t> parking station</a:t>
                      </a:r>
                    </a:p>
                    <a:p>
                      <a:endParaRPr lang="en-GB" dirty="0">
                        <a:latin typeface="Times New Roman" panose="02020603050405020304" pitchFamily="18" charset="0"/>
                        <a:cs typeface="Times New Roman" panose="02020603050405020304" pitchFamily="18" charset="0"/>
                      </a:endParaRPr>
                    </a:p>
                  </a:txBody>
                  <a:tcPr/>
                </a:tc>
                <a:tc>
                  <a:txBody>
                    <a:bodyPr/>
                    <a:lstStyle/>
                    <a:p>
                      <a:pPr marL="0" indent="0">
                        <a:lnSpc>
                          <a:spcPct val="150000"/>
                        </a:lnSpc>
                        <a:buNone/>
                      </a:pPr>
                      <a:r>
                        <a:rPr lang="en-IN" sz="1800" b="0" kern="1200" dirty="0">
                          <a:solidFill>
                            <a:schemeClr val="tx1"/>
                          </a:solidFill>
                          <a:effectLst/>
                          <a:latin typeface="Times New Roman" panose="02020603050405020304" pitchFamily="18" charset="0"/>
                          <a:ea typeface="+mn-ea"/>
                          <a:cs typeface="Times New Roman" panose="02020603050405020304" pitchFamily="18" charset="0"/>
                        </a:rPr>
                        <a:t>1.Leehter Yao</a:t>
                      </a:r>
                    </a:p>
                    <a:p>
                      <a:pPr marL="0" indent="0">
                        <a:lnSpc>
                          <a:spcPct val="150000"/>
                        </a:lnSpc>
                        <a:buNone/>
                      </a:pPr>
                      <a:r>
                        <a:rPr lang="en-IN" sz="1800" b="0" kern="1200" dirty="0">
                          <a:solidFill>
                            <a:schemeClr val="tx1"/>
                          </a:solidFill>
                          <a:effectLst/>
                          <a:latin typeface="Times New Roman" panose="02020603050405020304" pitchFamily="18" charset="0"/>
                          <a:ea typeface="+mn-ea"/>
                          <a:cs typeface="Times New Roman" panose="02020603050405020304" pitchFamily="18" charset="0"/>
                        </a:rPr>
                        <a:t>2.Zolboo </a:t>
                      </a:r>
                      <a:r>
                        <a:rPr lang="en-IN" sz="1800" b="0" kern="1200" dirty="0" err="1">
                          <a:solidFill>
                            <a:schemeClr val="tx1"/>
                          </a:solidFill>
                          <a:effectLst/>
                          <a:latin typeface="Times New Roman" panose="02020603050405020304" pitchFamily="18" charset="0"/>
                          <a:ea typeface="+mn-ea"/>
                          <a:cs typeface="Times New Roman" panose="02020603050405020304" pitchFamily="18" charset="0"/>
                        </a:rPr>
                        <a:t>Damiran</a:t>
                      </a:r>
                      <a:endParaRPr lang="en-IN" b="0" dirty="0">
                        <a:latin typeface="Times New Roman" panose="02020603050405020304" pitchFamily="18" charset="0"/>
                        <a:cs typeface="Times New Roman" panose="02020603050405020304" pitchFamily="18" charset="0"/>
                      </a:endParaRPr>
                    </a:p>
                  </a:txBody>
                  <a:tcPr/>
                </a:tc>
                <a:tc>
                  <a:txBody>
                    <a:bodyPr/>
                    <a:lstStyle/>
                    <a:p>
                      <a:endParaRPr lang="en-GB" dirty="0"/>
                    </a:p>
                    <a:p>
                      <a:endParaRPr lang="en-GB" dirty="0"/>
                    </a:p>
                    <a:p>
                      <a:endParaRPr lang="en-GB" dirty="0"/>
                    </a:p>
                    <a:p>
                      <a:r>
                        <a:rPr lang="en-GB" dirty="0">
                          <a:latin typeface="Times New Roman" panose="02020603050405020304" pitchFamily="18" charset="0"/>
                          <a:cs typeface="Times New Roman" panose="02020603050405020304" pitchFamily="18" charset="0"/>
                        </a:rPr>
                        <a:t>IEEE Xplore</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The notable features of this topology are single stage power conversion, high efficiency, compactness and less weight. </a:t>
                      </a:r>
                      <a:endParaRPr lang="en-GB"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All this features make the proposed converter suitable for </a:t>
                      </a:r>
                      <a:r>
                        <a:rPr lang="en-IN" sz="1800" kern="1200" dirty="0" err="1">
                          <a:solidFill>
                            <a:schemeClr val="tx1"/>
                          </a:solidFill>
                          <a:effectLst/>
                          <a:latin typeface="Times New Roman" panose="02020603050405020304" pitchFamily="18" charset="0"/>
                          <a:ea typeface="+mn-ea"/>
                          <a:cs typeface="Times New Roman" panose="02020603050405020304" pitchFamily="18" charset="0"/>
                        </a:rPr>
                        <a:t>ON-board</a:t>
                      </a:r>
                      <a:r>
                        <a:rPr lang="en-IN" sz="1800" kern="1200" dirty="0">
                          <a:solidFill>
                            <a:schemeClr val="tx1"/>
                          </a:solidFill>
                          <a:effectLst/>
                          <a:latin typeface="Times New Roman" panose="02020603050405020304" pitchFamily="18" charset="0"/>
                          <a:ea typeface="+mn-ea"/>
                          <a:cs typeface="Times New Roman" panose="02020603050405020304" pitchFamily="18" charset="0"/>
                        </a:rPr>
                        <a:t> battery charging application.</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07663628"/>
                  </a:ext>
                </a:extLst>
              </a:tr>
              <a:tr h="3016034">
                <a:tc>
                  <a:txBody>
                    <a:bodyPr/>
                    <a:lstStyle/>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2018</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kern="1200" dirty="0">
                          <a:solidFill>
                            <a:schemeClr val="tx1"/>
                          </a:solidFill>
                          <a:effectLst/>
                          <a:latin typeface="Times New Roman" panose="02020603050405020304" pitchFamily="18" charset="0"/>
                          <a:ea typeface="+mn-ea"/>
                          <a:cs typeface="Times New Roman" panose="02020603050405020304" pitchFamily="18" charset="0"/>
                        </a:rPr>
                        <a:t>A Modular Battery Management System for Electric Vehicles</a:t>
                      </a:r>
                    </a:p>
                    <a:p>
                      <a:endParaRPr lang="en-GB" dirty="0">
                        <a:latin typeface="Times New Roman" panose="02020603050405020304" pitchFamily="18" charset="0"/>
                        <a:cs typeface="Times New Roman" panose="02020603050405020304" pitchFamily="18" charset="0"/>
                      </a:endParaRPr>
                    </a:p>
                  </a:txBody>
                  <a:tcPr/>
                </a:tc>
                <a:tc>
                  <a:txBody>
                    <a:bodyPr/>
                    <a:lstStyle/>
                    <a:p>
                      <a:pPr marL="0" indent="0">
                        <a:lnSpc>
                          <a:spcPct val="150000"/>
                        </a:lnSpc>
                        <a:buNone/>
                      </a:pPr>
                      <a:r>
                        <a:rPr lang="en-IN" sz="1800" b="0" kern="1200" dirty="0">
                          <a:solidFill>
                            <a:schemeClr val="tx1"/>
                          </a:solidFill>
                          <a:effectLst/>
                          <a:latin typeface="Times New Roman" panose="02020603050405020304" pitchFamily="18" charset="0"/>
                          <a:ea typeface="+mn-ea"/>
                          <a:cs typeface="Times New Roman" panose="02020603050405020304" pitchFamily="18" charset="0"/>
                        </a:rPr>
                        <a:t>1.Ignacio </a:t>
                      </a:r>
                      <a:r>
                        <a:rPr lang="en-IN" sz="1800" b="0" kern="1200" dirty="0" err="1">
                          <a:solidFill>
                            <a:schemeClr val="tx1"/>
                          </a:solidFill>
                          <a:effectLst/>
                          <a:latin typeface="Times New Roman" panose="02020603050405020304" pitchFamily="18" charset="0"/>
                          <a:ea typeface="+mn-ea"/>
                          <a:cs typeface="Times New Roman" panose="02020603050405020304" pitchFamily="18" charset="0"/>
                        </a:rPr>
                        <a:t>Carlucho</a:t>
                      </a:r>
                      <a:endParaRPr lang="en-IN" sz="1800" b="0" kern="1200" dirty="0">
                        <a:solidFill>
                          <a:schemeClr val="tx1"/>
                        </a:solidFill>
                        <a:effectLst/>
                        <a:latin typeface="Times New Roman" panose="02020603050405020304" pitchFamily="18" charset="0"/>
                        <a:ea typeface="+mn-ea"/>
                        <a:cs typeface="Times New Roman" panose="02020603050405020304" pitchFamily="18" charset="0"/>
                      </a:endParaRPr>
                    </a:p>
                    <a:p>
                      <a:pPr marL="0" indent="0">
                        <a:lnSpc>
                          <a:spcPct val="150000"/>
                        </a:lnSpc>
                        <a:buNone/>
                      </a:pPr>
                      <a:r>
                        <a:rPr lang="en-IN" sz="1800" b="0" kern="1200" dirty="0">
                          <a:solidFill>
                            <a:schemeClr val="tx1"/>
                          </a:solidFill>
                          <a:effectLst/>
                          <a:latin typeface="Times New Roman" panose="02020603050405020304" pitchFamily="18" charset="0"/>
                          <a:ea typeface="+mn-ea"/>
                          <a:cs typeface="Times New Roman" panose="02020603050405020304" pitchFamily="18" charset="0"/>
                        </a:rPr>
                        <a:t>2.Roberto de la Vega</a:t>
                      </a:r>
                      <a:endParaRPr lang="en-IN" b="0" dirty="0">
                        <a:latin typeface="Times New Roman" panose="02020603050405020304" pitchFamily="18" charset="0"/>
                        <a:cs typeface="Times New Roman" panose="02020603050405020304" pitchFamily="18" charset="0"/>
                      </a:endParaRPr>
                    </a:p>
                  </a:txBody>
                  <a:tcPr/>
                </a:tc>
                <a:tc>
                  <a:txBody>
                    <a:bodyPr/>
                    <a:lstStyle/>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IEEE Xplore</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In electric vehicles the energy storage provided by the batteries is of utmost importance: it provides autonomy to the vehicle.</a:t>
                      </a:r>
                      <a:endParaRPr lang="en-IN" dirty="0">
                        <a:latin typeface="Times New Roman" panose="02020603050405020304" pitchFamily="18" charset="0"/>
                        <a:cs typeface="Times New Roman" panose="02020603050405020304" pitchFamily="18" charset="0"/>
                      </a:endParaRPr>
                    </a:p>
                  </a:txBody>
                  <a:tcPr/>
                </a:tc>
                <a:tc>
                  <a:txBody>
                    <a:bodyPr/>
                    <a:lstStyle/>
                    <a:p>
                      <a:r>
                        <a:rPr lang="en-IN" sz="1800" kern="1200" dirty="0">
                          <a:solidFill>
                            <a:schemeClr val="tx1"/>
                          </a:solidFill>
                          <a:effectLst/>
                          <a:latin typeface="Times New Roman" panose="02020603050405020304" pitchFamily="18" charset="0"/>
                          <a:ea typeface="+mn-ea"/>
                          <a:cs typeface="Times New Roman" panose="02020603050405020304" pitchFamily="18" charset="0"/>
                        </a:rPr>
                        <a:t>In this article a Battery Management System is developed for applications in electric vehicles and autonomous robotics.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74953838"/>
                  </a:ext>
                </a:extLst>
              </a:tr>
            </a:tbl>
          </a:graphicData>
        </a:graphic>
      </p:graphicFrame>
    </p:spTree>
    <p:extLst>
      <p:ext uri="{BB962C8B-B14F-4D97-AF65-F5344CB8AC3E}">
        <p14:creationId xmlns:p14="http://schemas.microsoft.com/office/powerpoint/2010/main" val="916532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BFF2-20A9-9F0B-D0D4-CDD3BC0ABB18}"/>
              </a:ext>
            </a:extLst>
          </p:cNvPr>
          <p:cNvSpPr>
            <a:spLocks noGrp="1"/>
          </p:cNvSpPr>
          <p:nvPr>
            <p:ph type="title"/>
          </p:nvPr>
        </p:nvSpPr>
        <p:spPr/>
        <p:txBody>
          <a:bodyPr>
            <a:normAutofit/>
          </a:bodyPr>
          <a:lstStyle/>
          <a:p>
            <a:pPr algn="ctr"/>
            <a:r>
              <a:rPr lang="en-GB" sz="3600" b="1" dirty="0">
                <a:latin typeface="Times New Roman" panose="02020603050405020304" pitchFamily="18" charset="0"/>
                <a:cs typeface="Times New Roman" panose="02020603050405020304" pitchFamily="18" charset="0"/>
              </a:rPr>
              <a:t>EXISTING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B6EFBF-A98C-657C-ACCE-FBA28E70398A}"/>
              </a:ext>
            </a:extLst>
          </p:cNvPr>
          <p:cNvSpPr>
            <a:spLocks noGrp="1"/>
          </p:cNvSpPr>
          <p:nvPr>
            <p:ph idx="1"/>
          </p:nvPr>
        </p:nvSpPr>
        <p:spPr>
          <a:xfrm>
            <a:off x="624840" y="1513490"/>
            <a:ext cx="11094720" cy="4663473"/>
          </a:xfrm>
        </p:spPr>
        <p:txBody>
          <a:bodyPr>
            <a:normAutofit/>
          </a:bodyPr>
          <a:lstStyle/>
          <a:p>
            <a:pPr>
              <a:lnSpc>
                <a:spcPct val="150000"/>
              </a:lnSpc>
              <a:buFont typeface="Wingdings" panose="05000000000000000000" pitchFamily="2" charset="2"/>
              <a:buChar char="v"/>
            </a:pPr>
            <a:r>
              <a:rPr lang="en-GB" sz="2000" dirty="0">
                <a:latin typeface="Times New Roman" panose="02020603050405020304" pitchFamily="18" charset="0"/>
                <a:cs typeface="Times New Roman" panose="02020603050405020304" pitchFamily="18" charset="0"/>
              </a:rPr>
              <a:t> </a:t>
            </a:r>
            <a:r>
              <a:rPr lang="en-IN" sz="2000" dirty="0">
                <a:effectLst/>
                <a:latin typeface="Times New Roman" panose="02020603050405020304" pitchFamily="18" charset="0"/>
                <a:ea typeface="Calibri" panose="020F0502020204030204" pitchFamily="34" charset="0"/>
              </a:rPr>
              <a:t>In recent years, several methods have been developed to optimize bidirectional charging of electric vehicles (EVs), with a primary focus on maximizing energy efficiency, minimizing electricity costs, and supporting grid reliability. </a:t>
            </a:r>
          </a:p>
          <a:p>
            <a:pPr>
              <a:lnSpc>
                <a:spcPct val="15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rPr>
              <a:t>These approaches typically employ optimization techniques such as linear programming (LP), mixed-integer linear programming (MILP), dynamic programming (DP), and heuristic algorithms like genetic algorithms or particle swarm optimization. </a:t>
            </a:r>
            <a:endParaRPr lang="en-IN" sz="2000" dirty="0">
              <a:latin typeface="Times New Roman" panose="02020603050405020304" pitchFamily="18" charset="0"/>
              <a:ea typeface="Calibri" panose="020F0502020204030204" pitchFamily="34" charset="0"/>
            </a:endParaRPr>
          </a:p>
          <a:p>
            <a:pPr>
              <a:lnSpc>
                <a:spcPct val="150000"/>
              </a:lnSpc>
              <a:buFont typeface="Wingdings" panose="05000000000000000000" pitchFamily="2" charset="2"/>
              <a:buChar char="v"/>
            </a:pPr>
            <a:r>
              <a:rPr lang="en-IN" sz="2000" dirty="0">
                <a:effectLst/>
                <a:latin typeface="Times New Roman" panose="02020603050405020304" pitchFamily="18" charset="0"/>
                <a:ea typeface="Calibri" panose="020F0502020204030204" pitchFamily="34" charset="0"/>
              </a:rPr>
              <a:t>Conventional strategies often assume ideal battery conditions, focusing solely on immediate operational objectives such as peak shaving, load shifting, and frequency regulation. </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789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D5B4-9141-37C0-59D3-9FE5575E25BF}"/>
              </a:ext>
            </a:extLst>
          </p:cNvPr>
          <p:cNvSpPr>
            <a:spLocks noGrp="1"/>
          </p:cNvSpPr>
          <p:nvPr>
            <p:ph type="title"/>
          </p:nvPr>
        </p:nvSpPr>
        <p:spPr>
          <a:xfrm>
            <a:off x="838200" y="365125"/>
            <a:ext cx="10515600" cy="450849"/>
          </a:xfrm>
        </p:spPr>
        <p:txBody>
          <a:bodyPr>
            <a:noAutofit/>
          </a:bodyPr>
          <a:lstStyle/>
          <a:p>
            <a:pPr algn="ctr"/>
            <a:r>
              <a:rPr lang="en-GB" sz="3600" b="1" dirty="0">
                <a:latin typeface="Times New Roman" panose="02020603050405020304" pitchFamily="18" charset="0"/>
                <a:cs typeface="Times New Roman" panose="02020603050405020304" pitchFamily="18" charset="0"/>
              </a:rPr>
              <a:t>BLOCK DIAGRAM OF EXISTING SYSTEM</a:t>
            </a:r>
            <a:endParaRPr lang="en-IN" sz="3600" b="1"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2E8CDA9C-BD0C-54B7-D8A0-A68B26537D12}"/>
              </a:ext>
            </a:extLst>
          </p:cNvPr>
          <p:cNvSpPr>
            <a:spLocks noChangeArrowheads="1"/>
          </p:cNvSpPr>
          <p:nvPr/>
        </p:nvSpPr>
        <p:spPr bwMode="auto">
          <a:xfrm>
            <a:off x="3180523" y="15902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049" name="Picture 4">
            <a:extLst>
              <a:ext uri="{FF2B5EF4-FFF2-40B4-BE49-F238E27FC236}">
                <a16:creationId xmlns:a16="http://schemas.microsoft.com/office/drawing/2014/main" id="{C293A854-4E8A-1770-A2AB-0894123EBD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973" y="2080250"/>
            <a:ext cx="6538566" cy="378383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A0083233-35AB-7C1F-B124-2CBE03D1271D}"/>
              </a:ext>
            </a:extLst>
          </p:cNvPr>
          <p:cNvSpPr>
            <a:spLocks noChangeArrowheads="1"/>
          </p:cNvSpPr>
          <p:nvPr/>
        </p:nvSpPr>
        <p:spPr bwMode="auto">
          <a:xfrm>
            <a:off x="3180523" y="204746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39073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3289-2610-1146-9C2A-454069FEB0FF}"/>
              </a:ext>
            </a:extLst>
          </p:cNvPr>
          <p:cNvSpPr>
            <a:spLocks noGrp="1"/>
          </p:cNvSpPr>
          <p:nvPr>
            <p:ph type="title" idx="4294967295"/>
          </p:nvPr>
        </p:nvSpPr>
        <p:spPr>
          <a:xfrm>
            <a:off x="0" y="365125"/>
            <a:ext cx="10515600" cy="1325563"/>
          </a:xfrm>
        </p:spPr>
        <p:txBody>
          <a:bodyPr>
            <a:normAutofit/>
          </a:bodyPr>
          <a:lstStyle/>
          <a:p>
            <a:pPr algn="ctr"/>
            <a:r>
              <a:rPr lang="en-GB" sz="3600" b="1" dirty="0">
                <a:latin typeface="Times New Roman" panose="02020603050405020304" pitchFamily="18" charset="0"/>
                <a:cs typeface="Times New Roman" panose="02020603050405020304" pitchFamily="18" charset="0"/>
              </a:rPr>
              <a:t>        PROPOSED SYSTEM</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A1A2D0-DA88-1FC7-29EF-4787A03C5A32}"/>
              </a:ext>
            </a:extLst>
          </p:cNvPr>
          <p:cNvSpPr>
            <a:spLocks noGrp="1"/>
          </p:cNvSpPr>
          <p:nvPr>
            <p:ph idx="4294967295"/>
          </p:nvPr>
        </p:nvSpPr>
        <p:spPr>
          <a:xfrm>
            <a:off x="762000" y="1516063"/>
            <a:ext cx="11430000" cy="5105400"/>
          </a:xfrm>
        </p:spPr>
        <p:txBody>
          <a:bodyPr>
            <a:normAutofit fontScale="92500" lnSpcReduction="20000"/>
          </a:bodyPr>
          <a:lstStyle/>
          <a:p>
            <a:pPr>
              <a:lnSpc>
                <a:spcPct val="150000"/>
              </a:lnSpc>
              <a:buFont typeface="Wingdings" panose="05000000000000000000" pitchFamily="2" charset="2"/>
              <a:buChar char="v"/>
            </a:pPr>
            <a:r>
              <a:rPr lang="en-IN" sz="2200" dirty="0">
                <a:effectLst/>
                <a:latin typeface="Times New Roman" panose="02020603050405020304" pitchFamily="18" charset="0"/>
                <a:ea typeface="Calibri" panose="020F0502020204030204" pitchFamily="34" charset="0"/>
              </a:rPr>
              <a:t>The proposed system consists of a smart energy management unit (EMU) that coordinates the bidirectional charging and discharging of electric vehicles based on real-time grid signals, electricity pricing, and battery health indicators.</a:t>
            </a:r>
          </a:p>
          <a:p>
            <a:pPr>
              <a:lnSpc>
                <a:spcPct val="150000"/>
              </a:lnSpc>
              <a:buFont typeface="Wingdings" panose="05000000000000000000" pitchFamily="2" charset="2"/>
              <a:buChar char="v"/>
            </a:pPr>
            <a:r>
              <a:rPr lang="en-IN" sz="2200" dirty="0">
                <a:effectLst/>
                <a:latin typeface="Times New Roman" panose="02020603050405020304" pitchFamily="18" charset="0"/>
                <a:ea typeface="Calibri" panose="020F0502020204030204" pitchFamily="34" charset="0"/>
              </a:rPr>
              <a:t>The proposed system utilizes an empirical or semi-empirical battery degradation model (e.g., </a:t>
            </a:r>
            <a:r>
              <a:rPr lang="en-IN" sz="2200" dirty="0" err="1">
                <a:effectLst/>
                <a:latin typeface="Times New Roman" panose="02020603050405020304" pitchFamily="18" charset="0"/>
                <a:ea typeface="Calibri" panose="020F0502020204030204" pitchFamily="34" charset="0"/>
              </a:rPr>
              <a:t>Rainflow</a:t>
            </a:r>
            <a:r>
              <a:rPr lang="en-IN" sz="2200" dirty="0">
                <a:effectLst/>
                <a:latin typeface="Times New Roman" panose="02020603050405020304" pitchFamily="18" charset="0"/>
                <a:ea typeface="Calibri" panose="020F0502020204030204" pitchFamily="34" charset="0"/>
              </a:rPr>
              <a:t> counting method or cycle-based capacity fade models) to quantify the aging effect during every charge and discharge event.</a:t>
            </a:r>
            <a:endParaRPr lang="en-IN" sz="2200" dirty="0">
              <a:latin typeface="Times New Roman" panose="02020603050405020304" pitchFamily="18" charset="0"/>
              <a:ea typeface="Calibri" panose="020F0502020204030204" pitchFamily="34" charset="0"/>
            </a:endParaRPr>
          </a:p>
          <a:p>
            <a:pPr>
              <a:lnSpc>
                <a:spcPct val="150000"/>
              </a:lnSpc>
              <a:buFont typeface="Wingdings" panose="05000000000000000000" pitchFamily="2" charset="2"/>
              <a:buChar char="v"/>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Support grid reliability by participating in ancillary services such as peak shaving, load balancing, and frequency regulation when beneficial.</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Advanced algorithms such as Mixed Integer Linear Programming (MILP), Genetic Algorithms (GA), or Model Predictive Control (MPC) are used to solve the optimization problem in a way that balances short-term economic benefits with long-term battery health.</a:t>
            </a:r>
            <a:endParaRPr lang="en-IN" sz="22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buFont typeface="Wingdings" panose="05000000000000000000" pitchFamily="2" charset="2"/>
              <a:buChar char="v"/>
            </a:pPr>
            <a:endParaRPr lang="en-IN"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853501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724DB-A869-4043-9CD8-70D39BA0052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	</a:t>
            </a:r>
            <a:r>
              <a:rPr lang="en-GB" sz="3600" b="1" dirty="0">
                <a:latin typeface="Times New Roman" panose="02020603050405020304" pitchFamily="18" charset="0"/>
                <a:cs typeface="Times New Roman" panose="02020603050405020304" pitchFamily="18" charset="0"/>
              </a:rPr>
              <a:t>BLOCK DIAGRAM OF PROPOSED SYSTEM</a:t>
            </a:r>
            <a:endParaRPr lang="en-IN" sz="36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A356CE6-41FA-C27F-6655-EC94A35EE63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4527" y="1825625"/>
            <a:ext cx="8160026" cy="4217365"/>
          </a:xfrm>
          <a:prstGeom prst="rect">
            <a:avLst/>
          </a:prstGeom>
          <a:noFill/>
        </p:spPr>
      </p:pic>
    </p:spTree>
    <p:extLst>
      <p:ext uri="{BB962C8B-B14F-4D97-AF65-F5344CB8AC3E}">
        <p14:creationId xmlns:p14="http://schemas.microsoft.com/office/powerpoint/2010/main" val="8553631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1228</TotalTime>
  <Words>2576</Words>
  <Application>Microsoft Office PowerPoint</Application>
  <PresentationFormat>Widescreen</PresentationFormat>
  <Paragraphs>175</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Bradley Hand ITC</vt:lpstr>
      <vt:lpstr>Calibri</vt:lpstr>
      <vt:lpstr>Calibri Light</vt:lpstr>
      <vt:lpstr>Times New Roman</vt:lpstr>
      <vt:lpstr>Wingdings</vt:lpstr>
      <vt:lpstr>Office Theme</vt:lpstr>
      <vt:lpstr>  </vt:lpstr>
      <vt:lpstr>INTRODUCTION</vt:lpstr>
      <vt:lpstr>ABSTRACT</vt:lpstr>
      <vt:lpstr>LITERATURE REVIEW</vt:lpstr>
      <vt:lpstr>PowerPoint Presentation</vt:lpstr>
      <vt:lpstr>EXISTING SYSTEM</vt:lpstr>
      <vt:lpstr>BLOCK DIAGRAM OF EXISTING SYSTEM</vt:lpstr>
      <vt:lpstr>        PROPOSED SYSTEM</vt:lpstr>
      <vt:lpstr> BLOCK DIAGRAM OF PROPOSED SYSTEM</vt:lpstr>
      <vt:lpstr>HARDWARE REQUIREMENTS</vt:lpstr>
      <vt:lpstr>BATTERY</vt:lpstr>
      <vt:lpstr>SWITCHING DEVICES</vt:lpstr>
      <vt:lpstr>TRANSFORMER</vt:lpstr>
      <vt:lpstr>PWM</vt:lpstr>
      <vt:lpstr>LCD DISPLAY</vt:lpstr>
      <vt:lpstr>CONTROLLER</vt:lpstr>
      <vt:lpstr>VOLTAGE REGULATOR</vt:lpstr>
      <vt:lpstr>AC SOURCE</vt:lpstr>
      <vt:lpstr>SOLDERING IRON (HEATER)</vt:lpstr>
      <vt:lpstr>ADVANTAGES</vt:lpstr>
      <vt:lpstr>APPLICATIONS</vt:lpstr>
      <vt:lpstr>RESULT ANALYSIS</vt:lpstr>
      <vt:lpstr>DISPLAY THE TOTAL VALUE</vt:lpstr>
      <vt:lpstr>DETECTION OF NEURAL NETWORK GRAPH</vt:lpstr>
      <vt:lpstr>CONCLUSION</vt:lpstr>
      <vt:lpstr>FUTURE SCOPE</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HARRIS A</dc:creator>
  <cp:lastModifiedBy>subash gnanavel</cp:lastModifiedBy>
  <cp:revision>32</cp:revision>
  <dcterms:created xsi:type="dcterms:W3CDTF">2024-04-17T06:23:44Z</dcterms:created>
  <dcterms:modified xsi:type="dcterms:W3CDTF">2025-07-26T05:56:16Z</dcterms:modified>
</cp:coreProperties>
</file>