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Noto Sans Symbols"/>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18" roundtripDataSignature="AMtx7mhViGuOpcVXySuHfudiYqmJAzLv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otoSansSymbols-bold.fntdata"/><Relationship Id="rId16" Type="http://schemas.openxmlformats.org/officeDocument/2006/relationships/font" Target="fonts/NotoSansSymbols-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3" name="Shape 33"/>
        <p:cNvGrpSpPr/>
        <p:nvPr/>
      </p:nvGrpSpPr>
      <p:grpSpPr>
        <a:xfrm>
          <a:off x="0" y="0"/>
          <a:ext cx="0" cy="0"/>
          <a:chOff x="0" y="0"/>
          <a:chExt cx="0" cy="0"/>
        </a:xfrm>
      </p:grpSpPr>
      <p:sp>
        <p:nvSpPr>
          <p:cNvPr id="34" name="Google Shape;34;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hyperlink" Target="https://github.com/SubashiniRamesh/TNSDC-Generative-AI" TargetMode="External"/><Relationship Id="rId5"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383458" y="794624"/>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1"/>
          <p:cNvSpPr/>
          <p:nvPr/>
        </p:nvSpPr>
        <p:spPr>
          <a:xfrm>
            <a:off x="459658" y="3294060"/>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1"/>
          <p:cNvSpPr/>
          <p:nvPr/>
        </p:nvSpPr>
        <p:spPr>
          <a:xfrm>
            <a:off x="2819400" y="5410200"/>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1"/>
          <p:cNvSpPr txBox="1"/>
          <p:nvPr>
            <p:ph type="ctrTitle"/>
          </p:nvPr>
        </p:nvSpPr>
        <p:spPr>
          <a:xfrm>
            <a:off x="6019800" y="1525500"/>
            <a:ext cx="2829000" cy="878700"/>
          </a:xfrm>
          <a:prstGeom prst="rect">
            <a:avLst/>
          </a:prstGeom>
          <a:noFill/>
          <a:ln>
            <a:noFill/>
          </a:ln>
        </p:spPr>
        <p:txBody>
          <a:bodyPr anchorCtr="0" anchor="t" bIns="0" lIns="0" spcFirstLastPara="1" rIns="0" wrap="square" tIns="16500">
            <a:spAutoFit/>
          </a:bodyPr>
          <a:lstStyle/>
          <a:p>
            <a:pPr indent="0" lvl="0" marL="0" rtl="0" algn="l">
              <a:spcBef>
                <a:spcPts val="0"/>
              </a:spcBef>
              <a:spcAft>
                <a:spcPts val="0"/>
              </a:spcAft>
              <a:buNone/>
            </a:pPr>
            <a:r>
              <a:rPr lang="en-US" sz="2800"/>
              <a:t>Subhashini R</a:t>
            </a:r>
            <a:endParaRPr sz="2800"/>
          </a:p>
          <a:p>
            <a:pPr indent="0" lvl="0" marL="0" rtl="0" algn="l">
              <a:spcBef>
                <a:spcPts val="0"/>
              </a:spcBef>
              <a:spcAft>
                <a:spcPts val="0"/>
              </a:spcAft>
              <a:buNone/>
            </a:pPr>
            <a:r>
              <a:rPr lang="en-US" sz="2800"/>
              <a:t>813821205051</a:t>
            </a:r>
            <a:endParaRPr sz="2800"/>
          </a:p>
        </p:txBody>
      </p:sp>
      <p:sp>
        <p:nvSpPr>
          <p:cNvPr id="59" name="Google Shape;59;p1"/>
          <p:cNvSpPr txBox="1"/>
          <p:nvPr/>
        </p:nvSpPr>
        <p:spPr>
          <a:xfrm>
            <a:off x="6019800" y="2514600"/>
            <a:ext cx="4826358" cy="382156"/>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b="1" sz="2400">
              <a:solidFill>
                <a:srgbClr val="2D936B"/>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62" name="Google Shape;62;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8" name="Google Shape;188;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0" name="Google Shape;190;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1" name="Google Shape;191;p10"/>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92" name="Google Shape;192;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3" name="Google Shape;193;p10"/>
          <p:cNvSpPr txBox="1"/>
          <p:nvPr/>
        </p:nvSpPr>
        <p:spPr>
          <a:xfrm>
            <a:off x="683258" y="6111875"/>
            <a:ext cx="7393942" cy="324448"/>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2000" u="sng">
                <a:solidFill>
                  <a:schemeClr val="dk1"/>
                </a:solidFill>
                <a:latin typeface="Trebuchet MS"/>
                <a:ea typeface="Trebuchet MS"/>
                <a:cs typeface="Trebuchet MS"/>
                <a:sym typeface="Trebuchet MS"/>
                <a:hlinkClick r:id="rId4">
                  <a:extLst>
                    <a:ext uri="{A12FA001-AC4F-418D-AE19-62706E023703}">
                      <ahyp:hlinkClr val="tx"/>
                    </a:ext>
                  </a:extLst>
                </a:hlinkClick>
              </a:rPr>
              <a:t>https://github.com/SubashiniRamesh/TNSDC-Generative-AI</a:t>
            </a:r>
            <a:endParaRPr sz="2000">
              <a:solidFill>
                <a:schemeClr val="dk1"/>
              </a:solidFill>
              <a:latin typeface="Trebuchet MS"/>
              <a:ea typeface="Trebuchet MS"/>
              <a:cs typeface="Trebuchet MS"/>
              <a:sym typeface="Trebuchet MS"/>
            </a:endParaRPr>
          </a:p>
        </p:txBody>
      </p:sp>
      <p:sp>
        <p:nvSpPr>
          <p:cNvPr id="194" name="Google Shape;194;p10"/>
          <p:cNvSpPr txBox="1"/>
          <p:nvPr/>
        </p:nvSpPr>
        <p:spPr>
          <a:xfrm>
            <a:off x="683259" y="4489997"/>
            <a:ext cx="828675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22222"/>
                </a:solidFill>
                <a:latin typeface="Arial"/>
                <a:ea typeface="Arial"/>
                <a:cs typeface="Arial"/>
                <a:sym typeface="Arial"/>
              </a:rPr>
              <a:t>This project utilizes Convolutional Neural Networks (CNNs) to analyze patterns and features in images for predicting the gender and approximate age of individuals depicted in photos. While the model's predictions aren't guaranteed to be entirely accurate, they offer valuable insights for applications like targeted advertising, demographic analysis, and entertainment.</a:t>
            </a:r>
            <a:endParaRPr sz="1800">
              <a:solidFill>
                <a:schemeClr val="dk1"/>
              </a:solidFill>
              <a:latin typeface="Calibri"/>
              <a:ea typeface="Calibri"/>
              <a:cs typeface="Calibri"/>
              <a:sym typeface="Calibri"/>
            </a:endParaRPr>
          </a:p>
        </p:txBody>
      </p:sp>
      <p:pic>
        <p:nvPicPr>
          <p:cNvPr id="195" name="Google Shape;195;p10"/>
          <p:cNvPicPr preferRelativeResize="0"/>
          <p:nvPr/>
        </p:nvPicPr>
        <p:blipFill rotWithShape="1">
          <a:blip r:embed="rId5">
            <a:alphaModFix/>
          </a:blip>
          <a:srcRect b="0" l="0" r="0" t="0"/>
          <a:stretch/>
        </p:blipFill>
        <p:spPr>
          <a:xfrm>
            <a:off x="2526030" y="1143634"/>
            <a:ext cx="4408170" cy="32925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grpSp>
        <p:nvGrpSpPr>
          <p:cNvPr id="67" name="Google Shape;67;p2"/>
          <p:cNvGrpSpPr/>
          <p:nvPr/>
        </p:nvGrpSpPr>
        <p:grpSpPr>
          <a:xfrm>
            <a:off x="7448612" y="0"/>
            <a:ext cx="4743796" cy="6858466"/>
            <a:chOff x="7448612" y="0"/>
            <a:chExt cx="4743796" cy="6858466"/>
          </a:xfrm>
        </p:grpSpPr>
        <p:sp>
          <p:nvSpPr>
            <p:cNvPr id="68" name="Google Shape;68;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7" name="Google Shape;77;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txBox="1"/>
          <p:nvPr>
            <p:ph type="title"/>
          </p:nvPr>
        </p:nvSpPr>
        <p:spPr>
          <a:xfrm>
            <a:off x="498680" y="963897"/>
            <a:ext cx="10681335" cy="75819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sp>
        <p:nvSpPr>
          <p:cNvPr id="81" name="Google Shape;81;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grpSp>
        <p:nvGrpSpPr>
          <p:cNvPr id="82" name="Google Shape;82;p2"/>
          <p:cNvGrpSpPr/>
          <p:nvPr/>
        </p:nvGrpSpPr>
        <p:grpSpPr>
          <a:xfrm>
            <a:off x="466725" y="6410325"/>
            <a:ext cx="3705225" cy="295275"/>
            <a:chOff x="466725" y="6410325"/>
            <a:chExt cx="3705225" cy="295275"/>
          </a:xfrm>
        </p:grpSpPr>
        <p:pic>
          <p:nvPicPr>
            <p:cNvPr id="83" name="Google Shape;83;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4" name="Google Shape;84;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5" name="Google Shape;85;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6" name="Google Shape;86;p2"/>
          <p:cNvSpPr txBox="1"/>
          <p:nvPr>
            <p:ph idx="1" type="body"/>
          </p:nvPr>
        </p:nvSpPr>
        <p:spPr>
          <a:xfrm>
            <a:off x="1021940" y="2681159"/>
            <a:ext cx="7469278" cy="137159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Predictive Modeling for Gender and Age </a:t>
            </a:r>
            <a:endParaRPr/>
          </a:p>
          <a:p>
            <a:pPr indent="0" lvl="0" marL="0" rtl="0" algn="l">
              <a:spcBef>
                <a:spcPts val="0"/>
              </a:spcBef>
              <a:spcAft>
                <a:spcPts val="0"/>
              </a:spcAft>
              <a:buNone/>
            </a:pPr>
            <a:r>
              <a:rPr lang="en-US" sz="3200"/>
              <a:t>Identification using Keras and TensorFlow.</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 name="Shape 90"/>
        <p:cNvGrpSpPr/>
        <p:nvPr/>
      </p:nvGrpSpPr>
      <p:grpSpPr>
        <a:xfrm>
          <a:off x="0" y="0"/>
          <a:ext cx="0" cy="0"/>
          <a:chOff x="0" y="0"/>
          <a:chExt cx="0" cy="0"/>
        </a:xfrm>
      </p:grpSpPr>
      <p:sp>
        <p:nvSpPr>
          <p:cNvPr id="91" name="Google Shape;91;p3"/>
          <p:cNvSpPr/>
          <p:nvPr/>
        </p:nvSpPr>
        <p:spPr>
          <a:xfrm>
            <a:off x="39709"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2" name="Google Shape;92;p3"/>
          <p:cNvGrpSpPr/>
          <p:nvPr/>
        </p:nvGrpSpPr>
        <p:grpSpPr>
          <a:xfrm>
            <a:off x="7448612" y="0"/>
            <a:ext cx="4743796" cy="6858466"/>
            <a:chOff x="7448612" y="0"/>
            <a:chExt cx="4743796" cy="6858466"/>
          </a:xfrm>
        </p:grpSpPr>
        <p:sp>
          <p:nvSpPr>
            <p:cNvPr id="93" name="Google Shape;93;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2" name="Google Shape;102;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 name="Google Shape;104;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6" name="Google Shape;106;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7" name="Google Shape;107;p3"/>
          <p:cNvGrpSpPr/>
          <p:nvPr/>
        </p:nvGrpSpPr>
        <p:grpSpPr>
          <a:xfrm>
            <a:off x="47625" y="3819523"/>
            <a:ext cx="4124325" cy="3009898"/>
            <a:chOff x="47625" y="3819523"/>
            <a:chExt cx="4124325" cy="3009898"/>
          </a:xfrm>
        </p:grpSpPr>
        <p:pic>
          <p:nvPicPr>
            <p:cNvPr id="108" name="Google Shape;108;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09" name="Google Shape;109;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0" name="Google Shape;110;p3"/>
          <p:cNvSpPr txBox="1"/>
          <p:nvPr>
            <p:ph type="title"/>
          </p:nvPr>
        </p:nvSpPr>
        <p:spPr>
          <a:xfrm>
            <a:off x="755332" y="385444"/>
            <a:ext cx="10681335"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1" name="Google Shape;111;p3"/>
          <p:cNvSpPr txBox="1"/>
          <p:nvPr>
            <p:ph idx="1" type="body"/>
          </p:nvPr>
        </p:nvSpPr>
        <p:spPr>
          <a:xfrm>
            <a:off x="1700569" y="1790530"/>
            <a:ext cx="7707749" cy="4171315"/>
          </a:xfrm>
          <a:prstGeom prst="rect">
            <a:avLst/>
          </a:prstGeom>
          <a:noFill/>
          <a:ln>
            <a:noFill/>
          </a:ln>
        </p:spPr>
        <p:txBody>
          <a:bodyPr anchorCtr="0" anchor="t" bIns="0" lIns="0" spcFirstLastPara="1" rIns="0" wrap="square" tIns="0">
            <a:spAutoFit/>
          </a:bodyPr>
          <a:lstStyle/>
          <a:p>
            <a:pPr indent="0" lvl="0" marL="283464" rtl="0" algn="l">
              <a:spcBef>
                <a:spcPts val="0"/>
              </a:spcBef>
              <a:spcAft>
                <a:spcPts val="0"/>
              </a:spcAft>
              <a:buNone/>
            </a:pPr>
            <a:r>
              <a:rPr b="0" i="0" lang="en-US" sz="2800">
                <a:solidFill>
                  <a:srgbClr val="222222"/>
                </a:solidFill>
                <a:latin typeface="Noto Sans Symbols"/>
                <a:ea typeface="Noto Sans Symbols"/>
                <a:cs typeface="Noto Sans Symbols"/>
                <a:sym typeface="Noto Sans Symbols"/>
              </a:rPr>
              <a:t>❖</a:t>
            </a:r>
            <a:r>
              <a:rPr b="0" i="0" lang="en-US" sz="2800">
                <a:solidFill>
                  <a:srgbClr val="222222"/>
                </a:solidFill>
                <a:latin typeface="Calibri"/>
                <a:ea typeface="Calibri"/>
                <a:cs typeface="Calibri"/>
                <a:sym typeface="Calibri"/>
              </a:rPr>
              <a:t>PROBLEM STATEMENT</a:t>
            </a:r>
            <a:endParaRPr b="0" i="0" sz="2800">
              <a:solidFill>
                <a:srgbClr val="222222"/>
              </a:solidFill>
              <a:latin typeface="Arial"/>
              <a:ea typeface="Arial"/>
              <a:cs typeface="Arial"/>
              <a:sym typeface="Arial"/>
            </a:endParaRPr>
          </a:p>
          <a:p>
            <a:pPr indent="0" lvl="0" marL="283464" rtl="0" algn="l">
              <a:spcBef>
                <a:spcPts val="0"/>
              </a:spcBef>
              <a:spcAft>
                <a:spcPts val="0"/>
              </a:spcAft>
              <a:buNone/>
            </a:pPr>
            <a:r>
              <a:rPr b="0" i="0" lang="en-US" sz="2800">
                <a:solidFill>
                  <a:srgbClr val="222222"/>
                </a:solidFill>
                <a:latin typeface="Noto Sans Symbols"/>
                <a:ea typeface="Noto Sans Symbols"/>
                <a:cs typeface="Noto Sans Symbols"/>
                <a:sym typeface="Noto Sans Symbols"/>
              </a:rPr>
              <a:t>❖</a:t>
            </a:r>
            <a:r>
              <a:rPr b="0" i="0" lang="en-US" sz="2800">
                <a:solidFill>
                  <a:srgbClr val="222222"/>
                </a:solidFill>
                <a:latin typeface="Calibri"/>
                <a:ea typeface="Calibri"/>
                <a:cs typeface="Calibri"/>
                <a:sym typeface="Calibri"/>
              </a:rPr>
              <a:t>PROJECT OVERVIEW</a:t>
            </a:r>
            <a:endParaRPr b="0" i="0" sz="2800">
              <a:solidFill>
                <a:srgbClr val="222222"/>
              </a:solidFill>
              <a:latin typeface="Arial"/>
              <a:ea typeface="Arial"/>
              <a:cs typeface="Arial"/>
              <a:sym typeface="Arial"/>
            </a:endParaRPr>
          </a:p>
          <a:p>
            <a:pPr indent="0" lvl="0" marL="283464" rtl="0" algn="l">
              <a:spcBef>
                <a:spcPts val="0"/>
              </a:spcBef>
              <a:spcAft>
                <a:spcPts val="0"/>
              </a:spcAft>
              <a:buNone/>
            </a:pPr>
            <a:r>
              <a:rPr b="0" i="0" lang="en-US" sz="2800">
                <a:solidFill>
                  <a:srgbClr val="222222"/>
                </a:solidFill>
                <a:latin typeface="Noto Sans Symbols"/>
                <a:ea typeface="Noto Sans Symbols"/>
                <a:cs typeface="Noto Sans Symbols"/>
                <a:sym typeface="Noto Sans Symbols"/>
              </a:rPr>
              <a:t>❖</a:t>
            </a:r>
            <a:r>
              <a:rPr b="0" i="0" lang="en-US" sz="2800">
                <a:solidFill>
                  <a:srgbClr val="222222"/>
                </a:solidFill>
                <a:latin typeface="Calibri"/>
                <a:ea typeface="Calibri"/>
                <a:cs typeface="Calibri"/>
                <a:sym typeface="Calibri"/>
              </a:rPr>
              <a:t>WHO ARE THE END USERS?</a:t>
            </a:r>
            <a:endParaRPr b="0" i="0" sz="2800">
              <a:solidFill>
                <a:srgbClr val="222222"/>
              </a:solidFill>
              <a:latin typeface="Arial"/>
              <a:ea typeface="Arial"/>
              <a:cs typeface="Arial"/>
              <a:sym typeface="Arial"/>
            </a:endParaRPr>
          </a:p>
          <a:p>
            <a:pPr indent="0" lvl="0" marL="283464" rtl="0" algn="l">
              <a:spcBef>
                <a:spcPts val="0"/>
              </a:spcBef>
              <a:spcAft>
                <a:spcPts val="0"/>
              </a:spcAft>
              <a:buNone/>
            </a:pPr>
            <a:r>
              <a:rPr b="0" i="0" lang="en-US" sz="2800">
                <a:solidFill>
                  <a:srgbClr val="222222"/>
                </a:solidFill>
                <a:latin typeface="Noto Sans Symbols"/>
                <a:ea typeface="Noto Sans Symbols"/>
                <a:cs typeface="Noto Sans Symbols"/>
                <a:sym typeface="Noto Sans Symbols"/>
              </a:rPr>
              <a:t>❖</a:t>
            </a:r>
            <a:r>
              <a:rPr b="0" i="0" lang="en-US" sz="2800">
                <a:solidFill>
                  <a:srgbClr val="222222"/>
                </a:solidFill>
                <a:latin typeface="Calibri"/>
                <a:ea typeface="Calibri"/>
                <a:cs typeface="Calibri"/>
                <a:sym typeface="Calibri"/>
              </a:rPr>
              <a:t>YOUR SOLUTION AND ITS VALUE PROPOSITION</a:t>
            </a:r>
            <a:endParaRPr b="0" i="0" sz="2800">
              <a:solidFill>
                <a:srgbClr val="222222"/>
              </a:solidFill>
              <a:latin typeface="Arial"/>
              <a:ea typeface="Arial"/>
              <a:cs typeface="Arial"/>
              <a:sym typeface="Arial"/>
            </a:endParaRPr>
          </a:p>
          <a:p>
            <a:pPr indent="0" lvl="0" marL="283464" rtl="0" algn="l">
              <a:spcBef>
                <a:spcPts val="0"/>
              </a:spcBef>
              <a:spcAft>
                <a:spcPts val="0"/>
              </a:spcAft>
              <a:buNone/>
            </a:pPr>
            <a:r>
              <a:rPr b="0" i="0" lang="en-US" sz="2800">
                <a:solidFill>
                  <a:srgbClr val="222222"/>
                </a:solidFill>
                <a:latin typeface="Noto Sans Symbols"/>
                <a:ea typeface="Noto Sans Symbols"/>
                <a:cs typeface="Noto Sans Symbols"/>
                <a:sym typeface="Noto Sans Symbols"/>
              </a:rPr>
              <a:t>❖</a:t>
            </a:r>
            <a:r>
              <a:rPr b="0" i="0" lang="en-US" sz="2800">
                <a:solidFill>
                  <a:srgbClr val="222222"/>
                </a:solidFill>
                <a:latin typeface="Calibri"/>
                <a:ea typeface="Calibri"/>
                <a:cs typeface="Calibri"/>
                <a:sym typeface="Calibri"/>
              </a:rPr>
              <a:t>THE WOW IN YOUR SOLUTION</a:t>
            </a:r>
            <a:endParaRPr b="0" i="0" sz="2800">
              <a:solidFill>
                <a:srgbClr val="222222"/>
              </a:solidFill>
              <a:latin typeface="Arial"/>
              <a:ea typeface="Arial"/>
              <a:cs typeface="Arial"/>
              <a:sym typeface="Arial"/>
            </a:endParaRPr>
          </a:p>
          <a:p>
            <a:pPr indent="0" lvl="0" marL="283464" rtl="0" algn="l">
              <a:spcBef>
                <a:spcPts val="0"/>
              </a:spcBef>
              <a:spcAft>
                <a:spcPts val="0"/>
              </a:spcAft>
              <a:buNone/>
            </a:pPr>
            <a:r>
              <a:rPr b="0" i="0" lang="en-US" sz="2800">
                <a:solidFill>
                  <a:srgbClr val="222222"/>
                </a:solidFill>
                <a:latin typeface="Noto Sans Symbols"/>
                <a:ea typeface="Noto Sans Symbols"/>
                <a:cs typeface="Noto Sans Symbols"/>
                <a:sym typeface="Noto Sans Symbols"/>
              </a:rPr>
              <a:t>❖</a:t>
            </a:r>
            <a:r>
              <a:rPr b="0" i="0" lang="en-US" sz="2800">
                <a:solidFill>
                  <a:srgbClr val="222222"/>
                </a:solidFill>
                <a:latin typeface="Calibri"/>
                <a:ea typeface="Calibri"/>
                <a:cs typeface="Calibri"/>
                <a:sym typeface="Calibri"/>
              </a:rPr>
              <a:t>MODELLING</a:t>
            </a:r>
            <a:endParaRPr b="0" i="0" sz="2800">
              <a:solidFill>
                <a:srgbClr val="222222"/>
              </a:solidFill>
              <a:latin typeface="Arial"/>
              <a:ea typeface="Arial"/>
              <a:cs typeface="Arial"/>
              <a:sym typeface="Arial"/>
            </a:endParaRPr>
          </a:p>
          <a:p>
            <a:pPr indent="0" lvl="0" marL="283464" rtl="0" algn="l">
              <a:spcBef>
                <a:spcPts val="0"/>
              </a:spcBef>
              <a:spcAft>
                <a:spcPts val="0"/>
              </a:spcAft>
              <a:buNone/>
            </a:pPr>
            <a:r>
              <a:rPr b="0" i="0" lang="en-US" sz="2800">
                <a:solidFill>
                  <a:srgbClr val="222222"/>
                </a:solidFill>
                <a:latin typeface="Noto Sans Symbols"/>
                <a:ea typeface="Noto Sans Symbols"/>
                <a:cs typeface="Noto Sans Symbols"/>
                <a:sym typeface="Noto Sans Symbols"/>
              </a:rPr>
              <a:t>❖</a:t>
            </a:r>
            <a:r>
              <a:rPr b="0" i="0" lang="en-US" sz="2800">
                <a:solidFill>
                  <a:srgbClr val="222222"/>
                </a:solidFill>
                <a:latin typeface="Calibri"/>
                <a:ea typeface="Calibri"/>
                <a:cs typeface="Calibri"/>
                <a:sym typeface="Calibri"/>
              </a:rPr>
              <a:t>RESULTS</a:t>
            </a:r>
            <a:endParaRPr b="0" i="0" sz="2800">
              <a:solidFill>
                <a:srgbClr val="222222"/>
              </a:solidFill>
              <a:latin typeface="Arial"/>
              <a:ea typeface="Arial"/>
              <a:cs typeface="Arial"/>
              <a:sym typeface="Arial"/>
            </a:endParaRPr>
          </a:p>
          <a:p>
            <a:pPr indent="0" lvl="0" marL="0" rtl="0" algn="l">
              <a:spcBef>
                <a:spcPts val="0"/>
              </a:spcBef>
              <a:spcAft>
                <a:spcPts val="0"/>
              </a:spcAft>
              <a:buNone/>
            </a:pPr>
            <a:r>
              <a:t/>
            </a:r>
            <a:endParaRPr/>
          </a:p>
        </p:txBody>
      </p:sp>
      <p:sp>
        <p:nvSpPr>
          <p:cNvPr id="112" name="Google Shape;112;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pSp>
        <p:nvGrpSpPr>
          <p:cNvPr id="117" name="Google Shape;117;p4"/>
          <p:cNvGrpSpPr/>
          <p:nvPr/>
        </p:nvGrpSpPr>
        <p:grpSpPr>
          <a:xfrm>
            <a:off x="7905750" y="3048000"/>
            <a:ext cx="2762250" cy="3257550"/>
            <a:chOff x="7991475" y="2933700"/>
            <a:chExt cx="2762250" cy="3257550"/>
          </a:xfrm>
        </p:grpSpPr>
        <p:sp>
          <p:nvSpPr>
            <p:cNvPr id="118" name="Google Shape;118;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0" name="Google Shape;120;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1" name="Google Shape;121;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2" name="Google Shape;122;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3" name="Google Shape;123;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24" name="Google Shape;124;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5" name="Google Shape;125;p4"/>
          <p:cNvSpPr txBox="1"/>
          <p:nvPr/>
        </p:nvSpPr>
        <p:spPr>
          <a:xfrm>
            <a:off x="1130250" y="1828800"/>
            <a:ext cx="6312002"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Develop a machine learning model using Keras and TensorFlow to predict the gender and age of individuals based on given input data. The model should take into account various features such as facial images, textual data, or any other relevant information that can contribute to accurate predictions. The goal is to create a robust and efficient model capable of accurately identifying the gender and age group of individuals from diverse backgrounds and demographics.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pSp>
        <p:nvGrpSpPr>
          <p:cNvPr id="130" name="Google Shape;130;p5"/>
          <p:cNvGrpSpPr/>
          <p:nvPr/>
        </p:nvGrpSpPr>
        <p:grpSpPr>
          <a:xfrm>
            <a:off x="8658225" y="2647950"/>
            <a:ext cx="3533775" cy="3810000"/>
            <a:chOff x="8658225" y="2647950"/>
            <a:chExt cx="3533775" cy="3810000"/>
          </a:xfrm>
        </p:grpSpPr>
        <p:sp>
          <p:nvSpPr>
            <p:cNvPr id="131" name="Google Shape;131;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3" name="Google Shape;133;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4" name="Google Shape;134;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5" name="Google Shape;135;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6" name="Google Shape;136;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37" name="Google Shape;137;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8" name="Google Shape;138;p5"/>
          <p:cNvSpPr txBox="1"/>
          <p:nvPr/>
        </p:nvSpPr>
        <p:spPr>
          <a:xfrm>
            <a:off x="1219199" y="2057401"/>
            <a:ext cx="7315201" cy="31241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This project aims to develop a computer program using Keras with TensorFlow that predicts the gender and approximate age of individuals from their photos. By leveraging advanced machine learning techniques, the program analyzes patterns in images to make educated guesses. This capability has practical applications in targeted advertising, demographic analysis, and entertainment.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46" name="Google Shape;146;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47" name="Google Shape;147;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8" name="Google Shape;148;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9" name="Google Shape;149;p6"/>
          <p:cNvSpPr txBox="1"/>
          <p:nvPr/>
        </p:nvSpPr>
        <p:spPr>
          <a:xfrm>
            <a:off x="1371600" y="2139732"/>
            <a:ext cx="6253316" cy="322284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Researchers</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Marketing Professionals</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Social Media Platforms</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Entertainment Industry</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Healthcare Professionals</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Developers</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General Users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7"/>
          <p:cNvSpPr/>
          <p:nvPr/>
        </p:nvSpPr>
        <p:spPr>
          <a:xfrm>
            <a:off x="8839200" y="1629378"/>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7"/>
          <p:cNvSpPr txBox="1"/>
          <p:nvPr>
            <p:ph type="title"/>
          </p:nvPr>
        </p:nvSpPr>
        <p:spPr>
          <a:xfrm>
            <a:off x="296381" y="453993"/>
            <a:ext cx="10681335"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a:p>
        </p:txBody>
      </p:sp>
      <p:sp>
        <p:nvSpPr>
          <p:cNvPr id="158" name="Google Shape;158;p7"/>
          <p:cNvSpPr txBox="1"/>
          <p:nvPr>
            <p:ph idx="2" type="body"/>
          </p:nvPr>
        </p:nvSpPr>
        <p:spPr>
          <a:xfrm>
            <a:off x="838200" y="3761183"/>
            <a:ext cx="7848600" cy="243143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sz="2000"/>
              <a:t>Value Proposition:</a:t>
            </a:r>
            <a:endParaRPr/>
          </a:p>
          <a:p>
            <a:pPr indent="0" lvl="0" marL="0" rtl="0" algn="l">
              <a:spcBef>
                <a:spcPts val="0"/>
              </a:spcBef>
              <a:spcAft>
                <a:spcPts val="0"/>
              </a:spcAft>
              <a:buNone/>
            </a:pPr>
            <a:r>
              <a:t/>
            </a:r>
            <a:endParaRPr sz="2000"/>
          </a:p>
          <a:p>
            <a:pPr indent="-285750" lvl="0" marL="285750" rtl="0" algn="l">
              <a:spcBef>
                <a:spcPts val="0"/>
              </a:spcBef>
              <a:spcAft>
                <a:spcPts val="0"/>
              </a:spcAft>
              <a:buSzPts val="2000"/>
              <a:buFont typeface="Arial"/>
              <a:buChar char="•"/>
            </a:pPr>
            <a:r>
              <a:rPr lang="en-US" sz="2000"/>
              <a:t>Accurate Predictions</a:t>
            </a:r>
            <a:endParaRPr/>
          </a:p>
          <a:p>
            <a:pPr indent="-285750" lvl="0" marL="285750" rtl="0" algn="l">
              <a:spcBef>
                <a:spcPts val="0"/>
              </a:spcBef>
              <a:spcAft>
                <a:spcPts val="0"/>
              </a:spcAft>
              <a:buSzPts val="2000"/>
              <a:buFont typeface="Arial"/>
              <a:buChar char="•"/>
            </a:pPr>
            <a:r>
              <a:rPr lang="en-US" sz="2000"/>
              <a:t>Diverse Data Handling</a:t>
            </a:r>
            <a:endParaRPr/>
          </a:p>
          <a:p>
            <a:pPr indent="-285750" lvl="0" marL="285750" rtl="0" algn="l">
              <a:spcBef>
                <a:spcPts val="0"/>
              </a:spcBef>
              <a:spcAft>
                <a:spcPts val="0"/>
              </a:spcAft>
              <a:buSzPts val="2000"/>
              <a:buFont typeface="Arial"/>
              <a:buChar char="•"/>
            </a:pPr>
            <a:r>
              <a:rPr lang="en-US" sz="2000"/>
              <a:t>Robustness and Efficiency</a:t>
            </a:r>
            <a:endParaRPr/>
          </a:p>
          <a:p>
            <a:pPr indent="-285750" lvl="0" marL="285750" rtl="0" algn="l">
              <a:spcBef>
                <a:spcPts val="0"/>
              </a:spcBef>
              <a:spcAft>
                <a:spcPts val="0"/>
              </a:spcAft>
              <a:buSzPts val="2000"/>
              <a:buFont typeface="Arial"/>
              <a:buChar char="•"/>
            </a:pPr>
            <a:r>
              <a:rPr lang="en-US" sz="2000"/>
              <a:t>Applications in Multiple Fields – Retail,Healthcare,Entertainment</a:t>
            </a:r>
            <a:endParaRPr/>
          </a:p>
          <a:p>
            <a:pPr indent="-285750" lvl="0" marL="285750" rtl="0" algn="l">
              <a:spcBef>
                <a:spcPts val="0"/>
              </a:spcBef>
              <a:spcAft>
                <a:spcPts val="0"/>
              </a:spcAft>
              <a:buSzPts val="2000"/>
              <a:buFont typeface="Arial"/>
              <a:buChar char="•"/>
            </a:pPr>
            <a:r>
              <a:rPr lang="en-US" sz="2000"/>
              <a:t>Exploration of Deep Learning Techniques</a:t>
            </a:r>
            <a:endParaRPr sz="2000"/>
          </a:p>
          <a:p>
            <a:pPr indent="-171450" lvl="0" marL="285750" rtl="0" algn="l">
              <a:spcBef>
                <a:spcPts val="0"/>
              </a:spcBef>
              <a:spcAft>
                <a:spcPts val="0"/>
              </a:spcAft>
              <a:buSzPts val="1800"/>
              <a:buFont typeface="Arial"/>
              <a:buNone/>
            </a:pPr>
            <a:r>
              <a:t/>
            </a:r>
            <a:endParaRPr/>
          </a:p>
        </p:txBody>
      </p:sp>
      <p:sp>
        <p:nvSpPr>
          <p:cNvPr id="159" name="Google Shape;159;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60" name="Google Shape;1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1" name="Google Shape;1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2" name="Google Shape;162;p7"/>
          <p:cNvSpPr txBox="1"/>
          <p:nvPr/>
        </p:nvSpPr>
        <p:spPr>
          <a:xfrm>
            <a:off x="838200" y="1117708"/>
            <a:ext cx="8001000" cy="28007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Solution: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The solution for age and gender prediction using deep learning involves developing a neural network model trained on a dataset containing images labeled with both age and gender information. The model architecture could be a convolutional neural network (CNN) or a combination of CNN and recurrent neural network (RNN) layers depending on the complexity of the task.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8" name="Google Shape;168;p8"/>
          <p:cNvSpPr txBox="1"/>
          <p:nvPr>
            <p:ph type="title"/>
          </p:nvPr>
        </p:nvSpPr>
        <p:spPr>
          <a:xfrm>
            <a:off x="380999" y="83574"/>
            <a:ext cx="10681335" cy="75819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69" name="Google Shape;169;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0" name="Google Shape;170;p8"/>
          <p:cNvSpPr txBox="1"/>
          <p:nvPr>
            <p:ph idx="1" type="body"/>
          </p:nvPr>
        </p:nvSpPr>
        <p:spPr>
          <a:xfrm>
            <a:off x="76200" y="1043989"/>
            <a:ext cx="10681335" cy="5232202"/>
          </a:xfrm>
          <a:prstGeom prst="rect">
            <a:avLst/>
          </a:prstGeom>
          <a:noFill/>
          <a:ln>
            <a:noFill/>
          </a:ln>
        </p:spPr>
        <p:txBody>
          <a:bodyPr anchorCtr="0" anchor="t" bIns="0" lIns="0" spcFirstLastPara="1" rIns="0" wrap="square" tIns="0">
            <a:spAutoFit/>
          </a:bodyPr>
          <a:lstStyle/>
          <a:p>
            <a:pPr indent="-342900" lvl="0" marL="342900" rtl="0" algn="l">
              <a:spcBef>
                <a:spcPts val="0"/>
              </a:spcBef>
              <a:spcAft>
                <a:spcPts val="0"/>
              </a:spcAft>
              <a:buSzPts val="2000"/>
              <a:buFont typeface="Noto Sans Symbols"/>
              <a:buChar char="⮚"/>
            </a:pPr>
            <a:r>
              <a:rPr b="1" lang="en-US" sz="2000"/>
              <a:t>Multi-Modal Approach : </a:t>
            </a:r>
            <a:r>
              <a:rPr lang="en-US" sz="2000"/>
              <a:t>By incorporating various features such as facial images and textual data, the model utilizes a multi-modal approach to enhance prediction accuracy.</a:t>
            </a:r>
            <a:endParaRPr/>
          </a:p>
          <a:p>
            <a:pPr indent="0" lvl="0" marL="0" rtl="0" algn="l">
              <a:spcBef>
                <a:spcPts val="0"/>
              </a:spcBef>
              <a:spcAft>
                <a:spcPts val="0"/>
              </a:spcAft>
              <a:buNone/>
            </a:pPr>
            <a:r>
              <a:t/>
            </a:r>
            <a:endParaRPr sz="2000"/>
          </a:p>
          <a:p>
            <a:pPr indent="-342900" lvl="0" marL="342900" rtl="0" algn="l">
              <a:spcBef>
                <a:spcPts val="0"/>
              </a:spcBef>
              <a:spcAft>
                <a:spcPts val="0"/>
              </a:spcAft>
              <a:buSzPts val="2000"/>
              <a:buFont typeface="Noto Sans Symbols"/>
              <a:buChar char="⮚"/>
            </a:pPr>
            <a:r>
              <a:rPr b="1" lang="en-US" sz="2000"/>
              <a:t>Advanced Deep Learning Techniques :</a:t>
            </a:r>
            <a:r>
              <a:rPr lang="en-US" sz="2000"/>
              <a:t> The project explores deep learning architectures such as convolutional neural networks (CNNs) for image processing and recurrent neural networks (RNNs) for textual data analysis.</a:t>
            </a:r>
            <a:endParaRPr sz="2000"/>
          </a:p>
          <a:p>
            <a:pPr indent="-215900" lvl="0" marL="342900" rtl="0" algn="l">
              <a:spcBef>
                <a:spcPts val="0"/>
              </a:spcBef>
              <a:spcAft>
                <a:spcPts val="0"/>
              </a:spcAft>
              <a:buSzPts val="2000"/>
              <a:buFont typeface="Arial"/>
              <a:buNone/>
            </a:pPr>
            <a:r>
              <a:t/>
            </a:r>
            <a:endParaRPr sz="2000"/>
          </a:p>
          <a:p>
            <a:pPr indent="-342900" lvl="0" marL="342900" rtl="0" algn="l">
              <a:spcBef>
                <a:spcPts val="0"/>
              </a:spcBef>
              <a:spcAft>
                <a:spcPts val="0"/>
              </a:spcAft>
              <a:buSzPts val="2000"/>
              <a:buFont typeface="Noto Sans Symbols"/>
              <a:buChar char="⮚"/>
            </a:pPr>
            <a:r>
              <a:rPr b="1" lang="en-US" sz="2000"/>
              <a:t>Real-World Applications :</a:t>
            </a:r>
            <a:r>
              <a:rPr lang="en-US" sz="2000"/>
              <a:t> The ability to accurately predict gender and age has significant real-world applications in demographics analysis, targeted advertising, personalized services, and beyond.</a:t>
            </a:r>
            <a:endParaRPr sz="2000"/>
          </a:p>
          <a:p>
            <a:pPr indent="0" lvl="0" marL="0" rtl="0" algn="l">
              <a:spcBef>
                <a:spcPts val="0"/>
              </a:spcBef>
              <a:spcAft>
                <a:spcPts val="0"/>
              </a:spcAft>
              <a:buNone/>
            </a:pPr>
            <a:r>
              <a:t/>
            </a:r>
            <a:endParaRPr sz="2000"/>
          </a:p>
          <a:p>
            <a:pPr indent="-342900" lvl="0" marL="342900" rtl="0" algn="l">
              <a:spcBef>
                <a:spcPts val="0"/>
              </a:spcBef>
              <a:spcAft>
                <a:spcPts val="0"/>
              </a:spcAft>
              <a:buSzPts val="2000"/>
              <a:buFont typeface="Noto Sans Symbols"/>
              <a:buChar char="⮚"/>
            </a:pPr>
            <a:r>
              <a:rPr b="1" lang="en-US" sz="2000"/>
              <a:t>Robustness and Efficiency :</a:t>
            </a:r>
            <a:r>
              <a:rPr lang="en-US" sz="2000"/>
              <a:t> The developed model is designed to be robust and efficient, capable of handling diverse input data and delivering accurate predictions in real-time or near-real-time scenarios. </a:t>
            </a:r>
            <a:endParaRPr/>
          </a:p>
          <a:p>
            <a:pPr indent="0" lvl="0" marL="0" rtl="0" algn="l">
              <a:spcBef>
                <a:spcPts val="0"/>
              </a:spcBef>
              <a:spcAft>
                <a:spcPts val="0"/>
              </a:spcAft>
              <a:buNone/>
            </a:pPr>
            <a:r>
              <a:t/>
            </a:r>
            <a:endParaRPr sz="2000"/>
          </a:p>
          <a:p>
            <a:pPr indent="-342900" lvl="0" marL="342900" rtl="0" algn="l">
              <a:spcBef>
                <a:spcPts val="0"/>
              </a:spcBef>
              <a:spcAft>
                <a:spcPts val="0"/>
              </a:spcAft>
              <a:buSzPts val="2000"/>
              <a:buFont typeface="Noto Sans Symbols"/>
              <a:buChar char="⮚"/>
            </a:pPr>
            <a:r>
              <a:rPr b="1" lang="en-US" sz="2000"/>
              <a:t>Potential for Innovation :</a:t>
            </a:r>
            <a:r>
              <a:rPr lang="en-US" sz="2000"/>
              <a:t> By pushing the boundaries of deep learning techniques in gender and age prediction,It paves the way for future research and development efforts aimed at refining predictive models and exploring new applications in demographics analysis and beyond.</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6" name="Google Shape;176;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9" name="Google Shape;179;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0" name="Google Shape;180;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1" name="Google Shape;181;p9"/>
          <p:cNvSpPr txBox="1"/>
          <p:nvPr/>
        </p:nvSpPr>
        <p:spPr>
          <a:xfrm>
            <a:off x="457200" y="205593"/>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pic>
        <p:nvPicPr>
          <p:cNvPr id="182" name="Google Shape;182;p9"/>
          <p:cNvPicPr preferRelativeResize="0"/>
          <p:nvPr/>
        </p:nvPicPr>
        <p:blipFill rotWithShape="1">
          <a:blip r:embed="rId4">
            <a:alphaModFix/>
          </a:blip>
          <a:srcRect b="0" l="0" r="0" t="0"/>
          <a:stretch/>
        </p:blipFill>
        <p:spPr>
          <a:xfrm>
            <a:off x="2529657" y="963784"/>
            <a:ext cx="5720268" cy="56173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2024-04-01T15:34:00Z</dcterms:created>
  <dc:creator>Priya Dharshini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