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Noto Sans Symbol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gSUkXPObYIdatstDBVkBwDVLO6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otoSansSymbols-bold.fntdata"/><Relationship Id="rId16"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subhaabi2k04@gmail.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github.com/SubashiniRamesh/TNSDC-Generative-AI" TargetMode="External"/><Relationship Id="rId5"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140458" y="1217724"/>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178558" y="303548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739775" y="530580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title"/>
          </p:nvPr>
        </p:nvSpPr>
        <p:spPr>
          <a:xfrm>
            <a:off x="2176126" y="2453375"/>
            <a:ext cx="8505000" cy="26025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b="0" lang="en-US" sz="2800">
                <a:latin typeface="Calibri"/>
                <a:ea typeface="Calibri"/>
                <a:cs typeface="Calibri"/>
                <a:sym typeface="Calibri"/>
              </a:rPr>
              <a:t>PRESENTED BY : R.SUBHASHINI</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REG NO : 813821205051</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DEPT : INFORMATION TECHNOLOGY</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COLLEGE : SARANATHAN COLLEGE OF ENGINEERING</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NM ID: </a:t>
            </a:r>
            <a:r>
              <a:rPr b="0" lang="en-US" sz="2800" u="sng">
                <a:solidFill>
                  <a:schemeClr val="hlink"/>
                </a:solidFill>
                <a:latin typeface="Calibri"/>
                <a:ea typeface="Calibri"/>
                <a:cs typeface="Calibri"/>
                <a:sym typeface="Calibri"/>
                <a:hlinkClick r:id="rId3"/>
              </a:rPr>
              <a:t>subhaabi2k04@gmail.com</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		(au813821205051)</a:t>
            </a:r>
            <a:endParaRPr b="0" sz="2800">
              <a:latin typeface="Calibri"/>
              <a:ea typeface="Calibri"/>
              <a:cs typeface="Calibri"/>
              <a:sym typeface="Calibri"/>
            </a:endParaRPr>
          </a:p>
        </p:txBody>
      </p:sp>
      <p:pic>
        <p:nvPicPr>
          <p:cNvPr id="59" name="Google Shape;59;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0" name="Google Shape;60;p1"/>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61" name="Google Shape;61;p1"/>
          <p:cNvSpPr txBox="1"/>
          <p:nvPr>
            <p:ph idx="1" type="body"/>
          </p:nvPr>
        </p:nvSpPr>
        <p:spPr>
          <a:xfrm>
            <a:off x="2176125" y="652150"/>
            <a:ext cx="9328500" cy="1446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US" sz="3200">
                <a:solidFill>
                  <a:schemeClr val="dk1"/>
                </a:solidFill>
              </a:rPr>
              <a:t>Predictive Modeling for Gender and Age </a:t>
            </a:r>
            <a:endParaRPr b="1">
              <a:solidFill>
                <a:schemeClr val="dk1"/>
              </a:solidFill>
            </a:endParaRPr>
          </a:p>
          <a:p>
            <a:pPr indent="0" lvl="0" marL="0" rtl="0" algn="l">
              <a:spcBef>
                <a:spcPts val="0"/>
              </a:spcBef>
              <a:spcAft>
                <a:spcPts val="0"/>
              </a:spcAft>
              <a:buClr>
                <a:schemeClr val="dk1"/>
              </a:buClr>
              <a:buFont typeface="Arial"/>
              <a:buNone/>
            </a:pPr>
            <a:r>
              <a:rPr b="1" lang="en-US" sz="3200">
                <a:solidFill>
                  <a:schemeClr val="dk1"/>
                </a:solidFill>
              </a:rPr>
              <a:t>Identification using Keras and TensorFlow.</a:t>
            </a:r>
            <a:endParaRPr b="1" sz="3200">
              <a:solidFill>
                <a:schemeClr val="dk1"/>
              </a:solidFill>
            </a:endParaRPr>
          </a:p>
          <a:p>
            <a:pPr indent="0" lvl="0" marL="0" rtl="0" algn="l">
              <a:spcBef>
                <a:spcPts val="0"/>
              </a:spcBef>
              <a:spcAft>
                <a:spcPts val="0"/>
              </a:spcAft>
              <a:buNone/>
            </a:pPr>
            <a:r>
              <a:rPr b="1" lang="en-US" sz="3000"/>
              <a:t>		</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2" name="Google Shape;182;p10"/>
          <p:cNvSpPr txBox="1"/>
          <p:nvPr>
            <p:ph type="title"/>
          </p:nvPr>
        </p:nvSpPr>
        <p:spPr>
          <a:xfrm>
            <a:off x="755332" y="385444"/>
            <a:ext cx="2437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83" name="Google Shape;18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10"/>
          <p:cNvSpPr txBox="1"/>
          <p:nvPr/>
        </p:nvSpPr>
        <p:spPr>
          <a:xfrm>
            <a:off x="683258" y="6111875"/>
            <a:ext cx="7393942" cy="324448"/>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https://github.com/SubashiniRamesh/TNSDC-Generative-AI</a:t>
            </a:r>
            <a:endParaRPr sz="2000">
              <a:solidFill>
                <a:schemeClr val="dk1"/>
              </a:solidFill>
              <a:latin typeface="Trebuchet MS"/>
              <a:ea typeface="Trebuchet MS"/>
              <a:cs typeface="Trebuchet MS"/>
              <a:sym typeface="Trebuchet MS"/>
            </a:endParaRPr>
          </a:p>
        </p:txBody>
      </p:sp>
      <p:sp>
        <p:nvSpPr>
          <p:cNvPr id="185" name="Google Shape;185;p10"/>
          <p:cNvSpPr txBox="1"/>
          <p:nvPr/>
        </p:nvSpPr>
        <p:spPr>
          <a:xfrm>
            <a:off x="683259" y="4489997"/>
            <a:ext cx="8286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22222"/>
                </a:solidFill>
                <a:latin typeface="Calibri"/>
                <a:ea typeface="Calibri"/>
                <a:cs typeface="Calibri"/>
                <a:sym typeface="Calibri"/>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sz="1800">
              <a:solidFill>
                <a:schemeClr val="dk1"/>
              </a:solidFill>
              <a:latin typeface="Calibri"/>
              <a:ea typeface="Calibri"/>
              <a:cs typeface="Calibri"/>
              <a:sym typeface="Calibri"/>
            </a:endParaRPr>
          </a:p>
        </p:txBody>
      </p:sp>
      <p:pic>
        <p:nvPicPr>
          <p:cNvPr id="186" name="Google Shape;186;p10"/>
          <p:cNvPicPr preferRelativeResize="0"/>
          <p:nvPr/>
        </p:nvPicPr>
        <p:blipFill rotWithShape="1">
          <a:blip r:embed="rId5">
            <a:alphaModFix/>
          </a:blip>
          <a:srcRect b="0" l="0" r="0" t="0"/>
          <a:stretch/>
        </p:blipFill>
        <p:spPr>
          <a:xfrm>
            <a:off x="2526030" y="1197459"/>
            <a:ext cx="4408169" cy="32925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txBox="1"/>
          <p:nvPr>
            <p:ph type="title"/>
          </p:nvPr>
        </p:nvSpPr>
        <p:spPr>
          <a:xfrm>
            <a:off x="498680" y="963897"/>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80" name="Google Shape;8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1" name="Google Shape;81;p2"/>
          <p:cNvGrpSpPr/>
          <p:nvPr/>
        </p:nvGrpSpPr>
        <p:grpSpPr>
          <a:xfrm>
            <a:off x="466725" y="6410325"/>
            <a:ext cx="3705225" cy="295275"/>
            <a:chOff x="466725" y="6410325"/>
            <a:chExt cx="3705225" cy="295275"/>
          </a:xfrm>
        </p:grpSpPr>
        <p:pic>
          <p:nvPicPr>
            <p:cNvPr id="82" name="Google Shape;8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2"/>
          <p:cNvSpPr txBox="1"/>
          <p:nvPr>
            <p:ph idx="1" type="body"/>
          </p:nvPr>
        </p:nvSpPr>
        <p:spPr>
          <a:xfrm>
            <a:off x="1021940" y="2681159"/>
            <a:ext cx="7469278" cy="13715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Predictive Modeling for Gender and Age </a:t>
            </a:r>
            <a:endParaRPr/>
          </a:p>
          <a:p>
            <a:pPr indent="0" lvl="0" marL="0" rtl="0" algn="l">
              <a:spcBef>
                <a:spcPts val="0"/>
              </a:spcBef>
              <a:spcAft>
                <a:spcPts val="0"/>
              </a:spcAft>
              <a:buNone/>
            </a:pPr>
            <a:r>
              <a:rPr lang="en-US" sz="3200"/>
              <a:t>Identification using Keras and TensorFlow.</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3"/>
          <p:cNvSpPr/>
          <p:nvPr/>
        </p:nvSpPr>
        <p:spPr>
          <a:xfrm>
            <a:off x="39709"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3"/>
          <p:cNvGrpSpPr/>
          <p:nvPr/>
        </p:nvGrpSpPr>
        <p:grpSpPr>
          <a:xfrm>
            <a:off x="7448612" y="0"/>
            <a:ext cx="4743796" cy="6858466"/>
            <a:chOff x="7448612" y="0"/>
            <a:chExt cx="4743796" cy="6858466"/>
          </a:xfrm>
        </p:grpSpPr>
        <p:sp>
          <p:nvSpPr>
            <p:cNvPr id="91" name="Google Shape;91;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2" name="Google Shape;102;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5" name="Google Shape;105;p3"/>
          <p:cNvGrpSpPr/>
          <p:nvPr/>
        </p:nvGrpSpPr>
        <p:grpSpPr>
          <a:xfrm>
            <a:off x="47625" y="3819523"/>
            <a:ext cx="4124325" cy="3009898"/>
            <a:chOff x="47625" y="3819523"/>
            <a:chExt cx="4124325" cy="3009898"/>
          </a:xfrm>
        </p:grpSpPr>
        <p:pic>
          <p:nvPicPr>
            <p:cNvPr id="106" name="Google Shape;106;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8" name="Google Shape;108;p3"/>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09" name="Google Shape;109;p3"/>
          <p:cNvSpPr txBox="1"/>
          <p:nvPr>
            <p:ph idx="1" type="body"/>
          </p:nvPr>
        </p:nvSpPr>
        <p:spPr>
          <a:xfrm>
            <a:off x="1700569" y="1790530"/>
            <a:ext cx="7707749" cy="4171315"/>
          </a:xfrm>
          <a:prstGeom prst="rect">
            <a:avLst/>
          </a:prstGeom>
          <a:noFill/>
          <a:ln>
            <a:noFill/>
          </a:ln>
        </p:spPr>
        <p:txBody>
          <a:bodyPr anchorCtr="0" anchor="t" bIns="0" lIns="0" spcFirstLastPara="1" rIns="0" wrap="square" tIns="0">
            <a:spAutoFit/>
          </a:bodyPr>
          <a:lstStyle/>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PROBLEM STATEMENT</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PROJECT OVERVIEW</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WHO ARE THE END USERS?</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YOUR SOLUTION AND ITS VALUE PROPOSITION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THE WOW IN YOUR SOLUTION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MODELLING</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RESULTS</a:t>
            </a:r>
            <a:endParaRPr b="0" i="0" sz="2800">
              <a:solidFill>
                <a:srgbClr val="222222"/>
              </a:solidFill>
              <a:latin typeface="Arial"/>
              <a:ea typeface="Arial"/>
              <a:cs typeface="Arial"/>
              <a:sym typeface="Arial"/>
            </a:endParaRPr>
          </a:p>
          <a:p>
            <a:pPr indent="0" lvl="0" marL="0" rtl="0" algn="l">
              <a:spcBef>
                <a:spcPts val="0"/>
              </a:spcBef>
              <a:spcAft>
                <a:spcPts val="0"/>
              </a:spcAft>
              <a:buNone/>
            </a:pPr>
            <a:r>
              <a:t/>
            </a:r>
            <a:endParaRPr/>
          </a:p>
        </p:txBody>
      </p:sp>
      <p:sp>
        <p:nvSpPr>
          <p:cNvPr id="110" name="Google Shape;110;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4"/>
          <p:cNvGrpSpPr/>
          <p:nvPr/>
        </p:nvGrpSpPr>
        <p:grpSpPr>
          <a:xfrm>
            <a:off x="7905750" y="3048000"/>
            <a:ext cx="2762250" cy="3257550"/>
            <a:chOff x="7991475" y="2933700"/>
            <a:chExt cx="2762250" cy="3257550"/>
          </a:xfrm>
        </p:grpSpPr>
        <p:sp>
          <p:nvSpPr>
            <p:cNvPr id="116" name="Google Shape;11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9" name="Google Shape;119;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0" name="Google Shape;12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1" name="Google Shape;12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2" name="Google Shape;122;p4"/>
          <p:cNvSpPr txBox="1"/>
          <p:nvPr/>
        </p:nvSpPr>
        <p:spPr>
          <a:xfrm>
            <a:off x="1130250" y="1828800"/>
            <a:ext cx="631200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5"/>
          <p:cNvGrpSpPr/>
          <p:nvPr/>
        </p:nvGrpSpPr>
        <p:grpSpPr>
          <a:xfrm>
            <a:off x="8658225" y="2647950"/>
            <a:ext cx="3533775" cy="3810000"/>
            <a:chOff x="8658225" y="2647950"/>
            <a:chExt cx="3533775" cy="3810000"/>
          </a:xfrm>
        </p:grpSpPr>
        <p:sp>
          <p:nvSpPr>
            <p:cNvPr id="128" name="Google Shape;12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1" name="Google Shape;131;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2" name="Google Shape;13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4" name="Google Shape;134;p5"/>
          <p:cNvSpPr txBox="1"/>
          <p:nvPr/>
        </p:nvSpPr>
        <p:spPr>
          <a:xfrm>
            <a:off x="1219199" y="2057401"/>
            <a:ext cx="7315201" cy="3124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2" name="Google Shape;14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3" name="Google Shape;14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6"/>
          <p:cNvSpPr txBox="1"/>
          <p:nvPr/>
        </p:nvSpPr>
        <p:spPr>
          <a:xfrm>
            <a:off x="1371600" y="2139732"/>
            <a:ext cx="6253316" cy="32228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Researchers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Marketing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Social Media Platforms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Entertainment Industry</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Healthcare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Developers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General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7"/>
          <p:cNvSpPr/>
          <p:nvPr/>
        </p:nvSpPr>
        <p:spPr>
          <a:xfrm>
            <a:off x="8839200" y="162937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7"/>
          <p:cNvSpPr txBox="1"/>
          <p:nvPr>
            <p:ph type="title"/>
          </p:nvPr>
        </p:nvSpPr>
        <p:spPr>
          <a:xfrm>
            <a:off x="296381" y="453993"/>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sp>
        <p:nvSpPr>
          <p:cNvPr id="153" name="Google Shape;153;p7"/>
          <p:cNvSpPr txBox="1"/>
          <p:nvPr>
            <p:ph idx="2" type="body"/>
          </p:nvPr>
        </p:nvSpPr>
        <p:spPr>
          <a:xfrm>
            <a:off x="838200" y="3761183"/>
            <a:ext cx="7848600" cy="243143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000"/>
              <a:t>Value Proposition:</a:t>
            </a:r>
            <a:endParaRPr/>
          </a:p>
          <a:p>
            <a:pPr indent="0" lvl="0" marL="0" rtl="0" algn="l">
              <a:spcBef>
                <a:spcPts val="0"/>
              </a:spcBef>
              <a:spcAft>
                <a:spcPts val="0"/>
              </a:spcAft>
              <a:buNone/>
            </a:pPr>
            <a:r>
              <a:t/>
            </a:r>
            <a:endParaRPr sz="2000"/>
          </a:p>
          <a:p>
            <a:pPr indent="-285750" lvl="0" marL="285750" rtl="0" algn="l">
              <a:spcBef>
                <a:spcPts val="0"/>
              </a:spcBef>
              <a:spcAft>
                <a:spcPts val="0"/>
              </a:spcAft>
              <a:buSzPts val="2000"/>
              <a:buFont typeface="Arial"/>
              <a:buChar char="•"/>
            </a:pPr>
            <a:r>
              <a:rPr lang="en-US" sz="2000"/>
              <a:t>Accurate Predictions</a:t>
            </a:r>
            <a:endParaRPr/>
          </a:p>
          <a:p>
            <a:pPr indent="-285750" lvl="0" marL="285750" rtl="0" algn="l">
              <a:spcBef>
                <a:spcPts val="0"/>
              </a:spcBef>
              <a:spcAft>
                <a:spcPts val="0"/>
              </a:spcAft>
              <a:buSzPts val="2000"/>
              <a:buFont typeface="Arial"/>
              <a:buChar char="•"/>
            </a:pPr>
            <a:r>
              <a:rPr lang="en-US" sz="2000"/>
              <a:t>Diverse Data Handling</a:t>
            </a:r>
            <a:endParaRPr/>
          </a:p>
          <a:p>
            <a:pPr indent="-285750" lvl="0" marL="285750" rtl="0" algn="l">
              <a:spcBef>
                <a:spcPts val="0"/>
              </a:spcBef>
              <a:spcAft>
                <a:spcPts val="0"/>
              </a:spcAft>
              <a:buSzPts val="2000"/>
              <a:buFont typeface="Arial"/>
              <a:buChar char="•"/>
            </a:pPr>
            <a:r>
              <a:rPr lang="en-US" sz="2000"/>
              <a:t>Robustness and Efficiency</a:t>
            </a:r>
            <a:endParaRPr/>
          </a:p>
          <a:p>
            <a:pPr indent="-285750" lvl="0" marL="285750" rtl="0" algn="l">
              <a:spcBef>
                <a:spcPts val="0"/>
              </a:spcBef>
              <a:spcAft>
                <a:spcPts val="0"/>
              </a:spcAft>
              <a:buSzPts val="2000"/>
              <a:buFont typeface="Arial"/>
              <a:buChar char="•"/>
            </a:pPr>
            <a:r>
              <a:rPr lang="en-US" sz="2000"/>
              <a:t>Applications in Multiple Fields – Retail,Healthcare,Entertainment</a:t>
            </a:r>
            <a:endParaRPr/>
          </a:p>
          <a:p>
            <a:pPr indent="-285750" lvl="0" marL="285750" rtl="0" algn="l">
              <a:spcBef>
                <a:spcPts val="0"/>
              </a:spcBef>
              <a:spcAft>
                <a:spcPts val="0"/>
              </a:spcAft>
              <a:buSzPts val="2000"/>
              <a:buFont typeface="Arial"/>
              <a:buChar char="•"/>
            </a:pPr>
            <a:r>
              <a:rPr lang="en-US" sz="2000"/>
              <a:t>Exploration of Deep Learning Techniques</a:t>
            </a:r>
            <a:endParaRPr sz="2000"/>
          </a:p>
          <a:p>
            <a:pPr indent="-171450" lvl="0" marL="285750" rtl="0" algn="l">
              <a:spcBef>
                <a:spcPts val="0"/>
              </a:spcBef>
              <a:spcAft>
                <a:spcPts val="0"/>
              </a:spcAft>
              <a:buSzPts val="1800"/>
              <a:buFont typeface="Arial"/>
              <a:buNone/>
            </a:pPr>
            <a:r>
              <a:t/>
            </a:r>
            <a:endParaRPr/>
          </a:p>
        </p:txBody>
      </p:sp>
      <p:sp>
        <p:nvSpPr>
          <p:cNvPr id="154" name="Google Shape;154;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5" name="Google Shape;155;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6" name="Google Shape;156;p7"/>
          <p:cNvSpPr txBox="1"/>
          <p:nvPr/>
        </p:nvSpPr>
        <p:spPr>
          <a:xfrm>
            <a:off x="838200" y="1117708"/>
            <a:ext cx="80010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380999" y="8357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62" name="Google Shape;162;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8"/>
          <p:cNvSpPr txBox="1"/>
          <p:nvPr>
            <p:ph idx="1" type="body"/>
          </p:nvPr>
        </p:nvSpPr>
        <p:spPr>
          <a:xfrm>
            <a:off x="76200" y="1043989"/>
            <a:ext cx="10681335" cy="5232202"/>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000"/>
              <a:buFont typeface="Noto Sans Symbols"/>
              <a:buChar char="⮚"/>
            </a:pPr>
            <a:r>
              <a:rPr b="1" lang="en-US" sz="2000"/>
              <a:t>Multi-Modal Approach : </a:t>
            </a:r>
            <a:r>
              <a:rPr lang="en-US" sz="2000"/>
              <a:t>By incorporating various features such as facial images and textual data, the model utilizes a multi-modal approach to enhance prediction accuracy.</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Advanced Deep Learning Techniques :</a:t>
            </a:r>
            <a:r>
              <a:rPr lang="en-US" sz="2000"/>
              <a:t> The project explores deep learning architectures such as convolutional neural networks (CNNs) for image processing and recurrent neural networks (RNNs) for textual data analysis.</a:t>
            </a:r>
            <a:endParaRPr sz="2000"/>
          </a:p>
          <a:p>
            <a:pPr indent="-215900" lvl="0" marL="342900" rtl="0" algn="l">
              <a:spcBef>
                <a:spcPts val="0"/>
              </a:spcBef>
              <a:spcAft>
                <a:spcPts val="0"/>
              </a:spcAft>
              <a:buSzPts val="2000"/>
              <a:buFont typeface="Arial"/>
              <a:buNone/>
            </a:pPr>
            <a:r>
              <a:t/>
            </a:r>
            <a:endParaRPr sz="2000"/>
          </a:p>
          <a:p>
            <a:pPr indent="-342900" lvl="0" marL="342900" rtl="0" algn="l">
              <a:spcBef>
                <a:spcPts val="0"/>
              </a:spcBef>
              <a:spcAft>
                <a:spcPts val="0"/>
              </a:spcAft>
              <a:buSzPts val="2000"/>
              <a:buFont typeface="Noto Sans Symbols"/>
              <a:buChar char="⮚"/>
            </a:pPr>
            <a:r>
              <a:rPr b="1" lang="en-US" sz="2000"/>
              <a:t>Real-World Applications :</a:t>
            </a:r>
            <a:r>
              <a:rPr lang="en-US" sz="2000"/>
              <a:t> The ability to accurately predict gender and age has significant real-world applications in demographics analysis, targeted advertising, personalized services, and beyond.</a:t>
            </a:r>
            <a:endParaRPr sz="2000"/>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Robustness and Efficiency :</a:t>
            </a:r>
            <a:r>
              <a:rPr lang="en-US" sz="2000"/>
              <a:t> The developed model is designed to be robust and efficient, capable of handling diverse input data and delivering accurate predictions in real-time or near-real-time scenarios. </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Potential for Innovation :</a:t>
            </a:r>
            <a:r>
              <a:rPr lang="en-US" sz="2000"/>
              <a:t> By pushing the boundaries of deep learning techniques in gender and age prediction,It paves the way for future research and development efforts aimed at refining predictive models and exploring new applications in demographics analysis and beyond.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9"/>
          <p:cNvSpPr txBox="1"/>
          <p:nvPr/>
        </p:nvSpPr>
        <p:spPr>
          <a:xfrm>
            <a:off x="457200" y="205593"/>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74" name="Google Shape;174;p9"/>
          <p:cNvPicPr preferRelativeResize="0"/>
          <p:nvPr/>
        </p:nvPicPr>
        <p:blipFill rotWithShape="1">
          <a:blip r:embed="rId4">
            <a:alphaModFix/>
          </a:blip>
          <a:srcRect b="0" l="0" r="0" t="0"/>
          <a:stretch/>
        </p:blipFill>
        <p:spPr>
          <a:xfrm>
            <a:off x="2529657" y="963784"/>
            <a:ext cx="5720268" cy="5617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dc:creator>Priya Dharshini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