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3590B-1298-4F8D-8B2D-72BE8277E8A2}"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98862CF-0383-4C89-8032-82CDA0AE487B}">
      <dgm:prSet phldrT="[Text]" phldr="1"/>
      <dgm:spPr/>
      <dgm:t>
        <a:bodyPr/>
        <a:lstStyle/>
        <a:p>
          <a:endParaRPr lang="en-IN"/>
        </a:p>
      </dgm:t>
    </dgm:pt>
    <dgm:pt modelId="{D6EACA82-AFA9-429D-A710-DB967A4F3FD5}" type="parTrans" cxnId="{98132FB6-DCAF-492E-8D14-CEA40F47A084}">
      <dgm:prSet/>
      <dgm:spPr/>
      <dgm:t>
        <a:bodyPr/>
        <a:lstStyle/>
        <a:p>
          <a:endParaRPr lang="en-IN"/>
        </a:p>
      </dgm:t>
    </dgm:pt>
    <dgm:pt modelId="{1E31463D-4C3F-424F-9FB5-B99127867284}" type="sibTrans" cxnId="{98132FB6-DCAF-492E-8D14-CEA40F47A084}">
      <dgm:prSet/>
      <dgm:spPr>
        <a:blipFill>
          <a:blip xmlns:r="http://schemas.openxmlformats.org/officeDocument/2006/relationships" r:embed="rId1"/>
          <a:srcRect/>
          <a:stretch>
            <a:fillRect l="-39000" r="-39000"/>
          </a:stretch>
        </a:blipFill>
      </dgm:spPr>
      <dgm:t>
        <a:bodyPr/>
        <a:lstStyle/>
        <a:p>
          <a:endParaRPr lang="en-IN"/>
        </a:p>
      </dgm:t>
    </dgm:pt>
    <dgm:pt modelId="{AD3673E0-3086-4A01-B9B1-3937165ABE77}" type="pres">
      <dgm:prSet presAssocID="{18E3590B-1298-4F8D-8B2D-72BE8277E8A2}" presName="Name0" presStyleCnt="0">
        <dgm:presLayoutVars>
          <dgm:chMax val="7"/>
          <dgm:chPref val="7"/>
          <dgm:dir/>
        </dgm:presLayoutVars>
      </dgm:prSet>
      <dgm:spPr/>
    </dgm:pt>
    <dgm:pt modelId="{32626BE4-BC6B-465A-B37B-3C21627C0613}" type="pres">
      <dgm:prSet presAssocID="{18E3590B-1298-4F8D-8B2D-72BE8277E8A2}" presName="Name1" presStyleCnt="0"/>
      <dgm:spPr/>
    </dgm:pt>
    <dgm:pt modelId="{602C1365-1DFA-40A6-8D02-7EE1930B282E}" type="pres">
      <dgm:prSet presAssocID="{1E31463D-4C3F-424F-9FB5-B99127867284}" presName="picture_1" presStyleCnt="0"/>
      <dgm:spPr/>
    </dgm:pt>
    <dgm:pt modelId="{5A7BD08F-418D-4F69-818E-20AAC2859237}" type="pres">
      <dgm:prSet presAssocID="{1E31463D-4C3F-424F-9FB5-B99127867284}" presName="pictureRepeatNode" presStyleLbl="alignImgPlace1" presStyleIdx="0" presStyleCnt="1" custScaleX="182073" custScaleY="175536" custLinFactNeighborX="23211" custLinFactNeighborY="-3511"/>
      <dgm:spPr/>
    </dgm:pt>
    <dgm:pt modelId="{1AE1CE35-3816-45ED-BFF0-9D6111EAD45D}" type="pres">
      <dgm:prSet presAssocID="{898862CF-0383-4C89-8032-82CDA0AE487B}" presName="text_1" presStyleLbl="node1" presStyleIdx="0" presStyleCnt="0">
        <dgm:presLayoutVars>
          <dgm:bulletEnabled val="1"/>
        </dgm:presLayoutVars>
      </dgm:prSet>
      <dgm:spPr/>
    </dgm:pt>
  </dgm:ptLst>
  <dgm:cxnLst>
    <dgm:cxn modelId="{CE2FA31E-73CB-4339-915A-0EC1B0BF8958}" type="presOf" srcId="{1E31463D-4C3F-424F-9FB5-B99127867284}" destId="{5A7BD08F-418D-4F69-818E-20AAC2859237}" srcOrd="0" destOrd="0" presId="urn:microsoft.com/office/officeart/2008/layout/CircularPictureCallout"/>
    <dgm:cxn modelId="{3FB67E6D-677B-45DD-AFD0-02FE3B6AC258}" type="presOf" srcId="{18E3590B-1298-4F8D-8B2D-72BE8277E8A2}" destId="{AD3673E0-3086-4A01-B9B1-3937165ABE77}" srcOrd="0" destOrd="0" presId="urn:microsoft.com/office/officeart/2008/layout/CircularPictureCallout"/>
    <dgm:cxn modelId="{98132FB6-DCAF-492E-8D14-CEA40F47A084}" srcId="{18E3590B-1298-4F8D-8B2D-72BE8277E8A2}" destId="{898862CF-0383-4C89-8032-82CDA0AE487B}" srcOrd="0" destOrd="0" parTransId="{D6EACA82-AFA9-429D-A710-DB967A4F3FD5}" sibTransId="{1E31463D-4C3F-424F-9FB5-B99127867284}"/>
    <dgm:cxn modelId="{79FB1FD8-21D6-407F-BEC8-082035D2A903}" type="presOf" srcId="{898862CF-0383-4C89-8032-82CDA0AE487B}" destId="{1AE1CE35-3816-45ED-BFF0-9D6111EAD45D}" srcOrd="0" destOrd="0" presId="urn:microsoft.com/office/officeart/2008/layout/CircularPictureCallout"/>
    <dgm:cxn modelId="{B8F8BD19-E0C8-4E49-9429-99DCDD9DF236}" type="presParOf" srcId="{AD3673E0-3086-4A01-B9B1-3937165ABE77}" destId="{32626BE4-BC6B-465A-B37B-3C21627C0613}" srcOrd="0" destOrd="0" presId="urn:microsoft.com/office/officeart/2008/layout/CircularPictureCallout"/>
    <dgm:cxn modelId="{89A49C77-6D21-4614-8A1A-BFCD80883B8D}" type="presParOf" srcId="{32626BE4-BC6B-465A-B37B-3C21627C0613}" destId="{602C1365-1DFA-40A6-8D02-7EE1930B282E}" srcOrd="0" destOrd="0" presId="urn:microsoft.com/office/officeart/2008/layout/CircularPictureCallout"/>
    <dgm:cxn modelId="{EE506B1F-59E3-44D2-BF47-69AE9E8813D7}" type="presParOf" srcId="{602C1365-1DFA-40A6-8D02-7EE1930B282E}" destId="{5A7BD08F-418D-4F69-818E-20AAC2859237}" srcOrd="0" destOrd="0" presId="urn:microsoft.com/office/officeart/2008/layout/CircularPictureCallout"/>
    <dgm:cxn modelId="{20DDBE44-C649-4681-AD5F-34E5B7061CEC}" type="presParOf" srcId="{32626BE4-BC6B-465A-B37B-3C21627C0613}" destId="{1AE1CE35-3816-45ED-BFF0-9D6111EAD45D}"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BD08F-418D-4F69-818E-20AAC2859237}">
      <dsp:nvSpPr>
        <dsp:cNvPr id="0" name=""/>
        <dsp:cNvSpPr/>
      </dsp:nvSpPr>
      <dsp:spPr>
        <a:xfrm>
          <a:off x="212524" y="0"/>
          <a:ext cx="2158471" cy="2080975"/>
        </a:xfrm>
        <a:prstGeom prst="ellipse">
          <a:avLst/>
        </a:prstGeom>
        <a:blipFill>
          <a:blip xmlns:r="http://schemas.openxmlformats.org/officeDocument/2006/relationships" r:embed="rId1"/>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E1CE35-3816-45ED-BFF0-9D6111EAD45D}">
      <dsp:nvSpPr>
        <dsp:cNvPr id="0" name=""/>
        <dsp:cNvSpPr/>
      </dsp:nvSpPr>
      <dsp:spPr>
        <a:xfrm>
          <a:off x="806138" y="1077240"/>
          <a:ext cx="758718" cy="39121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111250">
            <a:lnSpc>
              <a:spcPct val="90000"/>
            </a:lnSpc>
            <a:spcBef>
              <a:spcPct val="0"/>
            </a:spcBef>
            <a:spcAft>
              <a:spcPct val="35000"/>
            </a:spcAft>
            <a:buNone/>
          </a:pPr>
          <a:endParaRPr lang="en-IN" sz="2500" kern="1200"/>
        </a:p>
      </dsp:txBody>
      <dsp:txXfrm>
        <a:off x="806138" y="1077240"/>
        <a:ext cx="758718" cy="39121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33713"/>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44554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a:solidFill>
                  <a:schemeClr val="tx1"/>
                </a:solidFill>
              </a:rPr>
              <a:t>Subashini</a:t>
            </a:r>
            <a:r>
              <a:rPr lang="en-US" sz="1100" dirty="0">
                <a:solidFill>
                  <a:schemeClr val="tx1"/>
                </a:solidFil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au960221243048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6" y="3627293"/>
            <a:ext cx="1986613" cy="85660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dirty="0">
                <a:solidFill>
                  <a:schemeClr val="tx1"/>
                </a:solidFill>
              </a:rPr>
              <a:t>College Name</a:t>
            </a:r>
          </a:p>
          <a:p>
            <a:r>
              <a:rPr lang="en-US" sz="1200" dirty="0">
                <a:solidFill>
                  <a:schemeClr val="tx1"/>
                </a:solidFill>
              </a:rPr>
              <a:t>Arunachala College Of Engineering For Women</a:t>
            </a:r>
            <a:endParaRPr lang="en-US" sz="1200" b="0" i="0" u="none" strike="noStrike" cap="none" dirty="0">
              <a:solidFill>
                <a:schemeClr val="tx1"/>
              </a:solidFill>
              <a:latin typeface="Arial"/>
              <a:ea typeface="Arial"/>
              <a:cs typeface="Arial"/>
              <a:sym typeface="Arial"/>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4584" y="3845064"/>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0633" y="827457"/>
            <a:ext cx="8473720" cy="313848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800" b="1" dirty="0">
                <a:solidFill>
                  <a:schemeClr val="tx1"/>
                </a:solidFill>
              </a:rPr>
              <a:t>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endParaRPr lang="en-IN" sz="1800" dirty="0">
              <a:solidFill>
                <a:schemeClr val="tx1"/>
              </a:solidFill>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861238" y="3400003"/>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1" name="Picture 10">
            <a:extLst>
              <a:ext uri="{FF2B5EF4-FFF2-40B4-BE49-F238E27FC236}">
                <a16:creationId xmlns:a16="http://schemas.microsoft.com/office/drawing/2014/main" id="{3267C78B-3DC6-1EB2-E9FB-5FF491DDBAE8}"/>
              </a:ext>
            </a:extLst>
          </p:cNvPr>
          <p:cNvPicPr>
            <a:picLocks noChangeAspect="1"/>
          </p:cNvPicPr>
          <p:nvPr/>
        </p:nvPicPr>
        <p:blipFill>
          <a:blip r:embed="rId2"/>
          <a:stretch>
            <a:fillRect/>
          </a:stretch>
        </p:blipFill>
        <p:spPr>
          <a:xfrm>
            <a:off x="311699" y="1349379"/>
            <a:ext cx="3406057" cy="2342427"/>
          </a:xfrm>
          <a:prstGeom prst="rect">
            <a:avLst/>
          </a:prstGeom>
        </p:spPr>
      </p:pic>
      <p:pic>
        <p:nvPicPr>
          <p:cNvPr id="13" name="Picture 12">
            <a:extLst>
              <a:ext uri="{FF2B5EF4-FFF2-40B4-BE49-F238E27FC236}">
                <a16:creationId xmlns:a16="http://schemas.microsoft.com/office/drawing/2014/main" id="{270A2C5F-8D2E-3455-BAC5-C7C9CFCEFB21}"/>
              </a:ext>
            </a:extLst>
          </p:cNvPr>
          <p:cNvPicPr>
            <a:picLocks noChangeAspect="1"/>
          </p:cNvPicPr>
          <p:nvPr/>
        </p:nvPicPr>
        <p:blipFill>
          <a:blip r:embed="rId3"/>
          <a:stretch>
            <a:fillRect/>
          </a:stretch>
        </p:blipFill>
        <p:spPr>
          <a:xfrm>
            <a:off x="5306798" y="1389600"/>
            <a:ext cx="3425515" cy="2342427"/>
          </a:xfrm>
          <a:prstGeom prst="rect">
            <a:avLst/>
          </a:prstGeom>
        </p:spPr>
      </p:pic>
      <p:graphicFrame>
        <p:nvGraphicFramePr>
          <p:cNvPr id="16" name="Diagram 15">
            <a:extLst>
              <a:ext uri="{FF2B5EF4-FFF2-40B4-BE49-F238E27FC236}">
                <a16:creationId xmlns:a16="http://schemas.microsoft.com/office/drawing/2014/main" id="{A41B3CA3-977F-C42D-6D4B-89399A82F3DD}"/>
              </a:ext>
            </a:extLst>
          </p:cNvPr>
          <p:cNvGraphicFramePr/>
          <p:nvPr>
            <p:extLst>
              <p:ext uri="{D42A27DB-BD31-4B8C-83A1-F6EECF244321}">
                <p14:modId xmlns:p14="http://schemas.microsoft.com/office/powerpoint/2010/main" val="687442386"/>
              </p:ext>
            </p:extLst>
          </p:nvPr>
        </p:nvGraphicFramePr>
        <p:xfrm>
          <a:off x="3051610" y="2488020"/>
          <a:ext cx="2370996" cy="20809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4459FD90-97CE-B372-2133-29E90039D14B}"/>
              </a:ext>
            </a:extLst>
          </p:cNvPr>
          <p:cNvPicPr>
            <a:picLocks noChangeAspect="1"/>
          </p:cNvPicPr>
          <p:nvPr/>
        </p:nvPicPr>
        <p:blipFill>
          <a:blip r:embed="rId2"/>
          <a:stretch>
            <a:fillRect/>
          </a:stretch>
        </p:blipFill>
        <p:spPr>
          <a:xfrm>
            <a:off x="797441" y="1084522"/>
            <a:ext cx="7368363" cy="387025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0BC44C44-B655-382E-0F13-B640769AECA4}"/>
              </a:ext>
            </a:extLst>
          </p:cNvPr>
          <p:cNvPicPr>
            <a:picLocks noChangeAspect="1"/>
          </p:cNvPicPr>
          <p:nvPr/>
        </p:nvPicPr>
        <p:blipFill>
          <a:blip r:embed="rId2"/>
          <a:stretch>
            <a:fillRect/>
          </a:stretch>
        </p:blipFill>
        <p:spPr>
          <a:xfrm>
            <a:off x="808074" y="1150691"/>
            <a:ext cx="7410893" cy="374028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6E7690E2-5A3A-B2A6-4907-6E9E8CC5F4E9}"/>
              </a:ext>
            </a:extLst>
          </p:cNvPr>
          <p:cNvPicPr>
            <a:picLocks noChangeAspect="1"/>
          </p:cNvPicPr>
          <p:nvPr/>
        </p:nvPicPr>
        <p:blipFill>
          <a:blip r:embed="rId2"/>
          <a:stretch>
            <a:fillRect/>
          </a:stretch>
        </p:blipFill>
        <p:spPr>
          <a:xfrm>
            <a:off x="1477700" y="1161322"/>
            <a:ext cx="6188149" cy="370838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875D0531-0BCA-E2FD-FECE-A823C36AF472}"/>
              </a:ext>
            </a:extLst>
          </p:cNvPr>
          <p:cNvPicPr>
            <a:picLocks noChangeAspect="1"/>
          </p:cNvPicPr>
          <p:nvPr/>
        </p:nvPicPr>
        <p:blipFill>
          <a:blip r:embed="rId2"/>
          <a:stretch>
            <a:fillRect/>
          </a:stretch>
        </p:blipFill>
        <p:spPr>
          <a:xfrm>
            <a:off x="808074" y="1080416"/>
            <a:ext cx="7368363" cy="3906254"/>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446568"/>
            <a:ext cx="8421857" cy="311534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a:t>
            </a:r>
            <a:r>
              <a:rPr lang="en-US" sz="1800" b="1" dirty="0">
                <a:solidFill>
                  <a:schemeClr val="tx1"/>
                </a:solidFill>
              </a:rPr>
              <a:t>One potential future enhancement for a car rentals website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52387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800" b="1" dirty="0">
                <a:solidFill>
                  <a:srgbClr val="002060"/>
                </a:solidFill>
              </a:rPr>
              <a:t> </a:t>
            </a:r>
            <a:r>
              <a:rPr lang="en-US" sz="1800" b="1" dirty="0">
                <a:solidFill>
                  <a:schemeClr val="tx1"/>
                </a:solidFill>
              </a:rPr>
              <a:t>In conclusion, a car rentals website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endParaRPr lang="en-IN" sz="1800" dirty="0">
              <a:solidFill>
                <a:schemeClr val="tx1"/>
              </a:solidFill>
            </a:endParaRPr>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2">
            <a:extLst>
              <a:ext uri="{FF2B5EF4-FFF2-40B4-BE49-F238E27FC236}">
                <a16:creationId xmlns:a16="http://schemas.microsoft.com/office/drawing/2014/main" id="{CB50035F-C160-4E1D-95B0-4E0907938B3B}"/>
              </a:ext>
            </a:extLst>
          </p:cNvPr>
          <p:cNvSpPr>
            <a:spLocks noChangeArrowheads="1"/>
          </p:cNvSpPr>
          <p:nvPr/>
        </p:nvSpPr>
        <p:spPr bwMode="auto">
          <a:xfrm>
            <a:off x="0" y="0"/>
            <a:ext cx="4451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D4029CF-7771-C2D8-5061-E87266F135DD}"/>
              </a:ext>
            </a:extLst>
          </p:cNvPr>
          <p:cNvSpPr>
            <a:spLocks noChangeArrowheads="1"/>
          </p:cNvSpPr>
          <p:nvPr/>
        </p:nvSpPr>
        <p:spPr bwMode="auto">
          <a:xfrm>
            <a:off x="152400" y="152400"/>
            <a:ext cx="4451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4003346D-F07C-A75E-CE04-C6DEBA365960}"/>
              </a:ext>
            </a:extLst>
          </p:cNvPr>
          <p:cNvSpPr txBox="1"/>
          <p:nvPr/>
        </p:nvSpPr>
        <p:spPr>
          <a:xfrm>
            <a:off x="86567" y="738479"/>
            <a:ext cx="4583016" cy="523220"/>
          </a:xfrm>
          <a:prstGeom prst="rect">
            <a:avLst/>
          </a:prstGeom>
          <a:noFill/>
        </p:spPr>
        <p:txBody>
          <a:bodyPr wrap="square">
            <a:spAutoFit/>
          </a:bodyPr>
          <a:lstStyle/>
          <a:p>
            <a:r>
              <a:rPr lang="en-IN" sz="1400" b="1" dirty="0">
                <a:solidFill>
                  <a:srgbClr val="213163"/>
                </a:solidFill>
              </a:rPr>
              <a:t>Abstract:</a:t>
            </a:r>
          </a:p>
          <a:p>
            <a:r>
              <a:rPr lang="en-IN" sz="1400" b="1" dirty="0">
                <a:solidFill>
                  <a:srgbClr val="213163"/>
                </a:solidFill>
              </a:rPr>
              <a:t> </a:t>
            </a:r>
            <a:endParaRPr lang="en-IN" dirty="0"/>
          </a:p>
        </p:txBody>
      </p:sp>
      <p:sp>
        <p:nvSpPr>
          <p:cNvPr id="18" name="Rectangle 13">
            <a:extLst>
              <a:ext uri="{FF2B5EF4-FFF2-40B4-BE49-F238E27FC236}">
                <a16:creationId xmlns:a16="http://schemas.microsoft.com/office/drawing/2014/main" id="{3AEF6B0E-B2CC-683D-A69F-3C582C9A07C2}"/>
              </a:ext>
            </a:extLst>
          </p:cNvPr>
          <p:cNvSpPr>
            <a:spLocks noChangeArrowheads="1"/>
          </p:cNvSpPr>
          <p:nvPr/>
        </p:nvSpPr>
        <p:spPr bwMode="auto">
          <a:xfrm>
            <a:off x="552745" y="714305"/>
            <a:ext cx="7797209" cy="324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"Our car rental website offers a seamless and personalized experience, allowing users to easily select their preferred vehicle based on their specific needs and preferences."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"With flexible booking options, transparent pricing, and 24/7 customer support, we strive to provide convenience and peace of mind to every customer."</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"Through user reviews, loyalty programs, and integration with GPS navigation, we aim to foster trust, loyalty, and satisfaction among our valued clientele."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4">
            <a:extLst>
              <a:ext uri="{FF2B5EF4-FFF2-40B4-BE49-F238E27FC236}">
                <a16:creationId xmlns:a16="http://schemas.microsoft.com/office/drawing/2014/main" id="{36B41331-F920-A6F1-2CEE-AE529D645A9A}"/>
              </a:ext>
            </a:extLst>
          </p:cNvPr>
          <p:cNvSpPr>
            <a:spLocks noChangeArrowheads="1"/>
          </p:cNvSpPr>
          <p:nvPr/>
        </p:nvSpPr>
        <p:spPr bwMode="auto">
          <a:xfrm>
            <a:off x="304800" y="304800"/>
            <a:ext cx="4451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4977" y="618334"/>
            <a:ext cx="7761340" cy="4623514"/>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800" b="1" dirty="0">
                <a:solidFill>
                  <a:schemeClr val="tx1"/>
                </a:solidFill>
              </a:rPr>
              <a:t>The problem statement for a car rentals application could be: "Design and develop a user-friendly website that allows users to easily search, compare, and book rental cars from various providers, while providing features such as secure payment options, real-time availability, and efficient customer support."</a:t>
            </a:r>
            <a:endParaRPr lang="en-IN" sz="1800" dirty="0">
              <a:solidFill>
                <a:schemeClr val="tx1"/>
              </a:solidFill>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790224" cy="3677218"/>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800" b="1" dirty="0">
                <a:solidFill>
                  <a:schemeClr val="tx1"/>
                </a:solidFill>
              </a:rPr>
              <a:t>The car rentals website aims to provide users with a convenient platform to rent vehicles for various purposes. Key features include user registration, vehicle selection, booking management, payment processing, and user feedback. The website will offer a diverse range of vehicles, flexible booking options, and seamless user experience to enhance customer satisfaction and retention. Additionally, the website will incorporate robust security measures to safeguard user data and transactions.</a:t>
            </a:r>
            <a:endParaRPr lang="en-IN" sz="1800" dirty="0">
              <a:solidFill>
                <a:schemeClr val="tx1"/>
              </a:solidFill>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7990" y="742758"/>
            <a:ext cx="8289954" cy="389595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800" b="1" dirty="0">
                <a:solidFill>
                  <a:schemeClr val="tx1"/>
                </a:solidFill>
              </a:rPr>
              <a:t>A comprehensive car rental website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endParaRPr lang="en-IN" sz="1800" dirty="0">
              <a:solidFill>
                <a:schemeClr val="tx1"/>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2711612" y="1803969"/>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540176"/>
            <a:ext cx="8017933" cy="4253537"/>
          </a:xfrm>
          <a:prstGeom prst="rect">
            <a:avLst/>
          </a:prstGeom>
          <a:noFill/>
        </p:spPr>
        <p:txBody>
          <a:bodyPr wrap="square">
            <a:spAutoFit/>
          </a:bodyPr>
          <a:lstStyle/>
          <a:p>
            <a:pPr marL="457200" lvl="1" algn="l">
              <a:lnSpc>
                <a:spcPct val="150000"/>
              </a:lnSpc>
            </a:pPr>
            <a:r>
              <a:rPr lang="en-US" b="0" i="0" dirty="0">
                <a:solidFill>
                  <a:schemeClr val="tx1"/>
                </a:solidFill>
                <a:effectLst/>
                <a:latin typeface="+mn-lt"/>
                <a:cs typeface="Times New Roman" panose="02020603050405020304" pitchFamily="18" charset="0"/>
              </a:rPr>
              <a:t>Creating a Next Gen Employability program for a car rentals website involves several components:</a:t>
            </a:r>
          </a:p>
          <a:p>
            <a:pPr marL="457200" lvl="1" algn="l">
              <a:lnSpc>
                <a:spcPct val="150000"/>
              </a:lnSpc>
            </a:pPr>
            <a:r>
              <a:rPr lang="en-US" dirty="0">
                <a:solidFill>
                  <a:schemeClr val="tx1"/>
                </a:solidFill>
                <a:latin typeface="+mn-lt"/>
                <a:cs typeface="Times New Roman" panose="02020603050405020304" pitchFamily="18" charset="0"/>
              </a:rPr>
              <a:t>	</a:t>
            </a:r>
            <a:r>
              <a:rPr lang="en-US" b="0" i="0" dirty="0">
                <a:solidFill>
                  <a:schemeClr val="tx1"/>
                </a:solidFill>
                <a:effectLst/>
                <a:latin typeface="+mn-lt"/>
                <a:cs typeface="Times New Roman" panose="02020603050405020304" pitchFamily="18" charset="0"/>
              </a:rPr>
              <a:t>Skill Development: Identify key skills required for roles within the company, such as customer service, sales, vehicle maintenance, and administration.</a:t>
            </a:r>
          </a:p>
          <a:p>
            <a:pPr marL="457200" lvl="1" algn="l">
              <a:lnSpc>
                <a:spcPct val="150000"/>
              </a:lnSpc>
            </a:pPr>
            <a:r>
              <a:rPr lang="en-US" dirty="0">
                <a:solidFill>
                  <a:schemeClr val="tx1"/>
                </a:solidFill>
                <a:latin typeface="+mn-lt"/>
                <a:cs typeface="Times New Roman" panose="02020603050405020304" pitchFamily="18" charset="0"/>
              </a:rPr>
              <a:t>	</a:t>
            </a:r>
          </a:p>
          <a:p>
            <a:pPr marL="457200" lvl="1" algn="l">
              <a:lnSpc>
                <a:spcPct val="150000"/>
              </a:lnSpc>
            </a:pPr>
            <a:r>
              <a:rPr lang="en-US" b="0" i="0" dirty="0">
                <a:solidFill>
                  <a:schemeClr val="tx1"/>
                </a:solidFill>
                <a:effectLst/>
                <a:latin typeface="+mn-lt"/>
                <a:cs typeface="Times New Roman" panose="02020603050405020304" pitchFamily="18" charset="0"/>
              </a:rPr>
              <a:t>Training Modules: Develop training modules focusing on these skills, including both theoretical knowledge and practical application.</a:t>
            </a:r>
          </a:p>
          <a:p>
            <a:pPr marL="457200" lvl="1" algn="l">
              <a:lnSpc>
                <a:spcPct val="150000"/>
              </a:lnSpc>
            </a:pPr>
            <a:endParaRPr lang="en-US" b="0" i="0" dirty="0">
              <a:solidFill>
                <a:schemeClr val="tx1"/>
              </a:solidFill>
              <a:effectLst/>
              <a:latin typeface="+mn-lt"/>
              <a:cs typeface="Times New Roman" panose="02020603050405020304" pitchFamily="18" charset="0"/>
            </a:endParaRPr>
          </a:p>
          <a:p>
            <a:pPr marL="457200" lvl="1" algn="l">
              <a:lnSpc>
                <a:spcPct val="150000"/>
              </a:lnSpc>
            </a:pPr>
            <a:r>
              <a:rPr lang="en-US" b="0" i="0" dirty="0">
                <a:solidFill>
                  <a:schemeClr val="tx1"/>
                </a:solidFill>
                <a:effectLst/>
                <a:latin typeface="+mn-lt"/>
                <a:cs typeface="Times New Roman" panose="02020603050405020304" pitchFamily="18" charset="0"/>
              </a:rPr>
              <a:t>Technology Integration: Incorporate training on using the car rentals application effectively, including booking management, vehicle tracking, and customer communication features.</a:t>
            </a:r>
          </a:p>
          <a:p>
            <a:pPr marL="457200" lvl="1" algn="l">
              <a:lnSpc>
                <a:spcPct val="150000"/>
              </a:lnSpc>
            </a:pPr>
            <a:endParaRPr lang="en-US" b="0" i="0" dirty="0">
              <a:solidFill>
                <a:schemeClr val="tx1"/>
              </a:solidFill>
              <a:effectLst/>
              <a:latin typeface="+mn-lt"/>
              <a:cs typeface="Times New Roman" panose="02020603050405020304" pitchFamily="18" charset="0"/>
            </a:endParaRPr>
          </a:p>
          <a:p>
            <a:pPr marL="457200" lvl="1" algn="l">
              <a:lnSpc>
                <a:spcPct val="150000"/>
              </a:lnSpc>
            </a:pPr>
            <a:r>
              <a:rPr lang="en-US" b="0" i="0" dirty="0">
                <a:solidFill>
                  <a:schemeClr val="tx1"/>
                </a:solidFill>
                <a:effectLst/>
                <a:latin typeface="+mn-lt"/>
                <a:cs typeface="Times New Roman" panose="02020603050405020304" pitchFamily="18" charset="0"/>
              </a:rPr>
              <a:t>Soft Skills: Include training on soft skills like communication, problem-solving, teamwork, and adaptability, essential for success in any role</a:t>
            </a:r>
            <a:r>
              <a:rPr lang="en-US" b="0" i="0" dirty="0">
                <a:solidFill>
                  <a:srgbClr val="374151"/>
                </a:solidFill>
                <a:effectLst/>
                <a:latin typeface="+mn-lt"/>
                <a:cs typeface="Times New Roman" panose="02020603050405020304" pitchFamily="18" charset="0"/>
              </a:rPr>
              <a:t>.</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138223" y="5007651"/>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48856" y="603780"/>
            <a:ext cx="8825023" cy="3607206"/>
          </a:xfrm>
          <a:prstGeom prst="rect">
            <a:avLst/>
          </a:prstGeom>
          <a:noFill/>
        </p:spPr>
        <p:txBody>
          <a:bodyPr wrap="square">
            <a:spAutoFit/>
          </a:bodyPr>
          <a:lstStyle/>
          <a:p>
            <a:pPr marL="457200" lvl="1" algn="l">
              <a:lnSpc>
                <a:spcPct val="150000"/>
              </a:lnSpc>
            </a:pPr>
            <a:r>
              <a:rPr lang="en-US" b="0" i="0" dirty="0">
                <a:solidFill>
                  <a:schemeClr val="tx1"/>
                </a:solidFill>
                <a:effectLst/>
                <a:latin typeface="+mn-lt"/>
                <a:cs typeface="Times New Roman" panose="02020603050405020304" pitchFamily="18" charset="0"/>
              </a:rPr>
              <a:t>Mentorship Program: Pair new hires with experienced employees to provide guidance and support throughout their training period</a:t>
            </a:r>
          </a:p>
          <a:p>
            <a:pPr marL="457200" lvl="1" algn="l">
              <a:lnSpc>
                <a:spcPct val="150000"/>
              </a:lnSpc>
            </a:pPr>
            <a:r>
              <a:rPr lang="en-US" b="0" i="0" dirty="0">
                <a:solidFill>
                  <a:schemeClr val="tx1"/>
                </a:solidFill>
                <a:effectLst/>
                <a:latin typeface="+mn-lt"/>
                <a:cs typeface="Times New Roman" panose="02020603050405020304" pitchFamily="18" charset="0"/>
              </a:rPr>
              <a:t>.	Assessment and Feedback: Implement regular assessments to track progress and provide constructive feedback to employees, helping them improve continuously. Career Path Development: Offer opportunities for advancement within the company, with clear pathways and development plans for employees to progress in their careers.</a:t>
            </a:r>
          </a:p>
          <a:p>
            <a:pPr marL="457200" lvl="1" algn="l">
              <a:lnSpc>
                <a:spcPct val="150000"/>
              </a:lnSpc>
            </a:pPr>
            <a:r>
              <a:rPr lang="en-US" b="0" i="0" dirty="0">
                <a:solidFill>
                  <a:schemeClr val="tx1"/>
                </a:solidFill>
                <a:effectLst/>
                <a:latin typeface="+mn-lt"/>
                <a:cs typeface="Times New Roman" panose="02020603050405020304" pitchFamily="18" charset="0"/>
              </a:rPr>
              <a:t>Continuous Learning: Encourage a culture of continuous learning and skill development through ongoing training sessions, workshops, and access to online resources.</a:t>
            </a:r>
          </a:p>
          <a:p>
            <a:pPr marL="457200" lvl="1" algn="l">
              <a:lnSpc>
                <a:spcPct val="150000"/>
              </a:lnSpc>
            </a:pPr>
            <a:r>
              <a:rPr lang="en-US" b="0" i="0" dirty="0">
                <a:solidFill>
                  <a:schemeClr val="tx1"/>
                </a:solidFill>
                <a:effectLst/>
                <a:latin typeface="+mn-lt"/>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96</TotalTime>
  <Words>895</Words>
  <Application>Microsoft Office PowerPoint</Application>
  <PresentationFormat>On-screen Show (16:9)</PresentationFormat>
  <Paragraphs>60</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PowerPoint Presentation</vt:lpstr>
      <vt:lpstr>Problem Statement   The problem statement for a car rentals application could be: "Design and develop a user-friendly website that allows users to easily search, compare, and book rental cars from various providers, while providing features such as secure payment options, real-time availability, and efficient customer support."</vt:lpstr>
      <vt:lpstr>Project Overview   The car rentals website aims to provide users with a convenient platform to rent vehicles for various purposes. Key features include user registration, vehicle selection, booking management, payment processing, and user feedback. The website will offer a diverse range of vehicles, flexible booking options, and seamless user experience to enhance customer satisfaction and retention. Additionally, the website will incorporate robust security measures to safeguard user data and transactions.</vt:lpstr>
      <vt:lpstr>Proposed Solution   A comprehensive car rental website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vt:lpstr>
      <vt:lpstr>PowerPoint Presentation</vt:lpstr>
      <vt:lpstr>PowerPoint Presentation</vt:lpstr>
      <vt:lpstr>Technology Used</vt:lpstr>
      <vt:lpstr>Modelling &amp; Results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vt:lpstr>
      <vt:lpstr>Homepage</vt:lpstr>
      <vt:lpstr>About-Us-Page</vt:lpstr>
      <vt:lpstr>Service-Page</vt:lpstr>
      <vt:lpstr>Departments-Page</vt:lpstr>
      <vt:lpstr>Blog-Page</vt:lpstr>
      <vt:lpstr>Future Enhancements:   One potential future enhancement for a car rentals website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 </vt:lpstr>
      <vt:lpstr>Conclusion    In conclusion, a car rentals website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8</cp:revision>
  <dcterms:modified xsi:type="dcterms:W3CDTF">2024-04-12T14:57:01Z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