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2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660-C2F2-4167-BDA2-AE043A9AC7A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                    .</a:t>
            </a:r>
          </a:p>
        </p:txBody>
      </p:sp>
      <p:sp>
        <p:nvSpPr>
          <p:cNvPr id="1048585" name="Content Placeholder 2"/>
          <p:cNvSpPr>
            <a:spLocks noGrp="1"/>
          </p:cNvSpPr>
          <p:nvPr/>
        </p:nvSpPr>
        <p:spPr>
          <a:xfrm>
            <a:off x="838200" y="1579973"/>
            <a:ext cx="11603717" cy="5288196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lang="en-IN"/>
              <a:t> </a:t>
            </a:r>
            <a:r>
              <a:rPr altLang="en-IN" dirty="0" lang="en-US"/>
              <a:t>      </a:t>
            </a:r>
            <a:r>
              <a:rPr altLang="en-IN" b="1" dirty="0" lang="en-US"/>
              <a:t>D</a:t>
            </a:r>
            <a:r>
              <a:rPr altLang="en-IN" b="1" dirty="0" lang="en-US"/>
              <a:t>E</a:t>
            </a:r>
            <a:r>
              <a:rPr altLang="en-IN" b="1" dirty="0" lang="en-US"/>
              <a:t>P</a:t>
            </a:r>
            <a:r>
              <a:rPr altLang="en-IN" b="1" dirty="0" lang="en-US"/>
              <a:t>ARTMENT</a:t>
            </a:r>
            <a:r>
              <a:rPr altLang="en-IN" b="1" dirty="0" lang="en-US"/>
              <a:t> </a:t>
            </a:r>
            <a:r>
              <a:rPr altLang="en-IN" b="1" dirty="0" lang="en-US"/>
              <a:t>O</a:t>
            </a:r>
            <a:r>
              <a:rPr altLang="en-IN" b="1" dirty="0" lang="en-US"/>
              <a:t>F</a:t>
            </a:r>
            <a:r>
              <a:rPr altLang="en-IN" b="1" dirty="0" lang="en-US"/>
              <a:t> </a:t>
            </a:r>
            <a:r>
              <a:rPr altLang="en-IN" b="1" dirty="0" lang="en-US"/>
              <a:t>C</a:t>
            </a:r>
            <a:r>
              <a:rPr altLang="en-IN" b="1" dirty="0" lang="en-US"/>
              <a:t>O</a:t>
            </a:r>
            <a:r>
              <a:rPr altLang="en-IN" b="1" dirty="0" lang="en-US"/>
              <a:t>M</a:t>
            </a:r>
            <a:r>
              <a:rPr altLang="en-IN" b="1" dirty="0" lang="en-US"/>
              <a:t>PUTER</a:t>
            </a:r>
            <a:r>
              <a:rPr altLang="en-IN" b="1" dirty="0" lang="en-US"/>
              <a:t> </a:t>
            </a:r>
            <a:r>
              <a:rPr altLang="en-IN" b="1" dirty="0" lang="en-US"/>
              <a:t>S</a:t>
            </a:r>
            <a:r>
              <a:rPr altLang="en-IN" b="1" dirty="0" lang="en-US"/>
              <a:t>C</a:t>
            </a:r>
            <a:r>
              <a:rPr altLang="en-IN" b="1" dirty="0" lang="en-US"/>
              <a:t>IENCE</a:t>
            </a:r>
            <a:r>
              <a:rPr altLang="en-IN" b="1" dirty="0" lang="en-US"/>
              <a:t> </a:t>
            </a:r>
            <a:r>
              <a:rPr altLang="en-IN" b="1" dirty="0" lang="en-US"/>
              <a:t>A</a:t>
            </a:r>
            <a:r>
              <a:rPr altLang="en-IN" b="1" dirty="0" lang="en-US"/>
              <a:t>N</a:t>
            </a:r>
            <a:r>
              <a:rPr altLang="en-IN" b="1" dirty="0" lang="en-US"/>
              <a:t>D</a:t>
            </a:r>
            <a:r>
              <a:rPr altLang="en-IN" b="1" dirty="0" lang="en-US"/>
              <a:t> </a:t>
            </a:r>
            <a:r>
              <a:rPr altLang="en-IN" b="1" dirty="0" lang="en-US"/>
              <a:t>E</a:t>
            </a:r>
            <a:r>
              <a:rPr altLang="en-IN" b="1" dirty="0" lang="en-US"/>
              <a:t>N</a:t>
            </a:r>
            <a:r>
              <a:rPr altLang="en-IN" b="1" dirty="0" lang="en-US"/>
              <a:t>G</a:t>
            </a:r>
            <a:r>
              <a:rPr altLang="en-IN" b="1" dirty="0" lang="en-US"/>
              <a:t>I</a:t>
            </a:r>
            <a:r>
              <a:rPr altLang="en-IN" b="1" dirty="0" lang="en-US"/>
              <a:t>NEERING</a:t>
            </a: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             </a:t>
            </a:r>
            <a:r>
              <a:rPr altLang="en-IN" dirty="0" lang="en-US"/>
              <a:t>  </a:t>
            </a:r>
            <a:r>
              <a:rPr dirty="0" lang="en-IN"/>
              <a:t>     </a:t>
            </a:r>
            <a:r>
              <a:rPr dirty="0" sz="3200" lang="en-IN">
                <a:latin typeface="Adobe Caslon Pro" panose="0205050205050A020403" charset="0"/>
                <a:cs typeface="Adobe Caslon Pro" panose="0205050205050A020403" charset="0"/>
              </a:rPr>
              <a:t>NOISE POLLUTION MONITORING</a:t>
            </a:r>
            <a:r>
              <a:rPr dirty="0" lang="en-IN"/>
              <a:t>  </a:t>
            </a:r>
          </a:p>
          <a:p>
            <a:pPr indent="0" marL="0">
              <a:buNone/>
            </a:pPr>
            <a:r>
              <a:rPr dirty="0" sz="4000" lang="en-IN">
                <a:latin typeface="Algerian" panose="04020705040A02060702" pitchFamily="82" charset="0"/>
              </a:rPr>
              <a:t>                       </a:t>
            </a:r>
            <a:r>
              <a:rPr dirty="0" sz="4000" lang="en-US">
                <a:latin typeface="Algerian" panose="04020705040A02060702" pitchFamily="82" charset="0"/>
              </a:rPr>
              <a:t> </a:t>
            </a:r>
            <a:r>
              <a:rPr dirty="0" sz="4000" lang="en-US">
                <a:latin typeface="Algerian" panose="04020705040A02060702" pitchFamily="82" charset="0"/>
              </a:rPr>
              <a:t> </a:t>
            </a:r>
            <a:r>
              <a:rPr dirty="0" sz="4000" lang="en-US">
                <a:latin typeface="Algerian" panose="04020705040A02060702" pitchFamily="82" charset="0"/>
              </a:rPr>
              <a:t> </a:t>
            </a:r>
            <a:r>
              <a:rPr dirty="0" sz="4000" lang="en-US">
                <a:latin typeface="Algerian" panose="04020705040A02060702" pitchFamily="82" charset="0"/>
              </a:rPr>
              <a:t> </a:t>
            </a:r>
            <a:r>
              <a:rPr b="1" dirty="0" sz="2000" lang="en-IN">
                <a:latin typeface="Bell MT" panose="02020503060305020303" charset="0"/>
                <a:sym typeface="+mn-ea"/>
              </a:rPr>
              <a:t>Team name : </a:t>
            </a:r>
            <a:r>
              <a:rPr dirty="0" sz="2000" lang="en-IN">
                <a:latin typeface="Adobe Caslon Pro" panose="0205050205050A020403" charset="0"/>
                <a:cs typeface="Adobe Caslon Pro" panose="0205050205050A020403" charset="0"/>
                <a:sym typeface="+mn-ea"/>
              </a:rPr>
              <a:t>Proj_22478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8_T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e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m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_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</a:t>
            </a:r>
            <a:endParaRPr altLang="en-US" lang="zh-CN"/>
          </a:p>
          <a:p>
            <a:pPr algn="just" indent="0" marL="0">
              <a:buNone/>
            </a:pPr>
            <a:endParaRPr dirty="0" sz="2000" lang="en-IN">
              <a:latin typeface="Bell MT" panose="02020503060305020303" charset="0"/>
            </a:endParaRPr>
          </a:p>
          <a:p>
            <a:pPr algn="just" indent="0" marL="0">
              <a:buNone/>
            </a:pP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US">
                <a:latin typeface="Bell MT" panose="02020503060305020303" charset="0"/>
                <a:sym typeface="+mn-ea"/>
              </a:rPr>
              <a:t> </a:t>
            </a:r>
            <a:r>
              <a:rPr b="1" dirty="0" sz="2000" lang="en-IN">
                <a:latin typeface="Bell MT" panose="02020503060305020303" charset="0"/>
                <a:sym typeface="+mn-ea"/>
              </a:rPr>
              <a:t>Team members :</a:t>
            </a:r>
            <a:endParaRPr b="1" dirty="0" sz="2000" lang="en-IN">
              <a:latin typeface="Bell MT" panose="02020503060305020303" charset="0"/>
            </a:endParaRPr>
          </a:p>
          <a:p>
            <a:pPr algn="just" indent="0" marL="0">
              <a:buNone/>
            </a:pPr>
            <a:endParaRPr b="1" dirty="0" sz="2000" lang="en-IN">
              <a:latin typeface="Bell MT" panose="02020503060305020303" charset="0"/>
            </a:endParaRPr>
          </a:p>
          <a:p>
            <a:pPr algn="just" indent="0" marL="0">
              <a:buNone/>
            </a:pPr>
            <a:r>
              <a:rPr dirty="0" sz="2000" lang="en-IN">
                <a:latin typeface="Bell MT" panose="02020503060305020303" charset="0"/>
                <a:sym typeface="+mn-ea"/>
              </a:rPr>
              <a:t>	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>
                <a:latin typeface="Bell MT" panose="02020503060305020303" charset="0"/>
                <a:sym typeface="+mn-ea"/>
              </a:rPr>
              <a:t> </a:t>
            </a:r>
            <a:r>
              <a:rPr dirty="0" sz="2000" lang="en-US" smtClean="0">
                <a:latin typeface="Adobe Caslon Pro"/>
                <a:sym typeface="+mn-ea"/>
              </a:rPr>
              <a:t>S</a:t>
            </a:r>
            <a:r>
              <a:rPr dirty="0" sz="2000" lang="en-US" smtClean="0">
                <a:latin typeface="Adobe Caslon Pro"/>
                <a:sym typeface="+mn-ea"/>
              </a:rPr>
              <a:t>i</a:t>
            </a:r>
            <a:r>
              <a:rPr dirty="0" sz="2000" lang="en-US" smtClean="0">
                <a:latin typeface="Adobe Caslon Pro"/>
                <a:sym typeface="+mn-ea"/>
              </a:rPr>
              <a:t>j</a:t>
            </a:r>
            <a:r>
              <a:rPr dirty="0" sz="2000" lang="en-US" smtClean="0">
                <a:latin typeface="Adobe Caslon Pro"/>
                <a:sym typeface="+mn-ea"/>
              </a:rPr>
              <a:t>a</a:t>
            </a:r>
            <a:r>
              <a:rPr dirty="0" sz="2000" lang="en-US" smtClean="0">
                <a:latin typeface="Adobe Caslon Pro"/>
                <a:sym typeface="+mn-ea"/>
              </a:rPr>
              <a:t>y</a:t>
            </a:r>
            <a:r>
              <a:rPr dirty="0" sz="2000" lang="en-US" smtClean="0">
                <a:latin typeface="Adobe Caslon Pro"/>
                <a:sym typeface="+mn-ea"/>
              </a:rPr>
              <a:t>i</a:t>
            </a:r>
            <a:r>
              <a:rPr dirty="0" sz="2000" lang="en-US" smtClean="0">
                <a:latin typeface="Adobe Caslon Pro"/>
                <a:sym typeface="+mn-ea"/>
              </a:rPr>
              <a:t>n</a:t>
            </a:r>
            <a:r>
              <a:rPr dirty="0" sz="2000" lang="en-US" smtClean="0">
                <a:latin typeface="Adobe Caslon Pro"/>
                <a:sym typeface="+mn-ea"/>
              </a:rPr>
              <a:t>i</a:t>
            </a:r>
            <a:r>
              <a:rPr dirty="0" sz="2000" lang="en-US" smtClean="0">
                <a:latin typeface="Adobe Caslon Pro"/>
                <a:sym typeface="+mn-ea"/>
              </a:rPr>
              <a:t> </a:t>
            </a:r>
            <a:r>
              <a:rPr dirty="0" sz="2000" lang="en-US" smtClean="0">
                <a:latin typeface="Adobe Caslon Pro"/>
                <a:sym typeface="+mn-ea"/>
              </a:rPr>
              <a:t>M</a:t>
            </a:r>
            <a:r>
              <a:rPr dirty="0" sz="2000" lang="en-US" smtClean="0">
                <a:latin typeface="Adobe Caslon Pro"/>
                <a:sym typeface="+mn-ea"/>
              </a:rPr>
              <a:t> </a:t>
            </a:r>
            <a:r>
              <a:rPr dirty="0" sz="2000" lang="en-US" smtClean="0">
                <a:latin typeface="Adobe Caslon Pro"/>
                <a:sym typeface="+mn-ea"/>
              </a:rPr>
              <a:t> 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4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9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3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endParaRPr dirty="0" sz="2000" lang="en-IN">
              <a:latin typeface="Adobe Caslon Pro" panose="0205050205050A020403" charset="0"/>
              <a:cs typeface="Adobe Caslon Pro" panose="0205050205050A020403" charset="0"/>
            </a:endParaRPr>
          </a:p>
          <a:p>
            <a:pPr algn="just" indent="0" marL="0">
              <a:buNone/>
            </a:pPr>
            <a:endParaRPr dirty="0" sz="2000" lang="en-IN">
              <a:latin typeface="Adobe Caslon Pro" panose="0205050205050A020403" charset="0"/>
              <a:cs typeface="Adobe Caslon Pro" panose="0205050205050A020403" charset="0"/>
            </a:endParaRPr>
          </a:p>
          <a:p>
            <a:pPr algn="just" indent="0" marL="0">
              <a:buNone/>
            </a:pPr>
            <a:r>
              <a:rPr dirty="0" sz="2000" lang="en-IN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i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v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N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n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d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h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i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n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i 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V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dirty="0" sz="2000" lang="en-IN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4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9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4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dirty="0" sz="2000" lang="en-IN">
              <a:latin typeface="Adobe Caslon Pro" panose="0205050205050A020403" charset="0"/>
              <a:cs typeface="Adobe Caslon Pro" panose="0205050205050A020403" charset="0"/>
            </a:endParaRPr>
          </a:p>
          <a:p>
            <a:pPr algn="just" indent="0" marL="0">
              <a:buNone/>
            </a:pPr>
            <a:endParaRPr dirty="0" sz="2000" lang="en-IN">
              <a:latin typeface="Adobe Caslon Pro" panose="0205050205050A020403" charset="0"/>
              <a:cs typeface="Adobe Caslon Pro" panose="0205050205050A020403" charset="0"/>
            </a:endParaRPr>
          </a:p>
          <a:p>
            <a:pPr algn="just" indent="0" marL="0">
              <a:buNone/>
            </a:pP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IN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n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e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k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K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dirty="0" sz="2000" lang="en-IN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4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9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6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dirty="0" sz="2000" lang="en-IN">
              <a:latin typeface="Adobe Caslon Pro" panose="0205050205050A020403" charset="0"/>
              <a:cs typeface="Adobe Caslon Pro" panose="0205050205050A020403" charset="0"/>
            </a:endParaRPr>
          </a:p>
          <a:p>
            <a:pPr algn="just" indent="0" marL="0">
              <a:buNone/>
            </a:pPr>
            <a:endParaRPr dirty="0" sz="2000" lang="en-IN">
              <a:latin typeface="Adobe Caslon Pro" panose="0205050205050A020403" charset="0"/>
              <a:cs typeface="Adobe Caslon Pro" panose="0205050205050A020403" charset="0"/>
            </a:endParaRPr>
          </a:p>
          <a:p>
            <a:pPr algn="just" indent="0" marL="0">
              <a:buNone/>
            </a:pPr>
            <a:r>
              <a:rPr dirty="0" sz="2000" lang="en-IN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u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b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h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r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ee 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dirty="0" sz="2000" lang="en-IN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4</a:t>
            </a:r>
            <a:r>
              <a:rPr dirty="0" sz="2000" lang="en-US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9</a:t>
            </a:r>
            <a:r>
              <a:rPr altLang="en-IN" dirty="0" sz="2000" lang="en-US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8</a:t>
            </a:r>
            <a:r>
              <a:rPr dirty="0" sz="2000" lang="en-IN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dirty="0" sz="2000" lang="en-IN">
              <a:latin typeface="Adobe Caslon Pro" panose="0205050205050A020403" charset="0"/>
              <a:cs typeface="Adobe Caslon Pro" panose="0205050205050A020403" charset="0"/>
            </a:endParaRPr>
          </a:p>
          <a:p>
            <a:pPr algn="just" indent="0" marL="0">
              <a:buNone/>
            </a:pPr>
            <a:endParaRPr altLang="en-IN" dirty="0" sz="20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2" name="Picture 3" descr="Velammal Institute of Technology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22122"/>
            <a:ext cx="10623412" cy="1557851"/>
          </a:xfrm>
          <a:prstGeom prst="rect"/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schematics</a:t>
            </a:r>
            <a:endParaRPr b="1"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b="1" dirty="0" lang="en-US" smtClean="0"/>
              <a:t>Components Needed:</a:t>
            </a:r>
            <a:endParaRPr dirty="0" lang="en-US" smtClean="0"/>
          </a:p>
          <a:p>
            <a:r>
              <a:rPr b="1" dirty="0" lang="en-US" smtClean="0"/>
              <a:t>Microcontroller:</a:t>
            </a:r>
            <a:r>
              <a:rPr dirty="0" lang="en-US" smtClean="0"/>
              <a:t> </a:t>
            </a:r>
            <a:r>
              <a:rPr dirty="0" lang="en-US" err="1" smtClean="0"/>
              <a:t>Arduino</a:t>
            </a:r>
            <a:r>
              <a:rPr dirty="0" lang="en-US" smtClean="0"/>
              <a:t> Uno or a similar board (for simplicity).</a:t>
            </a:r>
          </a:p>
          <a:p>
            <a:r>
              <a:rPr b="1" dirty="0" lang="en-US" smtClean="0"/>
              <a:t>Sound Sensor:</a:t>
            </a:r>
            <a:r>
              <a:rPr dirty="0" lang="en-US" smtClean="0"/>
              <a:t> A microphone sensor or a sound level sensor (e.g., LM386-based) to measure noise levels.</a:t>
            </a:r>
          </a:p>
          <a:p>
            <a:r>
              <a:rPr b="1" dirty="0" lang="en-US" smtClean="0"/>
              <a:t>Wi-Fi Module:</a:t>
            </a:r>
            <a:r>
              <a:rPr dirty="0" lang="en-US" smtClean="0"/>
              <a:t> ESP8266 or ESP32 for </a:t>
            </a:r>
            <a:r>
              <a:rPr dirty="0" lang="en-US" err="1" smtClean="0"/>
              <a:t>IoT</a:t>
            </a:r>
            <a:r>
              <a:rPr dirty="0" lang="en-US" smtClean="0"/>
              <a:t> connectivity.</a:t>
            </a:r>
          </a:p>
          <a:p>
            <a:r>
              <a:rPr b="1" dirty="0" lang="en-US" smtClean="0"/>
              <a:t>Power Source:</a:t>
            </a:r>
            <a:r>
              <a:rPr dirty="0" lang="en-US" smtClean="0"/>
              <a:t> A 5V power supply or a rechargeable battery.</a:t>
            </a:r>
          </a:p>
          <a:p>
            <a:r>
              <a:rPr b="1" dirty="0" lang="en-US" smtClean="0"/>
              <a:t>Voltage Regulator:</a:t>
            </a:r>
            <a:r>
              <a:rPr dirty="0" lang="en-US" smtClean="0"/>
              <a:t> LM7805 or a similar voltage regulator to provide a stable 5V power supply.</a:t>
            </a:r>
          </a:p>
          <a:p>
            <a:r>
              <a:rPr b="1" dirty="0" lang="en-US" smtClean="0"/>
              <a:t>Resistors:</a:t>
            </a:r>
            <a:r>
              <a:rPr dirty="0" lang="en-US" smtClean="0"/>
              <a:t> To interface the sound sensor with the microcontroller.</a:t>
            </a:r>
          </a:p>
          <a:p>
            <a:r>
              <a:rPr b="1" dirty="0" lang="en-US" smtClean="0"/>
              <a:t>LEDs:</a:t>
            </a:r>
            <a:r>
              <a:rPr dirty="0" lang="en-US" smtClean="0"/>
              <a:t> To indicate device status.</a:t>
            </a:r>
          </a:p>
          <a:p>
            <a:r>
              <a:rPr b="1" dirty="0" lang="en-US" smtClean="0"/>
              <a:t>Capacitors:</a:t>
            </a:r>
            <a:r>
              <a:rPr dirty="0" lang="en-US" smtClean="0"/>
              <a:t> For noise filtering and stability.</a:t>
            </a:r>
          </a:p>
          <a:p>
            <a:r>
              <a:rPr b="1" dirty="0" lang="en-US" smtClean="0"/>
              <a:t>Breadboard or PCB:</a:t>
            </a:r>
            <a:r>
              <a:rPr dirty="0" lang="en-US" smtClean="0"/>
              <a:t> To assemble the components.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Schematic Overview:</a:t>
            </a:r>
            <a:endParaRPr dirty="0" lang="en-US"/>
          </a:p>
        </p:txBody>
      </p:sp>
      <p:sp>
        <p:nvSpPr>
          <p:cNvPr id="104860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8"/>
            <a:r>
              <a:rPr dirty="0" lang="en-US" smtClean="0"/>
              <a:t>+-----------------+</a:t>
            </a:r>
          </a:p>
          <a:p>
            <a:pPr lvl="8"/>
            <a:r>
              <a:rPr dirty="0" lang="en-US" smtClean="0"/>
              <a:t>             |                 |</a:t>
            </a:r>
          </a:p>
          <a:p>
            <a:pPr lvl="8"/>
            <a:r>
              <a:rPr dirty="0" lang="en-US" smtClean="0"/>
              <a:t>             |                 |    +----------+</a:t>
            </a:r>
          </a:p>
          <a:p>
            <a:pPr lvl="8"/>
            <a:r>
              <a:rPr dirty="0" lang="en-US" smtClean="0"/>
              <a:t>Sound Sensor |   Microcontroller|    |  Wi-Fi  |</a:t>
            </a:r>
          </a:p>
          <a:p>
            <a:pPr lvl="8"/>
            <a:r>
              <a:rPr dirty="0" lang="en-US" smtClean="0"/>
              <a:t>    +--------|   (e.g., </a:t>
            </a:r>
            <a:r>
              <a:rPr dirty="0" lang="en-US" err="1" smtClean="0"/>
              <a:t>Arduino</a:t>
            </a:r>
            <a:r>
              <a:rPr dirty="0" lang="en-US" smtClean="0"/>
              <a:t>)|    |  Module  |</a:t>
            </a:r>
          </a:p>
          <a:p>
            <a:pPr lvl="8"/>
            <a:r>
              <a:rPr dirty="0" lang="en-US" smtClean="0"/>
              <a:t>    |        |                 |    +----+-----+</a:t>
            </a:r>
          </a:p>
          <a:p>
            <a:pPr lvl="8"/>
            <a:r>
              <a:rPr dirty="0" lang="en-US" smtClean="0"/>
              <a:t>    |        +--------+--------+         |</a:t>
            </a:r>
          </a:p>
          <a:p>
            <a:pPr lvl="8"/>
            <a:r>
              <a:rPr dirty="0" lang="en-US" smtClean="0"/>
              <a:t>    |                 |                 | Wi-Fi</a:t>
            </a:r>
          </a:p>
          <a:p>
            <a:pPr lvl="8"/>
            <a:r>
              <a:rPr dirty="0" lang="en-US" smtClean="0"/>
              <a:t>    |                 |                 | Data</a:t>
            </a:r>
          </a:p>
          <a:p>
            <a:pPr lvl="8"/>
            <a:r>
              <a:rPr dirty="0" lang="en-US" smtClean="0"/>
              <a:t>    |                 |                 |      Internet</a:t>
            </a:r>
          </a:p>
          <a:p>
            <a:pPr lvl="8"/>
            <a:r>
              <a:rPr dirty="0" lang="en-US" smtClean="0"/>
              <a:t>    |                 |                 |</a:t>
            </a:r>
          </a:p>
          <a:p>
            <a:pPr lvl="8"/>
            <a:r>
              <a:rPr dirty="0" lang="en-US" smtClean="0"/>
              <a:t>    |        +--------+--------+        |</a:t>
            </a:r>
          </a:p>
          <a:p>
            <a:pPr lvl="8"/>
            <a:r>
              <a:rPr dirty="0" lang="en-US" smtClean="0"/>
              <a:t>    |        |                 |        |</a:t>
            </a:r>
          </a:p>
          <a:p>
            <a:pPr lvl="8"/>
            <a:r>
              <a:rPr dirty="0" lang="en-US" smtClean="0"/>
              <a:t>    +--------|   Voltage Regulator|        |</a:t>
            </a:r>
          </a:p>
          <a:p>
            <a:pPr lvl="8"/>
            <a:r>
              <a:rPr dirty="0" lang="en-US" smtClean="0"/>
              <a:t>    |        |    (LM7805)     |        |</a:t>
            </a:r>
          </a:p>
          <a:p>
            <a:pPr lvl="8"/>
            <a:r>
              <a:rPr dirty="0" lang="en-US" smtClean="0"/>
              <a:t>    |        |                 |        |</a:t>
            </a:r>
          </a:p>
          <a:p>
            <a:pPr lvl="8"/>
            <a:r>
              <a:rPr dirty="0" lang="en-US" smtClean="0"/>
              <a:t>    |        +--------+--------+        |</a:t>
            </a:r>
          </a:p>
          <a:p>
            <a:pPr lvl="8"/>
            <a:r>
              <a:rPr dirty="0" lang="en-US" smtClean="0"/>
              <a:t>    |                 |                 |</a:t>
            </a:r>
          </a:p>
          <a:p>
            <a:pPr lvl="8"/>
            <a:r>
              <a:rPr dirty="0" lang="en-US" smtClean="0"/>
              <a:t>    |                 |                 |</a:t>
            </a:r>
          </a:p>
          <a:p>
            <a:pPr lvl="8"/>
            <a:r>
              <a:rPr dirty="0" lang="en-US" smtClean="0"/>
              <a:t>    |        +--------+--------+        |</a:t>
            </a:r>
          </a:p>
          <a:p>
            <a:pPr lvl="8"/>
            <a:r>
              <a:rPr dirty="0" lang="en-US" smtClean="0"/>
              <a:t>    |        |                 |        |</a:t>
            </a:r>
          </a:p>
          <a:p>
            <a:pPr lvl="8"/>
            <a:r>
              <a:rPr dirty="0" lang="en-US" smtClean="0"/>
              <a:t>    |        |       LEDs      |        |</a:t>
            </a:r>
          </a:p>
          <a:p>
            <a:pPr lvl="8"/>
            <a:r>
              <a:rPr dirty="0" lang="en-US" smtClean="0"/>
              <a:t>    |        |                 |        |</a:t>
            </a:r>
          </a:p>
          <a:p>
            <a:pPr lvl="8"/>
            <a:r>
              <a:rPr dirty="0" lang="en-US" smtClean="0"/>
              <a:t>    |        +-----------------+        |</a:t>
            </a:r>
          </a:p>
          <a:p>
            <a:pPr lvl="8"/>
            <a:r>
              <a:rPr dirty="0" lang="en-US" smtClean="0"/>
              <a:t>    |                                  |</a:t>
            </a:r>
          </a:p>
          <a:p>
            <a:pPr lvl="8"/>
            <a:r>
              <a:rPr dirty="0" lang="en-US" smtClean="0"/>
              <a:t>    +----------------------------------+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P</a:t>
            </a:r>
            <a:r>
              <a:rPr b="1" dirty="0" lang="en-US" smtClean="0"/>
              <a:t>roject </a:t>
            </a:r>
            <a:r>
              <a:rPr b="1" dirty="0" lang="en-US" smtClean="0"/>
              <a:t>in </a:t>
            </a:r>
            <a:r>
              <a:rPr b="1" dirty="0" lang="en-US" smtClean="0"/>
              <a:t>detail:</a:t>
            </a:r>
            <a:endParaRPr b="1"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219634" y="1700118"/>
            <a:ext cx="10515600" cy="4422776"/>
          </a:xfrm>
        </p:spPr>
        <p:txBody>
          <a:bodyPr>
            <a:noAutofit/>
          </a:bodyPr>
          <a:p>
            <a:pPr>
              <a:buNone/>
            </a:pPr>
            <a:r>
              <a:rPr b="1" dirty="0" sz="1400" lang="en-US" smtClean="0"/>
              <a:t>1. </a:t>
            </a:r>
            <a:r>
              <a:rPr b="1" dirty="0" sz="1400" lang="en-US" smtClean="0"/>
              <a:t>Project Objectives:</a:t>
            </a:r>
          </a:p>
          <a:p>
            <a:pPr>
              <a:buNone/>
            </a:pPr>
            <a:r>
              <a:rPr dirty="0" sz="1400" lang="en-US" smtClean="0"/>
              <a:t>The </a:t>
            </a:r>
            <a:r>
              <a:rPr dirty="0" sz="1400" lang="en-US" smtClean="0"/>
              <a:t>primary objective of this project is to design and implement an </a:t>
            </a:r>
            <a:r>
              <a:rPr dirty="0" sz="1400" lang="en-US" err="1" smtClean="0"/>
              <a:t>IoT</a:t>
            </a:r>
            <a:r>
              <a:rPr dirty="0" sz="1400" lang="en-US" smtClean="0"/>
              <a:t>-based system for monitoring noise pollution in urban </a:t>
            </a:r>
            <a:r>
              <a:rPr dirty="0" sz="1400" lang="en-US" smtClean="0"/>
              <a:t>. </a:t>
            </a:r>
            <a:r>
              <a:rPr dirty="0" sz="1400" lang="en-US" smtClean="0"/>
              <a:t>This system will collect </a:t>
            </a:r>
            <a:r>
              <a:rPr dirty="0" sz="1400" lang="en-US" smtClean="0"/>
              <a:t>real-time noise </a:t>
            </a:r>
            <a:r>
              <a:rPr dirty="0" sz="1400" lang="en-US" smtClean="0"/>
              <a:t>data, analyze it, and make the </a:t>
            </a:r>
            <a:r>
              <a:rPr dirty="0" sz="1400" lang="en-US" smtClean="0"/>
              <a:t>data accessible </a:t>
            </a:r>
            <a:r>
              <a:rPr dirty="0" sz="1400" lang="en-US" smtClean="0"/>
              <a:t>to authorities, researchers, and the public</a:t>
            </a:r>
            <a:r>
              <a:rPr dirty="0" sz="1400" lang="en-US" smtClean="0"/>
              <a:t>.</a:t>
            </a:r>
          </a:p>
          <a:p>
            <a:pPr>
              <a:buNone/>
            </a:pPr>
            <a:r>
              <a:rPr dirty="0" sz="1400" lang="en-US" smtClean="0"/>
              <a:t> </a:t>
            </a:r>
            <a:r>
              <a:rPr dirty="0" sz="1400" lang="en-US" smtClean="0"/>
              <a:t>Specific objectives include:</a:t>
            </a:r>
          </a:p>
          <a:p>
            <a:pPr>
              <a:buNone/>
            </a:pPr>
            <a:r>
              <a:rPr dirty="0" sz="1400" lang="en-US" smtClean="0"/>
              <a:t>Continuously monitor noise levels at various locations.</a:t>
            </a:r>
          </a:p>
          <a:p>
            <a:pPr>
              <a:buNone/>
            </a:pPr>
            <a:r>
              <a:rPr dirty="0" sz="1400" lang="en-US" smtClean="0"/>
              <a:t>Analyze noise data to identify patterns, sources, and trends.</a:t>
            </a:r>
          </a:p>
          <a:p>
            <a:pPr>
              <a:buNone/>
            </a:pPr>
            <a:r>
              <a:rPr dirty="0" sz="1400" lang="en-US" smtClean="0"/>
              <a:t>Provide real-time alerts when noise levels exceed permissible limits.</a:t>
            </a:r>
          </a:p>
          <a:p>
            <a:pPr>
              <a:buNone/>
            </a:pPr>
            <a:r>
              <a:rPr dirty="0" sz="1400" lang="en-US" smtClean="0"/>
              <a:t>Create user-friendly interfaces for data visualization and reporting.</a:t>
            </a:r>
          </a:p>
          <a:p>
            <a:pPr>
              <a:buNone/>
            </a:pPr>
            <a:r>
              <a:rPr dirty="0" sz="1400" lang="en-US" smtClean="0"/>
              <a:t>Encourage community engagement and awareness regarding noise pollution.</a:t>
            </a:r>
          </a:p>
          <a:p>
            <a:pPr>
              <a:buNone/>
            </a:pPr>
            <a:r>
              <a:rPr b="1" dirty="0" sz="1400" lang="en-US" smtClean="0"/>
              <a:t>2. Hardware and Sensors:</a:t>
            </a:r>
          </a:p>
          <a:p>
            <a:pPr>
              <a:buNone/>
            </a:pPr>
            <a:r>
              <a:rPr dirty="0" sz="1400" lang="en-US" smtClean="0"/>
              <a:t>Select appropriate hardware components for noise data collection, such as sound sensors (e.g., microphones or sound level meters), microcontrollers (e.g., </a:t>
            </a:r>
            <a:r>
              <a:rPr dirty="0" sz="1400" lang="en-US" err="1" smtClean="0"/>
              <a:t>Arduino</a:t>
            </a:r>
            <a:r>
              <a:rPr dirty="0" sz="1400" lang="en-US" smtClean="0"/>
              <a:t> or Raspberry Pi), </a:t>
            </a:r>
            <a:r>
              <a:rPr dirty="0" sz="1400" lang="en-US" err="1" smtClean="0"/>
              <a:t>IoT</a:t>
            </a:r>
            <a:r>
              <a:rPr dirty="0" sz="1400" lang="en-US" smtClean="0"/>
              <a:t> communication modules (e.g., Wi-Fi, cellular, </a:t>
            </a:r>
            <a:r>
              <a:rPr dirty="0" sz="1400" lang="en-US" err="1" smtClean="0"/>
              <a:t>LoRa</a:t>
            </a:r>
            <a:r>
              <a:rPr dirty="0" sz="1400" lang="en-US" smtClean="0"/>
              <a:t>), and power sources (batteries or solar panels). Ensure the sensors are sensitive, accurate, and weather-resistant.</a:t>
            </a:r>
          </a:p>
          <a:p>
            <a:pPr>
              <a:buNone/>
            </a:pPr>
            <a:r>
              <a:rPr b="1" dirty="0" sz="1400" lang="en-US" smtClean="0"/>
              <a:t>3. Data Collection and Communication:</a:t>
            </a:r>
          </a:p>
          <a:p>
            <a:pPr>
              <a:buNone/>
            </a:pPr>
            <a:r>
              <a:rPr dirty="0" sz="1400" lang="en-US" smtClean="0"/>
              <a:t>Connect the sound sensors to microcontrollers, which process and digitize the analog noise data.</a:t>
            </a:r>
          </a:p>
          <a:p>
            <a:pPr>
              <a:buNone/>
            </a:pPr>
            <a:r>
              <a:rPr dirty="0" sz="1400" lang="en-US" smtClean="0"/>
              <a:t>Use </a:t>
            </a:r>
            <a:r>
              <a:rPr dirty="0" sz="1400" lang="en-US" err="1" smtClean="0"/>
              <a:t>IoT</a:t>
            </a:r>
            <a:r>
              <a:rPr dirty="0" sz="1400" lang="en-US" smtClean="0"/>
              <a:t> communication modules to transmit the data to a central server or cloud platform for analysis.</a:t>
            </a:r>
          </a:p>
          <a:p>
            <a:pPr>
              <a:buNone/>
            </a:pPr>
            <a:endParaRPr dirty="0" sz="1800" lang="en-US" smtClean="0"/>
          </a:p>
          <a:p>
            <a:pPr>
              <a:buNone/>
            </a:pPr>
            <a:endParaRPr dirty="0" sz="180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"/>
          <p:cNvSpPr/>
          <p:nvPr/>
        </p:nvSpPr>
        <p:spPr>
          <a:xfrm>
            <a:off x="510990" y="597638"/>
            <a:ext cx="9798424" cy="563231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5. Real-Time Data Analysis:</a:t>
            </a:r>
            <a:endParaRPr dirty="0" lang="en-US" smtClean="0"/>
          </a:p>
          <a:p>
            <a:r>
              <a:rPr dirty="0" lang="en-US" smtClean="0"/>
              <a:t>Develop software to analyze noise data in real-time to calculate noise levels and detect anomalies.</a:t>
            </a:r>
          </a:p>
          <a:p>
            <a:r>
              <a:rPr dirty="0" lang="en-US" smtClean="0"/>
              <a:t>Use machine learning and data analytics techniques to identify patterns and trends in noise pollution.</a:t>
            </a:r>
          </a:p>
          <a:p>
            <a:r>
              <a:rPr b="1" dirty="0" lang="en-US" smtClean="0"/>
              <a:t>6. User Interfaces:</a:t>
            </a:r>
            <a:endParaRPr dirty="0" lang="en-US" smtClean="0"/>
          </a:p>
          <a:p>
            <a:r>
              <a:rPr dirty="0" lang="en-US" smtClean="0"/>
              <a:t>Create user-friendly web-based or mobile interfaces for various stakeholders, including authorities, researchers, and the public.</a:t>
            </a:r>
          </a:p>
          <a:p>
            <a:r>
              <a:rPr dirty="0" lang="en-US" smtClean="0"/>
              <a:t>Provide dashboards with real-time noise data visualization, historical data analysis, and geographic mapping if necessary.</a:t>
            </a:r>
          </a:p>
          <a:p>
            <a:r>
              <a:rPr b="1" dirty="0" lang="en-US" smtClean="0"/>
              <a:t>7. Alerts and Notifications:</a:t>
            </a:r>
            <a:endParaRPr dirty="0" lang="en-US" smtClean="0"/>
          </a:p>
          <a:p>
            <a:r>
              <a:rPr dirty="0" lang="en-US" smtClean="0"/>
              <a:t>Set up an alerting system to notify relevant parties when noise levels exceed predefined thresholds. Alerts can be sent via email, SMS, or push notifications.</a:t>
            </a:r>
          </a:p>
          <a:p>
            <a:r>
              <a:rPr b="1" dirty="0" lang="en-US" smtClean="0"/>
              <a:t>8. Reporting and Analytics:</a:t>
            </a:r>
            <a:endParaRPr dirty="0" lang="en-US" smtClean="0"/>
          </a:p>
          <a:p>
            <a:r>
              <a:rPr dirty="0" lang="en-US" smtClean="0"/>
              <a:t>Enable users to generate custom reports and perform in-depth data analytics.</a:t>
            </a:r>
          </a:p>
          <a:p>
            <a:r>
              <a:rPr dirty="0" lang="en-US" smtClean="0"/>
              <a:t>Provide data export options for further analysis or regulatory compliance.</a:t>
            </a:r>
          </a:p>
          <a:p>
            <a:r>
              <a:rPr b="1" dirty="0" lang="en-US" smtClean="0"/>
              <a:t>9. Geographic Information System (GIS) Integration:</a:t>
            </a:r>
            <a:endParaRPr dirty="0" lang="en-US" smtClean="0"/>
          </a:p>
          <a:p>
            <a:r>
              <a:rPr dirty="0" lang="en-US" smtClean="0"/>
              <a:t>If the project involves multiple monitoring locations, integrate GIS for geospatial context and mapping of noise data.</a:t>
            </a:r>
          </a:p>
          <a:p>
            <a:r>
              <a:rPr b="1" dirty="0" lang="en-US" smtClean="0"/>
              <a:t>10. Compliance and Regulations:</a:t>
            </a:r>
            <a:endParaRPr dirty="0" lang="en-US" smtClean="0"/>
          </a:p>
          <a:p>
            <a:r>
              <a:rPr dirty="0" lang="en-US" smtClean="0"/>
              <a:t>Ensure that the monitoring system complies with local noise pollution regulations and standards. Provide compliance reporting features if required.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"/>
          <p:cNvSpPr/>
          <p:nvPr/>
        </p:nvSpPr>
        <p:spPr>
          <a:xfrm>
            <a:off x="627399" y="1879453"/>
            <a:ext cx="9939959" cy="1323439"/>
          </a:xfrm>
          <a:prstGeom prst="rect"/>
        </p:spPr>
        <p:txBody>
          <a:bodyPr wrap="square">
            <a:spAutoFit/>
          </a:bodyPr>
          <a:p>
            <a:pPr algn="just"/>
            <a:r>
              <a:rPr b="0" dirty="0" sz="2000" i="0" lang="en-US" smtClean="0">
                <a:solidFill>
                  <a:srgbClr val="374151"/>
                </a:solidFill>
                <a:effectLst/>
                <a:latin typeface="Söhne"/>
              </a:rPr>
              <a:t>In conclusion, an </a:t>
            </a:r>
            <a:r>
              <a:rPr b="0" dirty="0" sz="2000" i="0" lang="en-US" err="1" smtClean="0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b="0" dirty="0" sz="2000" i="0" lang="en-US" smtClean="0">
                <a:solidFill>
                  <a:srgbClr val="374151"/>
                </a:solidFill>
                <a:effectLst/>
                <a:latin typeface="Söhne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dirty="0" sz="2000" lang="en-IN"/>
          </a:p>
        </p:txBody>
      </p:sp>
      <p:sp>
        <p:nvSpPr>
          <p:cNvPr id="1048612" name="Rectangle 2"/>
          <p:cNvSpPr/>
          <p:nvPr/>
        </p:nvSpPr>
        <p:spPr>
          <a:xfrm>
            <a:off x="627399" y="872071"/>
            <a:ext cx="2818400" cy="523220"/>
          </a:xfrm>
          <a:prstGeom prst="rect"/>
        </p:spPr>
        <p:txBody>
          <a:bodyPr wrap="none">
            <a:spAutoFit/>
          </a:bodyPr>
          <a:p>
            <a:r>
              <a:rPr b="1" dirty="0" sz="2800" lang="en-IN" smtClean="0">
                <a:latin typeface="Sohne"/>
              </a:rPr>
              <a:t>CONCLUSION :</a:t>
            </a:r>
            <a:endParaRPr b="1" dirty="0" sz="2800" lang="en-IN">
              <a:latin typeface="Soh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"/>
          <p:cNvSpPr/>
          <p:nvPr/>
        </p:nvSpPr>
        <p:spPr>
          <a:xfrm>
            <a:off x="5376411" y="3244334"/>
            <a:ext cx="2105961" cy="523220"/>
          </a:xfrm>
          <a:prstGeom prst="rect"/>
        </p:spPr>
        <p:txBody>
          <a:bodyPr wrap="none">
            <a:spAutoFit/>
          </a:bodyPr>
          <a:p>
            <a:r>
              <a:rPr b="1" dirty="0" lang="en-IN" smtClean="0"/>
              <a:t> </a:t>
            </a:r>
            <a:r>
              <a:rPr b="1" dirty="0" sz="2800" lang="en-IN" smtClean="0"/>
              <a:t>THANK YOU </a:t>
            </a:r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b="1" dirty="0" sz="4800" lang="en-IN">
                <a:latin typeface="Bell MT" panose="02020503060305020303" pitchFamily="18" charset="0"/>
              </a:rPr>
              <a:t>PROJECT </a:t>
            </a:r>
          </a:p>
        </p:txBody>
      </p:sp>
      <p:sp>
        <p:nvSpPr>
          <p:cNvPr id="1048592" name="Subtitle 2"/>
          <p:cNvSpPr>
            <a:spLocks noGrp="1"/>
          </p:cNvSpPr>
          <p:nvPr>
            <p:ph idx="1"/>
          </p:nvPr>
        </p:nvSpPr>
        <p:spPr>
          <a:xfrm>
            <a:off x="838200" y="2321859"/>
            <a:ext cx="10515600" cy="3855104"/>
          </a:xfrm>
        </p:spPr>
        <p:txBody>
          <a:bodyPr>
            <a:normAutofit fontScale="94444"/>
          </a:bodyPr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b="0" dirty="0" i="0" lang="en-US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dirty="0" lang="en-US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Monitoring</a:t>
            </a:r>
            <a:r>
              <a:rPr b="0" dirty="0" i="0" lang="en-US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(Internet of Things) involves a combination of hardware, software, and connectivity. While web development technologies may not be the only requirement, they can play a crucial role in creating a user interface for monitoring and controlling</a:t>
            </a:r>
            <a:r>
              <a:rPr dirty="0" lang="en-US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air conditions processing.</a:t>
            </a:r>
            <a:endParaRPr dirty="0" sz="4000" kern="100" lang="en-IN" smtClean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0" dirty="0" i="0" lang="en-US" smtClean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b="1" dirty="0" sz="1800" i="0" lang="en-US" smtClean="0">
                <a:solidFill>
                  <a:srgbClr val="000000"/>
                </a:solidFill>
                <a:effectLst/>
                <a:latin typeface="Arial 2"/>
              </a:rPr>
              <a:t>                                                                    </a:t>
            </a:r>
            <a:endParaRPr dirty="0" sz="2300" lang="en-US">
              <a:solidFill>
                <a:srgbClr val="31313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 smtClean="0">
                <a:latin typeface="Bell MT" panose="02020503060305020303" pitchFamily="18" charset="0"/>
              </a:rPr>
              <a:t>OBJECTIVES</a:t>
            </a:r>
            <a:endParaRPr dirty="0" lang="en-US"/>
          </a:p>
        </p:txBody>
      </p:sp>
      <p:sp>
        <p:nvSpPr>
          <p:cNvPr id="104859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b="1" dirty="0" sz="2000" lang="en-US">
                <a:latin typeface="Bell MT" panose="02020503060305020303" pitchFamily="18" charset="0"/>
              </a:rPr>
              <a:t>Real-Time Monitoring</a:t>
            </a:r>
            <a:r>
              <a:rPr dirty="0" sz="2000" lang="en-US">
                <a:latin typeface="Bell MT" panose="02020503060305020303" pitchFamily="18" charset="0"/>
              </a:rPr>
              <a:t>: Implement a system capable of continuously monitoring noise levels in various locations within a designated area, providing up-to-the-minute data.</a:t>
            </a:r>
          </a:p>
          <a:p>
            <a:r>
              <a:rPr b="1" dirty="0" sz="2000" lang="en-US">
                <a:latin typeface="Bell MT" panose="02020503060305020303" pitchFamily="18" charset="0"/>
              </a:rPr>
              <a:t>Data Collection and Storage</a:t>
            </a:r>
            <a:r>
              <a:rPr dirty="0" sz="2000" lang="en-US">
                <a:latin typeface="Bell MT" panose="02020503060305020303" pitchFamily="18" charset="0"/>
              </a:rPr>
              <a:t>: Develop a robust data collection and storage mechanism to capture noise data, including decibel levels, timestamps, and location information, and store it securely for future analysis.</a:t>
            </a:r>
          </a:p>
          <a:p>
            <a:r>
              <a:rPr b="1" dirty="0" sz="2000" lang="en-US">
                <a:latin typeface="Bell MT" panose="02020503060305020303" pitchFamily="18" charset="0"/>
              </a:rPr>
              <a:t>Data Analysis</a:t>
            </a:r>
            <a:r>
              <a:rPr dirty="0" sz="2000" lang="en-US">
                <a:latin typeface="Bell MT" panose="02020503060305020303" pitchFamily="18" charset="0"/>
              </a:rPr>
              <a:t>: Utilize advanced data analytics to process and interpret noise data, identifying trends, patterns, and noise pollution hotspots.</a:t>
            </a:r>
          </a:p>
          <a:p>
            <a:r>
              <a:rPr b="1" dirty="0" sz="2000" lang="en-US">
                <a:latin typeface="Bell MT" panose="02020503060305020303" pitchFamily="18" charset="0"/>
              </a:rPr>
              <a:t>Alerts and Notifications</a:t>
            </a:r>
            <a:r>
              <a:rPr dirty="0" sz="2000" lang="en-US">
                <a:latin typeface="Bell MT" panose="02020503060305020303" pitchFamily="18" charset="0"/>
              </a:rPr>
              <a:t>: Implement a real-time alerting system that issues notifications to relevant authorities and the public when noise levels exceed permissible limits, enabling prompt action.</a:t>
            </a:r>
            <a:endParaRPr dirty="0" sz="2000" lang="en-IN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 smtClean="0"/>
              <a:t>IoT</a:t>
            </a:r>
            <a:r>
              <a:rPr b="1" dirty="0" lang="en-US" smtClean="0"/>
              <a:t> device setup</a:t>
            </a:r>
            <a:endParaRPr b="1"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29236" y="1780802"/>
            <a:ext cx="10515600" cy="4351338"/>
          </a:xfrm>
        </p:spPr>
        <p:txBody>
          <a:bodyPr>
            <a:normAutofit fontScale="42857" lnSpcReduction="20000"/>
          </a:bodyPr>
          <a:p>
            <a:pPr>
              <a:buNone/>
            </a:pPr>
            <a:r>
              <a:rPr b="1" dirty="0" lang="en-US" smtClean="0"/>
              <a:t>1. </a:t>
            </a:r>
            <a:r>
              <a:rPr b="1" dirty="0" lang="en-US" smtClean="0"/>
              <a:t>Select Suitable Sensors: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Choose appropriate noise sensors (microphones or sound level meters) with the necessary sensitivity and accuracy to measure noise levels. Make sure they are compatible with </a:t>
            </a:r>
            <a:r>
              <a:rPr dirty="0" lang="en-US" err="1" smtClean="0"/>
              <a:t>IoT</a:t>
            </a:r>
            <a:r>
              <a:rPr dirty="0" lang="en-US" smtClean="0"/>
              <a:t> connectivity options.</a:t>
            </a:r>
          </a:p>
          <a:p>
            <a:pPr>
              <a:buNone/>
            </a:pPr>
            <a:r>
              <a:rPr b="1" dirty="0" lang="en-US" smtClean="0"/>
              <a:t>2. </a:t>
            </a:r>
            <a:r>
              <a:rPr b="1" dirty="0" lang="en-US" smtClean="0"/>
              <a:t>Choose </a:t>
            </a:r>
            <a:r>
              <a:rPr b="1" dirty="0" lang="en-US" err="1" smtClean="0"/>
              <a:t>IoT</a:t>
            </a:r>
            <a:r>
              <a:rPr b="1" dirty="0" lang="en-US" smtClean="0"/>
              <a:t> Hardware: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Select </a:t>
            </a:r>
            <a:r>
              <a:rPr dirty="0" lang="en-US" err="1" smtClean="0"/>
              <a:t>IoT</a:t>
            </a:r>
            <a:r>
              <a:rPr dirty="0" lang="en-US" smtClean="0"/>
              <a:t> hardware components such as microcontrollers (e.g., Raspberry Pi, </a:t>
            </a:r>
            <a:r>
              <a:rPr dirty="0" lang="en-US" err="1" smtClean="0"/>
              <a:t>Arduino</a:t>
            </a:r>
            <a:r>
              <a:rPr dirty="0" lang="en-US" smtClean="0"/>
              <a:t>), </a:t>
            </a:r>
            <a:r>
              <a:rPr dirty="0" lang="en-US" err="1" smtClean="0"/>
              <a:t>IoT</a:t>
            </a:r>
            <a:r>
              <a:rPr dirty="0" lang="en-US" smtClean="0"/>
              <a:t> development boards (e.g., ESP8266, ESP32), or specialized </a:t>
            </a:r>
            <a:r>
              <a:rPr dirty="0" lang="en-US" err="1" smtClean="0"/>
              <a:t>IoT</a:t>
            </a:r>
            <a:r>
              <a:rPr dirty="0" lang="en-US" smtClean="0"/>
              <a:t> devices designed for environmental monitoring.</a:t>
            </a:r>
          </a:p>
          <a:p>
            <a:pPr>
              <a:buNone/>
            </a:pPr>
            <a:r>
              <a:rPr b="1" dirty="0" lang="en-US" smtClean="0"/>
              <a:t> 3. </a:t>
            </a:r>
            <a:r>
              <a:rPr b="1" dirty="0" lang="en-US" smtClean="0"/>
              <a:t>Connect the Sensors: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Connect the noise sensors to your chosen </a:t>
            </a:r>
            <a:r>
              <a:rPr dirty="0" lang="en-US" err="1" smtClean="0"/>
              <a:t>IoT</a:t>
            </a:r>
            <a:r>
              <a:rPr dirty="0" lang="en-US" smtClean="0"/>
              <a:t> hardware. Ensure the sensors are properly calibrated.</a:t>
            </a:r>
          </a:p>
          <a:p>
            <a:pPr>
              <a:buNone/>
            </a:pPr>
            <a:r>
              <a:rPr b="1" dirty="0" lang="en-US" smtClean="0"/>
              <a:t>4. </a:t>
            </a:r>
            <a:r>
              <a:rPr b="1" dirty="0" lang="en-US" smtClean="0"/>
              <a:t>Power Supply: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Provide a reliable power source for your </a:t>
            </a:r>
            <a:r>
              <a:rPr dirty="0" lang="en-US" err="1" smtClean="0"/>
              <a:t>IoT</a:t>
            </a:r>
            <a:r>
              <a:rPr dirty="0" lang="en-US" smtClean="0"/>
              <a:t> devices, which may involve using batteries, solar panels, or a continuous power supply if available.</a:t>
            </a:r>
          </a:p>
          <a:p>
            <a:pPr>
              <a:buNone/>
            </a:pPr>
            <a:r>
              <a:rPr b="1" dirty="0" lang="en-US" smtClean="0"/>
              <a:t>5. </a:t>
            </a:r>
            <a:r>
              <a:rPr b="1" dirty="0" lang="en-US" err="1" smtClean="0"/>
              <a:t>IoT</a:t>
            </a:r>
            <a:r>
              <a:rPr b="1" dirty="0" lang="en-US" smtClean="0"/>
              <a:t> Communication: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Choose a communication protocol to transmit data from the sensors to a central server or cloud platform. Common options include Wi-Fi, cellular networks, </a:t>
            </a:r>
            <a:r>
              <a:rPr dirty="0" lang="en-US" err="1" smtClean="0"/>
              <a:t>LoRa</a:t>
            </a:r>
            <a:r>
              <a:rPr dirty="0" lang="en-US" smtClean="0"/>
              <a:t> (Long Range), </a:t>
            </a:r>
            <a:r>
              <a:rPr dirty="0" lang="en-US" err="1" smtClean="0"/>
              <a:t>Sigfox</a:t>
            </a:r>
            <a:r>
              <a:rPr dirty="0" lang="en-US" smtClean="0"/>
              <a:t>, or NB-</a:t>
            </a:r>
            <a:r>
              <a:rPr dirty="0" lang="en-US" err="1" smtClean="0"/>
              <a:t>IoT</a:t>
            </a:r>
            <a:r>
              <a:rPr dirty="0" lang="en-US" smtClean="0"/>
              <a:t>. Ensure the connectivity is reliable in the target environment.</a:t>
            </a:r>
          </a:p>
          <a:p>
            <a:pPr>
              <a:buNone/>
            </a:pPr>
            <a:r>
              <a:rPr b="1" dirty="0" lang="en-US" smtClean="0"/>
              <a:t>6. </a:t>
            </a:r>
            <a:r>
              <a:rPr b="1" dirty="0" lang="en-US" smtClean="0"/>
              <a:t>Data Processing and Storage: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Set up a central server or cloud platform to receive, process, and store the data from your </a:t>
            </a:r>
            <a:r>
              <a:rPr dirty="0" lang="en-US" err="1" smtClean="0"/>
              <a:t>IoT</a:t>
            </a:r>
            <a:r>
              <a:rPr dirty="0" lang="en-US" smtClean="0"/>
              <a:t> devices. This platform should handle data analysis, visualization, and storage.</a:t>
            </a:r>
          </a:p>
          <a:p>
            <a:pPr>
              <a:buNone/>
            </a:pPr>
            <a:r>
              <a:rPr b="1" dirty="0" lang="en-US" smtClean="0"/>
              <a:t>7. </a:t>
            </a:r>
            <a:r>
              <a:rPr b="1" dirty="0" lang="en-US" smtClean="0"/>
              <a:t>Data Security: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Implement strong security measures to protect the data and the </a:t>
            </a:r>
            <a:r>
              <a:rPr dirty="0" lang="en-US" err="1" smtClean="0"/>
              <a:t>IoT</a:t>
            </a:r>
            <a:r>
              <a:rPr dirty="0" lang="en-US" smtClean="0"/>
              <a:t> devices from unauthorized access.</a:t>
            </a:r>
          </a:p>
          <a:p>
            <a:pPr>
              <a:buNone/>
            </a:pPr>
            <a:r>
              <a:rPr b="1" dirty="0" lang="en-US" smtClean="0"/>
              <a:t>8. </a:t>
            </a:r>
            <a:r>
              <a:rPr b="1" dirty="0" lang="en-US" smtClean="0"/>
              <a:t>Data Analysis Software: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Develop or integrate software to analyze the noise data in real-time. This may include identifying noise patterns, calculating noise levels, and sending alerts when thresholds are exceeded.</a:t>
            </a:r>
          </a:p>
          <a:p>
            <a:pPr>
              <a:buNone/>
            </a:pPr>
            <a:r>
              <a:rPr b="1" dirty="0" lang="en-US" smtClean="0"/>
              <a:t>9. </a:t>
            </a:r>
            <a:r>
              <a:rPr b="1" dirty="0" lang="en-US" smtClean="0"/>
              <a:t>Visualization and Reporting:</a:t>
            </a:r>
            <a:r>
              <a:rPr dirty="0" lang="en-US" smtClean="0"/>
              <a:t> - Create a user-friendly interface to visualize the noise data, generate reports, and provide insights to stakeholders. Consider using web dashboards or mobile apps</a:t>
            </a:r>
            <a:r>
              <a:rPr dirty="0" lang="en-US" smtClean="0"/>
              <a:t>.</a:t>
            </a:r>
            <a:endParaRPr dirty="0" lang="en-US" smtClean="0"/>
          </a:p>
          <a:p>
            <a:pPr>
              <a:buNone/>
            </a:pPr>
            <a:r>
              <a:rPr b="1" dirty="0" lang="en-US" smtClean="0"/>
              <a:t>10. </a:t>
            </a:r>
            <a:r>
              <a:rPr b="1" dirty="0" lang="en-US" smtClean="0"/>
              <a:t>Data Analysis and Improvement:</a:t>
            </a:r>
            <a:r>
              <a:rPr dirty="0" lang="en-US" smtClean="0"/>
              <a:t> - Continuously analyze the data to identify trends and patterns, and use this information to improve noise mitigation strategies or adapt monitoring locations as needed.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</a:t>
            </a:r>
            <a:r>
              <a:rPr b="1" dirty="0" lang="en-US" smtClean="0"/>
              <a:t>Platform </a:t>
            </a:r>
            <a:r>
              <a:rPr b="1" dirty="0" lang="en-US" smtClean="0"/>
              <a:t>development</a:t>
            </a:r>
            <a:endParaRPr b="1"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8571" lnSpcReduction="20000"/>
          </a:bodyPr>
          <a:p>
            <a:pPr>
              <a:buNone/>
            </a:pPr>
            <a:r>
              <a:rPr b="1" dirty="0" sz="3600" lang="en-US" smtClean="0"/>
              <a:t>1. </a:t>
            </a:r>
            <a:r>
              <a:rPr b="1" dirty="0" sz="3600" lang="en-US" smtClean="0"/>
              <a:t>Choose a Technology Stack: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Select the appropriate technology stack, including programming languages, frameworks, and databases. Common choices include Python, Node.js, </a:t>
            </a:r>
            <a:r>
              <a:rPr dirty="0" sz="3600" lang="en-US" err="1" smtClean="0"/>
              <a:t>Django</a:t>
            </a:r>
            <a:r>
              <a:rPr dirty="0" sz="3600" lang="en-US" smtClean="0"/>
              <a:t>, Flask, React, and databases like </a:t>
            </a:r>
            <a:r>
              <a:rPr dirty="0" sz="3600" lang="en-US" err="1" smtClean="0"/>
              <a:t>PostgreSQL</a:t>
            </a:r>
            <a:r>
              <a:rPr dirty="0" sz="3600" lang="en-US" smtClean="0"/>
              <a:t> or </a:t>
            </a:r>
            <a:r>
              <a:rPr dirty="0" sz="3600" lang="en-US" err="1" smtClean="0"/>
              <a:t>MongoDB</a:t>
            </a:r>
            <a:r>
              <a:rPr dirty="0" sz="3600" lang="en-US" smtClean="0"/>
              <a:t>.</a:t>
            </a:r>
          </a:p>
          <a:p>
            <a:pPr>
              <a:buNone/>
            </a:pPr>
            <a:r>
              <a:rPr b="1" dirty="0" sz="3600" lang="en-US" smtClean="0"/>
              <a:t>2. </a:t>
            </a:r>
            <a:r>
              <a:rPr b="1" dirty="0" sz="3600" lang="en-US" smtClean="0"/>
              <a:t>Data Collection and Integration: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Implement mechanisms to collect data from noise sensors (</a:t>
            </a:r>
            <a:r>
              <a:rPr dirty="0" sz="3600" lang="en-US" err="1" smtClean="0"/>
              <a:t>IoT</a:t>
            </a:r>
            <a:r>
              <a:rPr dirty="0" sz="3600" lang="en-US" smtClean="0"/>
              <a:t> devices). This can involve setting up data ingestion pipelines, APIs, or direct sensor connections.</a:t>
            </a:r>
          </a:p>
          <a:p>
            <a:pPr>
              <a:buNone/>
            </a:pPr>
            <a:r>
              <a:rPr b="1" dirty="0" sz="3600" lang="en-US" smtClean="0"/>
              <a:t>3. </a:t>
            </a:r>
            <a:r>
              <a:rPr b="1" dirty="0" sz="3600" lang="en-US" smtClean="0"/>
              <a:t>Data Storage: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Design a database structure to store noise data efficiently. Choose a database management system that suits your data volume and access patterns.</a:t>
            </a:r>
          </a:p>
          <a:p>
            <a:pPr>
              <a:buNone/>
            </a:pPr>
            <a:r>
              <a:rPr b="1" dirty="0" sz="3600" lang="en-US" smtClean="0"/>
              <a:t>4. </a:t>
            </a:r>
            <a:r>
              <a:rPr b="1" dirty="0" sz="3600" lang="en-US" smtClean="0"/>
              <a:t>Real-Time Data Processing: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Develop real-time data processing capabilities to analyze incoming noise data, calculate metrics (e.g., sound levels), and detect anomalies or </a:t>
            </a:r>
            <a:r>
              <a:rPr dirty="0" sz="3600" lang="en-US" err="1" smtClean="0"/>
              <a:t>exceedances</a:t>
            </a:r>
            <a:r>
              <a:rPr dirty="0" sz="3600" lang="en-US" smtClean="0"/>
              <a:t> of predefined thresholds.</a:t>
            </a:r>
          </a:p>
          <a:p>
            <a:pPr>
              <a:buNone/>
            </a:pPr>
            <a:r>
              <a:rPr b="1" dirty="0" sz="3600" lang="en-US" smtClean="0"/>
              <a:t>5. </a:t>
            </a:r>
            <a:r>
              <a:rPr b="1" dirty="0" sz="3600" lang="en-US" smtClean="0"/>
              <a:t>Geospatial Integration (Optional):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If your platform includes location-based monitoring, integrate a Geographic Information System (GIS) to handle geospatial data and mapping.</a:t>
            </a:r>
          </a:p>
          <a:p>
            <a:pPr>
              <a:buNone/>
            </a:pPr>
            <a:r>
              <a:rPr b="1" dirty="0" sz="3600" lang="en-US" smtClean="0"/>
              <a:t>6. </a:t>
            </a:r>
            <a:r>
              <a:rPr b="1" dirty="0" sz="3600" lang="en-US" smtClean="0"/>
              <a:t>User Management and Authentication: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Implement user management and authentication systems to ensure that only authorized individuals can access and interact with the platform.</a:t>
            </a:r>
          </a:p>
          <a:p>
            <a:pPr>
              <a:buNone/>
            </a:pPr>
            <a:r>
              <a:rPr b="1" dirty="0" sz="3600" lang="en-US" smtClean="0"/>
              <a:t>7. </a:t>
            </a:r>
            <a:r>
              <a:rPr b="1" dirty="0" sz="3600" lang="en-US" smtClean="0"/>
              <a:t>Data Visualization: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Create interactive dashboards and visualization tools to display noise data in a user-friendly way. This can be done using libraries like D3.js, </a:t>
            </a:r>
            <a:r>
              <a:rPr dirty="0" sz="3600" lang="en-US" err="1" smtClean="0"/>
              <a:t>Plotly</a:t>
            </a:r>
            <a:r>
              <a:rPr dirty="0" sz="3600" lang="en-US" smtClean="0"/>
              <a:t>, or </a:t>
            </a:r>
            <a:r>
              <a:rPr dirty="0" sz="3600" lang="en-US" err="1" smtClean="0"/>
              <a:t>Mapbox</a:t>
            </a:r>
            <a:r>
              <a:rPr dirty="0" sz="3600" lang="en-US" smtClean="0"/>
              <a:t> for geospatial visualization.</a:t>
            </a:r>
          </a:p>
          <a:p>
            <a:pPr>
              <a:buNone/>
            </a:pPr>
            <a:r>
              <a:rPr b="1" dirty="0" sz="3600" lang="en-US" smtClean="0"/>
              <a:t>8. </a:t>
            </a:r>
            <a:r>
              <a:rPr b="1" dirty="0" sz="3600" lang="en-US" smtClean="0"/>
              <a:t>Alerting and Notifications:</a:t>
            </a:r>
            <a:endParaRPr dirty="0" sz="3600" lang="en-US" smtClean="0"/>
          </a:p>
          <a:p>
            <a:pPr>
              <a:buNone/>
            </a:pPr>
            <a:r>
              <a:rPr dirty="0" sz="3600" lang="en-US" smtClean="0"/>
              <a:t>Set up an alerting system to notify users when noise levels exceed predefined thresholds. This can include email alerts, SMS, or push notifications.</a:t>
            </a:r>
          </a:p>
          <a:p>
            <a:pPr>
              <a:buNone/>
            </a:pPr>
            <a:r>
              <a:rPr b="1" dirty="0" sz="3600" lang="en-US" smtClean="0"/>
              <a:t>9</a:t>
            </a:r>
            <a:r>
              <a:rPr b="1" dirty="0" sz="3600" lang="en-US" smtClean="0"/>
              <a:t>. </a:t>
            </a:r>
            <a:r>
              <a:rPr b="1" dirty="0" sz="3600" lang="en-US" smtClean="0"/>
              <a:t>Reporting and Analytics:</a:t>
            </a:r>
            <a:r>
              <a:rPr dirty="0" sz="3600" lang="en-US" smtClean="0"/>
              <a:t> - Develop reporting features that allow users to generate custom reports and analyze historical noise data. Incorporate data analytics tools as needed.</a:t>
            </a:r>
          </a:p>
          <a:p>
            <a:pPr>
              <a:buNone/>
            </a:pPr>
            <a:r>
              <a:rPr b="1" dirty="0" sz="3600" lang="en-US" smtClean="0"/>
              <a:t>10. </a:t>
            </a:r>
            <a:r>
              <a:rPr b="1" dirty="0" sz="3600" lang="en-US" smtClean="0"/>
              <a:t>Data Export:</a:t>
            </a:r>
            <a:r>
              <a:rPr dirty="0" sz="3600" lang="en-US" smtClean="0"/>
              <a:t> - Allow users to export data in various formats (e.g., CSV, PDF) for further analysis or compliance reporting.</a:t>
            </a:r>
          </a:p>
          <a:p>
            <a:pPr>
              <a:buNone/>
            </a:pPr>
            <a:r>
              <a:rPr b="1" dirty="0" sz="3600" lang="en-US" smtClean="0"/>
              <a:t>11. </a:t>
            </a:r>
            <a:r>
              <a:rPr b="1" dirty="0" sz="3600" lang="en-US" smtClean="0"/>
              <a:t>User Interfaces:</a:t>
            </a:r>
            <a:r>
              <a:rPr dirty="0" sz="3600" lang="en-US" smtClean="0"/>
              <a:t> - Create web-based or mobile interfaces for end-users, administrators, and data analysts. Ensure that the interfaces are responsive and user-friendly.</a:t>
            </a:r>
          </a:p>
          <a:p>
            <a:pPr>
              <a:buNone/>
            </a:pPr>
            <a:r>
              <a:rPr b="1" dirty="0" sz="3600" lang="en-US" smtClean="0"/>
              <a:t>12. </a:t>
            </a:r>
            <a:r>
              <a:rPr b="1" dirty="0" sz="3600" lang="en-US" smtClean="0"/>
              <a:t>Data Security:</a:t>
            </a:r>
            <a:r>
              <a:rPr dirty="0" sz="3600" lang="en-US" smtClean="0"/>
              <a:t> - Implement strong security measures to protect data, including encryption, access controls, and regular security </a:t>
            </a:r>
            <a:r>
              <a:rPr dirty="0" sz="3600" lang="en-US" smtClean="0"/>
              <a:t>audits.</a:t>
            </a:r>
          </a:p>
          <a:p>
            <a:pPr>
              <a:buNone/>
            </a:pPr>
            <a:r>
              <a:rPr b="1" dirty="0" sz="3600" lang="en-US" smtClean="0"/>
              <a:t>13. </a:t>
            </a:r>
            <a:r>
              <a:rPr b="1" dirty="0" sz="3600" lang="en-US" smtClean="0"/>
              <a:t>Compliance and Regulations:</a:t>
            </a:r>
            <a:r>
              <a:rPr dirty="0" sz="3600" lang="en-US" smtClean="0"/>
              <a:t> - Ensure that the platform complies with relevant noise pollution regulations and standards, especially if it's used for compliance monitoring</a:t>
            </a:r>
            <a:r>
              <a:rPr dirty="0" lang="en-US" smtClean="0"/>
              <a:t>.</a:t>
            </a:r>
            <a:endParaRPr dirty="0"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155706" y="190583"/>
            <a:ext cx="4068485" cy="358140"/>
          </a:xfrm>
          <a:prstGeom prst="rect"/>
        </p:spPr>
        <p:txBody>
          <a:bodyPr wrap="none">
            <a:spAutoFit/>
          </a:bodyPr>
          <a:p>
            <a:r>
              <a:rPr b="1" dirty="0" lang="en-IN">
                <a:latin typeface="Sohno"/>
              </a:rPr>
              <a:t>T</a:t>
            </a:r>
            <a:r>
              <a:rPr b="1" dirty="0" lang="en-IN" smtClean="0">
                <a:latin typeface="Sohno"/>
              </a:rPr>
              <a:t>he Python script for noise monitoring:</a:t>
            </a:r>
            <a:endParaRPr b="1" dirty="0" lang="en-IN">
              <a:latin typeface="Sohno"/>
            </a:endParaRPr>
          </a:p>
        </p:txBody>
      </p:sp>
      <p:sp>
        <p:nvSpPr>
          <p:cNvPr id="1048600" name="Rectangle 2"/>
          <p:cNvSpPr/>
          <p:nvPr/>
        </p:nvSpPr>
        <p:spPr>
          <a:xfrm>
            <a:off x="1121433" y="664235"/>
            <a:ext cx="5374257" cy="6390639"/>
          </a:xfrm>
          <a:prstGeom prst="rect"/>
        </p:spPr>
        <p:txBody>
          <a:bodyPr wrap="square">
            <a:spAutoFit/>
          </a:bodyPr>
          <a:p>
            <a:r>
              <a:rPr dirty="0" sz="1400" lang="en-IN" smtClean="0"/>
              <a:t>import </a:t>
            </a:r>
            <a:r>
              <a:rPr dirty="0" sz="1400" lang="en-IN" err="1" smtClean="0"/>
              <a:t>os</a:t>
            </a:r>
            <a:endParaRPr dirty="0" sz="1400" lang="en-IN" smtClean="0"/>
          </a:p>
          <a:p>
            <a:r>
              <a:rPr dirty="0" sz="1400" lang="en-IN" smtClean="0"/>
              <a:t>import time</a:t>
            </a:r>
          </a:p>
          <a:p>
            <a:r>
              <a:rPr dirty="0" sz="1400" lang="en-IN" smtClean="0"/>
              <a:t>import </a:t>
            </a:r>
            <a:r>
              <a:rPr dirty="0" sz="1400" lang="en-IN" err="1" smtClean="0"/>
              <a:t>numpy</a:t>
            </a:r>
            <a:r>
              <a:rPr dirty="0" sz="1400" lang="en-IN" smtClean="0"/>
              <a:t> as </a:t>
            </a:r>
            <a:r>
              <a:rPr dirty="0" sz="1400" lang="en-IN" err="1" smtClean="0"/>
              <a:t>np</a:t>
            </a:r>
            <a:endParaRPr dirty="0" sz="1400" lang="en-IN" smtClean="0"/>
          </a:p>
          <a:p>
            <a:r>
              <a:rPr dirty="0" sz="1400" lang="en-IN" smtClean="0"/>
              <a:t>import </a:t>
            </a:r>
            <a:r>
              <a:rPr dirty="0" sz="1400" lang="en-IN" err="1" smtClean="0"/>
              <a:t>pyaudio</a:t>
            </a:r>
            <a:endParaRPr dirty="0" sz="1400" lang="en-IN" smtClean="0"/>
          </a:p>
          <a:p>
            <a:r>
              <a:rPr dirty="0" sz="1400" lang="en-IN" smtClean="0"/>
              <a:t>import requests</a:t>
            </a:r>
          </a:p>
          <a:p>
            <a:endParaRPr dirty="0" sz="1400" lang="en-IN" smtClean="0"/>
          </a:p>
          <a:p>
            <a:r>
              <a:rPr b="1" dirty="0" sz="1400" lang="en-IN" smtClean="0"/>
              <a:t># Constants for your configuration</a:t>
            </a:r>
          </a:p>
          <a:p>
            <a:r>
              <a:rPr dirty="0" sz="1400" lang="en-IN" smtClean="0"/>
              <a:t>API_ENDPOINT = 'https://your-api-endpoint.com/noise-data'</a:t>
            </a:r>
          </a:p>
          <a:p>
            <a:r>
              <a:rPr dirty="0" sz="1400" lang="en-IN" smtClean="0"/>
              <a:t>SAMPLE_RATE = 44100  </a:t>
            </a:r>
            <a:r>
              <a:rPr b="1" dirty="0" sz="1400" lang="en-IN" smtClean="0"/>
              <a:t># Audio sample rate (Hz)</a:t>
            </a:r>
          </a:p>
          <a:p>
            <a:r>
              <a:rPr dirty="0" sz="1400" lang="en-IN" smtClean="0"/>
              <a:t>RECORD_SECONDS = 5  </a:t>
            </a:r>
            <a:r>
              <a:rPr b="1" dirty="0" sz="1400" lang="en-IN" smtClean="0"/>
              <a:t># Duration of each recording (seconds)</a:t>
            </a:r>
          </a:p>
          <a:p>
            <a:endParaRPr dirty="0" sz="1400" lang="en-IN" smtClean="0"/>
          </a:p>
          <a:p>
            <a:r>
              <a:rPr b="1" dirty="0" sz="1400" lang="en-IN" smtClean="0"/>
              <a:t># Initialize </a:t>
            </a:r>
            <a:r>
              <a:rPr b="1" dirty="0" sz="1400" lang="en-IN" err="1" smtClean="0"/>
              <a:t>PyAudio</a:t>
            </a:r>
            <a:endParaRPr b="1" dirty="0" sz="1400" lang="en-IN" smtClean="0"/>
          </a:p>
          <a:p>
            <a:r>
              <a:rPr dirty="0" sz="1400" lang="en-IN" smtClean="0"/>
              <a:t>p = </a:t>
            </a:r>
            <a:r>
              <a:rPr dirty="0" sz="1400" lang="en-IN" err="1" smtClean="0"/>
              <a:t>pyaudio.PyAudio</a:t>
            </a:r>
            <a:r>
              <a:rPr dirty="0" sz="1400" lang="en-IN" smtClean="0"/>
              <a:t>()</a:t>
            </a:r>
          </a:p>
          <a:p>
            <a:endParaRPr dirty="0" sz="1400" lang="en-IN" smtClean="0"/>
          </a:p>
          <a:p>
            <a:r>
              <a:rPr dirty="0" sz="1400" lang="en-IN" err="1" smtClean="0"/>
              <a:t>def</a:t>
            </a:r>
            <a:r>
              <a:rPr dirty="0" sz="1400" lang="en-IN" smtClean="0"/>
              <a:t> </a:t>
            </a:r>
            <a:r>
              <a:rPr dirty="0" sz="1400" lang="en-IN" err="1" smtClean="0"/>
              <a:t>record_audio</a:t>
            </a:r>
            <a:r>
              <a:rPr dirty="0" sz="1400" lang="en-IN" smtClean="0"/>
              <a:t>():</a:t>
            </a:r>
          </a:p>
          <a:p>
            <a:r>
              <a:rPr dirty="0" sz="1400" lang="en-IN" smtClean="0"/>
              <a:t>    print("Recording audio...")</a:t>
            </a:r>
          </a:p>
          <a:p>
            <a:r>
              <a:rPr dirty="0" sz="1400" lang="en-IN" smtClean="0"/>
              <a:t>    stream = </a:t>
            </a:r>
            <a:r>
              <a:rPr dirty="0" sz="1400" lang="en-IN" err="1" smtClean="0"/>
              <a:t>p.open</a:t>
            </a:r>
            <a:r>
              <a:rPr dirty="0" sz="1400" lang="en-IN" smtClean="0"/>
              <a:t>(format=pyaudio.paInt16, channels=1, rate=SAMPLE_RATE, input=True, </a:t>
            </a:r>
            <a:r>
              <a:rPr dirty="0" sz="1400" lang="en-IN" err="1" smtClean="0"/>
              <a:t>frames_per_buffer</a:t>
            </a:r>
            <a:r>
              <a:rPr dirty="0" sz="1400" lang="en-IN" smtClean="0"/>
              <a:t>=1024)</a:t>
            </a:r>
          </a:p>
          <a:p>
            <a:r>
              <a:rPr dirty="0" sz="1400" lang="en-IN" smtClean="0"/>
              <a:t>    frames = []</a:t>
            </a:r>
          </a:p>
          <a:p>
            <a:r>
              <a:rPr dirty="0" sz="1400" lang="en-IN" smtClean="0"/>
              <a:t>    </a:t>
            </a:r>
          </a:p>
          <a:p>
            <a:r>
              <a:rPr dirty="0" sz="1400" lang="en-IN" smtClean="0"/>
              <a:t>    for _ in range(0, </a:t>
            </a:r>
            <a:r>
              <a:rPr dirty="0" sz="1400" lang="en-IN" err="1" smtClean="0"/>
              <a:t>int</a:t>
            </a:r>
            <a:r>
              <a:rPr dirty="0" sz="1400" lang="en-IN" smtClean="0"/>
              <a:t>(SAMPLE_RATE / 1024 * RECORD_SECONDS)):</a:t>
            </a:r>
          </a:p>
          <a:p>
            <a:r>
              <a:rPr dirty="0" sz="1400" lang="en-IN" smtClean="0"/>
              <a:t>        data = </a:t>
            </a:r>
            <a:r>
              <a:rPr dirty="0" sz="1400" lang="en-IN" err="1" smtClean="0"/>
              <a:t>stream.read</a:t>
            </a:r>
            <a:r>
              <a:rPr dirty="0" sz="1400" lang="en-IN" smtClean="0"/>
              <a:t>(1024)</a:t>
            </a:r>
          </a:p>
          <a:p>
            <a:r>
              <a:rPr dirty="0" sz="1400" lang="en-IN" smtClean="0"/>
              <a:t>        </a:t>
            </a:r>
            <a:r>
              <a:rPr dirty="0" sz="1400" lang="en-IN" err="1" smtClean="0"/>
              <a:t>frames.append</a:t>
            </a:r>
            <a:r>
              <a:rPr dirty="0" sz="1400" lang="en-IN" smtClean="0"/>
              <a:t>(data)</a:t>
            </a:r>
          </a:p>
          <a:p>
            <a:r>
              <a:rPr dirty="0" sz="1400" lang="en-IN" smtClean="0"/>
              <a:t>    </a:t>
            </a:r>
          </a:p>
          <a:p>
            <a:r>
              <a:rPr dirty="0" sz="1400" lang="en-IN" smtClean="0"/>
              <a:t>    </a:t>
            </a:r>
            <a:r>
              <a:rPr dirty="0" sz="1400" lang="en-IN" err="1" smtClean="0"/>
              <a:t>stream.stop_stream</a:t>
            </a:r>
            <a:r>
              <a:rPr dirty="0" sz="1400" lang="en-IN" smtClean="0"/>
              <a:t>()</a:t>
            </a:r>
          </a:p>
          <a:p>
            <a:r>
              <a:rPr dirty="0" sz="1400" lang="en-IN" smtClean="0"/>
              <a:t>    </a:t>
            </a:r>
            <a:r>
              <a:rPr dirty="0" sz="1400" lang="en-IN" err="1" smtClean="0"/>
              <a:t>stream.close</a:t>
            </a:r>
            <a:r>
              <a:rPr dirty="0" sz="1400" lang="en-IN" smtClean="0"/>
              <a:t>()</a:t>
            </a:r>
          </a:p>
          <a:p>
            <a:r>
              <a:rPr dirty="0" sz="1400" lang="en-IN" smtClean="0"/>
              <a:t>    </a:t>
            </a:r>
            <a:r>
              <a:rPr dirty="0" sz="1400" lang="en-IN" err="1" smtClean="0"/>
              <a:t>audio_data</a:t>
            </a:r>
            <a:r>
              <a:rPr dirty="0" sz="1400" lang="en-IN" smtClean="0"/>
              <a:t> = </a:t>
            </a:r>
            <a:r>
              <a:rPr dirty="0" sz="1400" lang="en-IN" err="1" smtClean="0"/>
              <a:t>b''.join</a:t>
            </a:r>
            <a:r>
              <a:rPr dirty="0" sz="1400" lang="en-IN" smtClean="0"/>
              <a:t>(frames)</a:t>
            </a:r>
          </a:p>
          <a:p>
            <a:r>
              <a:rPr dirty="0" sz="1400" lang="en-IN" smtClean="0"/>
              <a:t>    return </a:t>
            </a:r>
            <a:r>
              <a:rPr dirty="0" sz="1400" lang="en-IN" err="1" smtClean="0"/>
              <a:t>audio_data</a:t>
            </a:r>
            <a:endParaRPr dirty="0" sz="1400" lang="en-IN" smtClean="0"/>
          </a:p>
          <a:p>
            <a:endParaRPr dirty="0" sz="1400" lang="en-IN" smtClean="0"/>
          </a:p>
          <a:p>
            <a:endParaRPr dirty="0" sz="14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91395" y="470055"/>
            <a:ext cx="6096000" cy="5863144"/>
          </a:xfrm>
          <a:prstGeom prst="rect"/>
        </p:spPr>
        <p:txBody>
          <a:bodyPr>
            <a:spAutoFit/>
          </a:bodyPr>
          <a:p>
            <a:r>
              <a:rPr dirty="0" sz="1500" lang="en-IN" err="1" smtClean="0"/>
              <a:t>def</a:t>
            </a:r>
            <a:r>
              <a:rPr dirty="0" sz="1500" lang="en-IN" smtClean="0"/>
              <a:t> main():</a:t>
            </a:r>
          </a:p>
          <a:p>
            <a:r>
              <a:rPr dirty="0" sz="1500" lang="en-IN" smtClean="0"/>
              <a:t>    while True:</a:t>
            </a:r>
          </a:p>
          <a:p>
            <a:r>
              <a:rPr dirty="0" sz="1500" lang="en-IN" smtClean="0"/>
              <a:t>        </a:t>
            </a:r>
            <a:r>
              <a:rPr dirty="0" sz="1500" lang="en-IN" err="1" smtClean="0"/>
              <a:t>audio_data</a:t>
            </a:r>
            <a:r>
              <a:rPr dirty="0" sz="1500" lang="en-IN" smtClean="0"/>
              <a:t> = </a:t>
            </a:r>
            <a:r>
              <a:rPr dirty="0" sz="1500" lang="en-IN" err="1" smtClean="0"/>
              <a:t>record_audio</a:t>
            </a:r>
            <a:r>
              <a:rPr dirty="0" sz="1500" lang="en-IN" smtClean="0"/>
              <a:t>()</a:t>
            </a:r>
          </a:p>
          <a:p>
            <a:endParaRPr b="1" dirty="0" sz="1500" lang="en-IN" smtClean="0"/>
          </a:p>
          <a:p>
            <a:r>
              <a:rPr b="1" dirty="0" sz="1500" lang="en-IN" smtClean="0"/>
              <a:t>        # Calculate noise level (you can use a more complex algorithm)</a:t>
            </a:r>
          </a:p>
          <a:p>
            <a:r>
              <a:rPr b="1" dirty="0" sz="1500" lang="en-IN"/>
              <a:t> </a:t>
            </a:r>
            <a:r>
              <a:rPr b="1" dirty="0" sz="1500" lang="en-IN" smtClean="0"/>
              <a:t>     </a:t>
            </a:r>
            <a:r>
              <a:rPr dirty="0" sz="1500" lang="en-IN" smtClean="0"/>
              <a:t>  </a:t>
            </a:r>
            <a:r>
              <a:rPr dirty="0" sz="1500" lang="en-IN" err="1" smtClean="0"/>
              <a:t>noise_level</a:t>
            </a:r>
            <a:r>
              <a:rPr dirty="0" sz="1500" lang="en-IN" smtClean="0"/>
              <a:t> = </a:t>
            </a:r>
            <a:r>
              <a:rPr dirty="0" sz="1500" lang="en-IN" err="1" smtClean="0"/>
              <a:t>np.frombuffer</a:t>
            </a:r>
            <a:r>
              <a:rPr dirty="0" sz="1500" lang="en-IN" smtClean="0"/>
              <a:t>(</a:t>
            </a:r>
            <a:r>
              <a:rPr dirty="0" sz="1500" lang="en-IN" err="1" smtClean="0"/>
              <a:t>audio_data</a:t>
            </a:r>
            <a:r>
              <a:rPr dirty="0" sz="1500" lang="en-IN" smtClean="0"/>
              <a:t>, </a:t>
            </a:r>
            <a:r>
              <a:rPr dirty="0" sz="1500" lang="en-IN" err="1" smtClean="0"/>
              <a:t>dtype</a:t>
            </a:r>
            <a:r>
              <a:rPr dirty="0" sz="1500" lang="en-IN" smtClean="0"/>
              <a:t>=np.int16).max()</a:t>
            </a:r>
          </a:p>
          <a:p>
            <a:r>
              <a:rPr dirty="0" sz="1500" lang="en-IN" smtClean="0"/>
              <a:t>        print(</a:t>
            </a:r>
            <a:r>
              <a:rPr dirty="0" sz="1500" lang="en-IN" err="1" smtClean="0"/>
              <a:t>f"Noise</a:t>
            </a:r>
            <a:r>
              <a:rPr dirty="0" sz="1500" lang="en-IN" smtClean="0"/>
              <a:t> level: {</a:t>
            </a:r>
            <a:r>
              <a:rPr dirty="0" sz="1500" lang="en-IN" err="1" smtClean="0"/>
              <a:t>noise_level</a:t>
            </a:r>
            <a:r>
              <a:rPr dirty="0" sz="1500" lang="en-IN" smtClean="0"/>
              <a:t>} dB")</a:t>
            </a:r>
          </a:p>
          <a:p>
            <a:endParaRPr dirty="0" sz="1500" lang="en-IN" smtClean="0"/>
          </a:p>
          <a:p>
            <a:r>
              <a:rPr b="1" dirty="0" sz="1500" lang="en-IN" smtClean="0"/>
              <a:t>        # Send data to the server</a:t>
            </a:r>
          </a:p>
          <a:p>
            <a:r>
              <a:rPr dirty="0" sz="1500" lang="en-IN" smtClean="0"/>
              <a:t>        payload = {</a:t>
            </a:r>
          </a:p>
          <a:p>
            <a:r>
              <a:rPr dirty="0" sz="1500" lang="en-IN" smtClean="0"/>
              <a:t>            "</a:t>
            </a:r>
            <a:r>
              <a:rPr dirty="0" sz="1500" lang="en-IN" err="1" smtClean="0"/>
              <a:t>noise_level</a:t>
            </a:r>
            <a:r>
              <a:rPr dirty="0" sz="1500" lang="en-IN" smtClean="0"/>
              <a:t>": </a:t>
            </a:r>
            <a:r>
              <a:rPr dirty="0" sz="1500" lang="en-IN" err="1" smtClean="0"/>
              <a:t>noise_level</a:t>
            </a:r>
            <a:endParaRPr dirty="0" sz="1500" lang="en-IN" smtClean="0"/>
          </a:p>
          <a:p>
            <a:r>
              <a:rPr dirty="0" sz="1500" lang="en-IN" smtClean="0"/>
              <a:t>        }</a:t>
            </a:r>
          </a:p>
          <a:p>
            <a:r>
              <a:rPr dirty="0" sz="1500" lang="en-IN" smtClean="0"/>
              <a:t>        try:</a:t>
            </a:r>
          </a:p>
          <a:p>
            <a:r>
              <a:rPr dirty="0" sz="1500" lang="en-IN" smtClean="0"/>
              <a:t>            response = </a:t>
            </a:r>
            <a:r>
              <a:rPr dirty="0" sz="1500" lang="en-IN" err="1" smtClean="0"/>
              <a:t>requests.post</a:t>
            </a:r>
            <a:r>
              <a:rPr dirty="0" sz="1500" lang="en-IN" smtClean="0"/>
              <a:t>(API_ENDPOINT, </a:t>
            </a:r>
            <a:r>
              <a:rPr dirty="0" sz="1500" lang="en-IN" err="1" smtClean="0"/>
              <a:t>json</a:t>
            </a:r>
            <a:r>
              <a:rPr dirty="0" sz="1500" lang="en-IN" smtClean="0"/>
              <a:t>=payload)</a:t>
            </a:r>
          </a:p>
          <a:p>
            <a:r>
              <a:rPr dirty="0" sz="1500" lang="en-IN" smtClean="0"/>
              <a:t>            if </a:t>
            </a:r>
            <a:r>
              <a:rPr dirty="0" sz="1500" lang="en-IN" err="1" smtClean="0"/>
              <a:t>response.status_code</a:t>
            </a:r>
            <a:r>
              <a:rPr dirty="0" sz="1500" lang="en-IN" smtClean="0"/>
              <a:t> == 200:</a:t>
            </a:r>
          </a:p>
          <a:p>
            <a:r>
              <a:rPr dirty="0" sz="1500" lang="en-IN" smtClean="0"/>
              <a:t>                print("Data sent successfully.")</a:t>
            </a:r>
          </a:p>
          <a:p>
            <a:r>
              <a:rPr dirty="0" sz="1500" lang="en-IN" smtClean="0"/>
              <a:t>            else:</a:t>
            </a:r>
          </a:p>
          <a:p>
            <a:r>
              <a:rPr dirty="0" sz="1500" lang="en-IN" smtClean="0"/>
              <a:t>                print(</a:t>
            </a:r>
            <a:r>
              <a:rPr dirty="0" sz="1500" lang="en-IN" err="1" smtClean="0"/>
              <a:t>f"Failed</a:t>
            </a:r>
            <a:r>
              <a:rPr dirty="0" sz="1500" lang="en-IN" smtClean="0"/>
              <a:t> to send data. Status code: {</a:t>
            </a:r>
            <a:r>
              <a:rPr dirty="0" sz="1500" lang="en-IN" err="1" smtClean="0"/>
              <a:t>response.status_code</a:t>
            </a:r>
            <a:r>
              <a:rPr dirty="0" sz="1500" lang="en-IN" smtClean="0"/>
              <a:t>}")</a:t>
            </a:r>
          </a:p>
          <a:p>
            <a:r>
              <a:rPr dirty="0" sz="1500" lang="en-IN" smtClean="0"/>
              <a:t>        except Exception as e:</a:t>
            </a:r>
          </a:p>
          <a:p>
            <a:r>
              <a:rPr dirty="0" sz="1500" lang="en-IN" smtClean="0"/>
              <a:t>            print(</a:t>
            </a:r>
            <a:r>
              <a:rPr dirty="0" sz="1500" lang="en-IN" err="1" smtClean="0"/>
              <a:t>f"Failed</a:t>
            </a:r>
            <a:r>
              <a:rPr dirty="0" sz="1500" lang="en-IN" smtClean="0"/>
              <a:t> to send data: {</a:t>
            </a:r>
            <a:r>
              <a:rPr dirty="0" sz="1500" lang="en-IN" err="1" smtClean="0"/>
              <a:t>str</a:t>
            </a:r>
            <a:r>
              <a:rPr dirty="0" sz="1500" lang="en-IN" smtClean="0"/>
              <a:t>(e)}")</a:t>
            </a:r>
          </a:p>
          <a:p>
            <a:endParaRPr dirty="0" sz="1500" lang="en-IN" smtClean="0"/>
          </a:p>
          <a:p>
            <a:r>
              <a:rPr dirty="0" sz="1500" lang="en-IN" smtClean="0"/>
              <a:t>        </a:t>
            </a:r>
            <a:r>
              <a:rPr dirty="0" sz="1500" lang="en-IN" err="1" smtClean="0"/>
              <a:t>time.sleep</a:t>
            </a:r>
            <a:r>
              <a:rPr dirty="0" sz="1500" lang="en-IN" smtClean="0"/>
              <a:t>(60)  # Wait for 1 minute before taking the next reading</a:t>
            </a:r>
          </a:p>
          <a:p>
            <a:endParaRPr dirty="0" sz="1500" lang="en-IN" smtClean="0"/>
          </a:p>
          <a:p>
            <a:r>
              <a:rPr dirty="0" sz="1500" lang="en-IN" smtClean="0"/>
              <a:t>if __name__ == '__main__':</a:t>
            </a:r>
          </a:p>
          <a:p>
            <a:r>
              <a:rPr dirty="0" sz="1500" lang="en-IN" smtClean="0"/>
              <a:t>    main()</a:t>
            </a:r>
            <a:endParaRPr dirty="0" sz="15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Raspberry Pi Air and Noise Pollution Monitoring System Over IO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53952" y="1690689"/>
            <a:ext cx="6848668" cy="4730696"/>
          </a:xfrm>
          <a:prstGeom prst="rect"/>
          <a:noFill/>
        </p:spPr>
      </p:pic>
      <p:sp>
        <p:nvSpPr>
          <p:cNvPr id="1048602" name="Title 1"/>
          <p:cNvSpPr txBox="1"/>
          <p:nvPr/>
        </p:nvSpPr>
        <p:spPr>
          <a:xfrm>
            <a:off x="811306" y="257548"/>
            <a:ext cx="10515600" cy="1325563"/>
          </a:xfrm>
          <a:prstGeom prst="rect"/>
        </p:spPr>
        <p:txBody>
          <a:bodyPr>
            <a:normAutofit/>
          </a:bodyPr>
          <a:p>
            <a:pPr algn="l" defTabSz="914400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1" cap="none" dirty="0" sz="3600" i="0" kern="1200" kumimoji="0" lang="en-I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IOT SENSOR DESIGN DIAGRAM</a:t>
            </a:r>
            <a:endParaRPr baseline="0" b="1" cap="none" dirty="0" sz="3600" i="0" kern="1200" kumimoji="0" lang="en-I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anose="02020503060305020303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screenshots of the </a:t>
            </a:r>
            <a:r>
              <a:rPr b="1" dirty="0" lang="en-US" err="1" smtClean="0"/>
              <a:t>IoT</a:t>
            </a:r>
            <a:r>
              <a:rPr b="1" dirty="0" lang="en-US" smtClean="0"/>
              <a:t> devices</a:t>
            </a:r>
            <a:endParaRPr b="1" dirty="0" lang="en-US"/>
          </a:p>
        </p:txBody>
      </p:sp>
      <p:pic>
        <p:nvPicPr>
          <p:cNvPr id="2097154" name="Picture 6" descr="Smart Noise Detector For A Noise-Free Zone | Full DIY Project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70865" y="1825625"/>
            <a:ext cx="7050269" cy="4351338"/>
          </a:xfrm>
          <a:prstGeom prst="rect"/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Sharmila</cp:lastModifiedBy>
  <dcterms:created xsi:type="dcterms:W3CDTF">2023-10-15T08:02:06Z</dcterms:created>
  <dcterms:modified xsi:type="dcterms:W3CDTF">2023-10-30T10:04:28Z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b1e9dbbe12864003b359f8542edc4da6</vt:lpwstr>
  </property>
</Properties>
</file>