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61" r:id="rId5"/>
    <p:sldId id="264" r:id="rId6"/>
    <p:sldId id="262" r:id="rId7"/>
    <p:sldId id="265" r:id="rId8"/>
    <p:sldId id="266" r:id="rId9"/>
    <p:sldId id="267" r:id="rId10"/>
    <p:sldId id="272"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1BEC7D-21BB-4C54-A4E2-A58309D4E60B}" v="5" dt="2023-10-10T20:24:23.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E700B27-DE4C-4B9E-BB11-B9027034A00F}" type="datetimeFigureOut">
              <a:rPr lang="en-US" smtClean="0"/>
              <a:pPr/>
              <a:t>10/11/2023</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474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730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02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4335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12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539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4075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833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074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10/11/2023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4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10/11/2023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684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59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19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15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266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56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71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E0D914D-B099-4142-A885-11F276715148}" type="datetimeFigureOut">
              <a:rPr lang="en-US" smtClean="0"/>
              <a:t>10/11/2023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51269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EBA8-9EF7-424D-DD89-72CD763ED309}"/>
              </a:ext>
            </a:extLst>
          </p:cNvPr>
          <p:cNvSpPr>
            <a:spLocks noGrp="1"/>
          </p:cNvSpPr>
          <p:nvPr>
            <p:ph type="ctrTitle"/>
          </p:nvPr>
        </p:nvSpPr>
        <p:spPr>
          <a:xfrm>
            <a:off x="1571903" y="2172702"/>
            <a:ext cx="8825658" cy="304800"/>
          </a:xfrm>
        </p:spPr>
        <p:txBody>
          <a:bodyPr/>
          <a:lstStyle/>
          <a:p>
            <a:pPr algn="ctr"/>
            <a:r>
              <a:rPr lang="en-US" sz="2400" dirty="0">
                <a:latin typeface="Times New Roman" panose="02020603050405020304" pitchFamily="18" charset="0"/>
                <a:cs typeface="Times New Roman" panose="02020603050405020304" pitchFamily="18" charset="0"/>
              </a:rPr>
              <a:t>Department of Computer Science and Engineering</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101D4EB-C4F7-CBDA-ACF6-C28086A23EA0}"/>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502349" y="837989"/>
            <a:ext cx="7187301" cy="1053968"/>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E5A7030E-AB2F-81DF-E329-CCBA797F98F4}"/>
              </a:ext>
            </a:extLst>
          </p:cNvPr>
          <p:cNvSpPr txBox="1"/>
          <p:nvPr/>
        </p:nvSpPr>
        <p:spPr>
          <a:xfrm>
            <a:off x="3041446" y="2620225"/>
            <a:ext cx="9150554" cy="2951064"/>
          </a:xfrm>
          <a:prstGeom prst="rect">
            <a:avLst/>
          </a:prstGeom>
          <a:noFill/>
        </p:spPr>
        <p:txBody>
          <a:bodyPr wrap="square" rtlCol="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PROJECT NAME: 	 </a:t>
            </a:r>
            <a:r>
              <a:rPr lang="en-US" b="1" i="1" dirty="0">
                <a:solidFill>
                  <a:schemeClr val="bg1"/>
                </a:solidFill>
                <a:latin typeface="Times New Roman" panose="02020603050405020304" pitchFamily="18" charset="0"/>
                <a:cs typeface="Times New Roman" panose="02020603050405020304" pitchFamily="18" charset="0"/>
              </a:rPr>
              <a:t>NOISE POLLUTION MONITORING</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TEAM NAME:	 Proj_224788_Team_1</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TEAM MEMBERS: </a:t>
            </a:r>
          </a:p>
          <a:p>
            <a:pPr marL="1200150" lvl="2" indent="-285750">
              <a:lnSpc>
                <a:spcPct val="150000"/>
              </a:lnSpc>
              <a:buFont typeface="Arial" panose="020B0604020202020204" pitchFamily="34" charset="0"/>
              <a:buChar char="•"/>
            </a:pPr>
            <a:r>
              <a:rPr lang="en-IN" dirty="0" err="1">
                <a:solidFill>
                  <a:schemeClr val="bg1"/>
                </a:solidFill>
                <a:latin typeface="Times New Roman" panose="02020603050405020304" pitchFamily="18" charset="0"/>
                <a:cs typeface="Times New Roman" panose="02020603050405020304" pitchFamily="18" charset="0"/>
              </a:rPr>
              <a:t>Sijayini</a:t>
            </a:r>
            <a:r>
              <a:rPr lang="en-IN" dirty="0">
                <a:solidFill>
                  <a:schemeClr val="bg1"/>
                </a:solidFill>
                <a:latin typeface="Times New Roman" panose="02020603050405020304" pitchFamily="18" charset="0"/>
                <a:cs typeface="Times New Roman" panose="02020603050405020304" pitchFamily="18" charset="0"/>
              </a:rPr>
              <a:t> M			(113321104093)</a:t>
            </a:r>
          </a:p>
          <a:p>
            <a:pPr marL="1200150" lvl="2"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Siva Nandhini V		(113321104094)</a:t>
            </a:r>
          </a:p>
          <a:p>
            <a:pPr marL="1200150" lvl="2" indent="-285750">
              <a:lnSpc>
                <a:spcPct val="150000"/>
              </a:lnSpc>
              <a:buFont typeface="Arial" panose="020B0604020202020204" pitchFamily="34" charset="0"/>
              <a:buChar char="•"/>
            </a:pPr>
            <a:r>
              <a:rPr lang="en-IN" dirty="0" err="1">
                <a:solidFill>
                  <a:schemeClr val="bg1"/>
                </a:solidFill>
                <a:latin typeface="Times New Roman" panose="02020603050405020304" pitchFamily="18" charset="0"/>
                <a:cs typeface="Times New Roman" panose="02020603050405020304" pitchFamily="18" charset="0"/>
              </a:rPr>
              <a:t>Sneka</a:t>
            </a:r>
            <a:r>
              <a:rPr lang="en-IN" dirty="0">
                <a:solidFill>
                  <a:schemeClr val="bg1"/>
                </a:solidFill>
                <a:latin typeface="Times New Roman" panose="02020603050405020304" pitchFamily="18" charset="0"/>
                <a:cs typeface="Times New Roman" panose="02020603050405020304" pitchFamily="18" charset="0"/>
              </a:rPr>
              <a:t> K			(113321104096)</a:t>
            </a:r>
          </a:p>
          <a:p>
            <a:pPr marL="1200150" lvl="2"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Subashree S  		(113321104098)</a:t>
            </a:r>
          </a:p>
        </p:txBody>
      </p:sp>
    </p:spTree>
    <p:extLst>
      <p:ext uri="{BB962C8B-B14F-4D97-AF65-F5344CB8AC3E}">
        <p14:creationId xmlns:p14="http://schemas.microsoft.com/office/powerpoint/2010/main" val="309996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07D6-61CB-E744-0764-228037DE2FD3}"/>
              </a:ext>
            </a:extLst>
          </p:cNvPr>
          <p:cNvSpPr>
            <a:spLocks noGrp="1"/>
          </p:cNvSpPr>
          <p:nvPr>
            <p:ph type="title"/>
          </p:nvPr>
        </p:nvSpPr>
        <p:spPr/>
        <p:txBody>
          <a:bodyPr/>
          <a:lstStyle/>
          <a:p>
            <a:r>
              <a:rPr lang="en-IN" dirty="0"/>
              <a:t>Diagram</a:t>
            </a:r>
          </a:p>
        </p:txBody>
      </p:sp>
      <p:pic>
        <p:nvPicPr>
          <p:cNvPr id="6" name="Content Placeholder 5">
            <a:extLst>
              <a:ext uri="{FF2B5EF4-FFF2-40B4-BE49-F238E27FC236}">
                <a16:creationId xmlns:a16="http://schemas.microsoft.com/office/drawing/2014/main" id="{EB50FF36-C35A-83EA-49CC-C04C917649CE}"/>
              </a:ext>
            </a:extLst>
          </p:cNvPr>
          <p:cNvPicPr>
            <a:picLocks noGrp="1" noChangeAspect="1"/>
          </p:cNvPicPr>
          <p:nvPr>
            <p:ph sz="half" idx="1"/>
          </p:nvPr>
        </p:nvPicPr>
        <p:blipFill>
          <a:blip r:embed="rId2"/>
          <a:stretch>
            <a:fillRect/>
          </a:stretch>
        </p:blipFill>
        <p:spPr>
          <a:xfrm>
            <a:off x="845389" y="3079631"/>
            <a:ext cx="4631801" cy="2661398"/>
          </a:xfrm>
        </p:spPr>
      </p:pic>
      <p:pic>
        <p:nvPicPr>
          <p:cNvPr id="8" name="Content Placeholder 7">
            <a:extLst>
              <a:ext uri="{FF2B5EF4-FFF2-40B4-BE49-F238E27FC236}">
                <a16:creationId xmlns:a16="http://schemas.microsoft.com/office/drawing/2014/main" id="{A83333F8-25ED-54A9-C580-D5D7D36CF90E}"/>
              </a:ext>
            </a:extLst>
          </p:cNvPr>
          <p:cNvPicPr>
            <a:picLocks noGrp="1" noChangeAspect="1"/>
          </p:cNvPicPr>
          <p:nvPr>
            <p:ph sz="half" idx="2"/>
          </p:nvPr>
        </p:nvPicPr>
        <p:blipFill>
          <a:blip r:embed="rId3"/>
          <a:stretch>
            <a:fillRect/>
          </a:stretch>
        </p:blipFill>
        <p:spPr>
          <a:xfrm>
            <a:off x="6581955" y="2570238"/>
            <a:ext cx="4764656" cy="3231611"/>
          </a:xfrm>
        </p:spPr>
      </p:pic>
      <p:sp>
        <p:nvSpPr>
          <p:cNvPr id="9" name="TextBox 8">
            <a:extLst>
              <a:ext uri="{FF2B5EF4-FFF2-40B4-BE49-F238E27FC236}">
                <a16:creationId xmlns:a16="http://schemas.microsoft.com/office/drawing/2014/main" id="{6B717FE0-98D4-F27C-051E-99543B3E53EE}"/>
              </a:ext>
            </a:extLst>
          </p:cNvPr>
          <p:cNvSpPr txBox="1"/>
          <p:nvPr/>
        </p:nvSpPr>
        <p:spPr>
          <a:xfrm>
            <a:off x="1448946" y="5945203"/>
            <a:ext cx="3424686" cy="369332"/>
          </a:xfrm>
          <a:prstGeom prst="rect">
            <a:avLst/>
          </a:prstGeom>
          <a:noFill/>
        </p:spPr>
        <p:txBody>
          <a:bodyPr wrap="square" rtlCol="0">
            <a:spAutoFit/>
          </a:bodyPr>
          <a:lstStyle/>
          <a:p>
            <a:pPr algn="ctr"/>
            <a:r>
              <a:rPr lang="en-IN" dirty="0"/>
              <a:t>Working Principles of IOT</a:t>
            </a:r>
          </a:p>
        </p:txBody>
      </p:sp>
      <p:sp>
        <p:nvSpPr>
          <p:cNvPr id="11" name="TextBox 10">
            <a:extLst>
              <a:ext uri="{FF2B5EF4-FFF2-40B4-BE49-F238E27FC236}">
                <a16:creationId xmlns:a16="http://schemas.microsoft.com/office/drawing/2014/main" id="{8A196562-B6E5-D4FA-F39C-1B5041B199BD}"/>
              </a:ext>
            </a:extLst>
          </p:cNvPr>
          <p:cNvSpPr txBox="1"/>
          <p:nvPr/>
        </p:nvSpPr>
        <p:spPr>
          <a:xfrm>
            <a:off x="6581956" y="5945203"/>
            <a:ext cx="4891176" cy="369332"/>
          </a:xfrm>
          <a:prstGeom prst="rect">
            <a:avLst/>
          </a:prstGeom>
          <a:noFill/>
        </p:spPr>
        <p:txBody>
          <a:bodyPr wrap="square" rtlCol="0">
            <a:spAutoFit/>
          </a:bodyPr>
          <a:lstStyle/>
          <a:p>
            <a:pPr algn="ctr"/>
            <a:r>
              <a:rPr lang="en-US" dirty="0"/>
              <a:t>Interface of the app on mobile phone</a:t>
            </a:r>
            <a:endParaRPr lang="en-IN" dirty="0"/>
          </a:p>
        </p:txBody>
      </p:sp>
    </p:spTree>
    <p:extLst>
      <p:ext uri="{BB962C8B-B14F-4D97-AF65-F5344CB8AC3E}">
        <p14:creationId xmlns:p14="http://schemas.microsoft.com/office/powerpoint/2010/main" val="304528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0EDE-EC73-349F-BC46-17245070F597}"/>
              </a:ext>
            </a:extLst>
          </p:cNvPr>
          <p:cNvSpPr>
            <a:spLocks noGrp="1"/>
          </p:cNvSpPr>
          <p:nvPr>
            <p:ph type="title"/>
          </p:nvPr>
        </p:nvSpPr>
        <p:spPr/>
        <p:txBody>
          <a:bodyPr/>
          <a:lstStyle/>
          <a:p>
            <a:r>
              <a:rPr lang="en-IN" dirty="0"/>
              <a:t>Raspberry Pi Integration</a:t>
            </a:r>
          </a:p>
        </p:txBody>
      </p:sp>
      <p:sp>
        <p:nvSpPr>
          <p:cNvPr id="3" name="Content Placeholder 2">
            <a:extLst>
              <a:ext uri="{FF2B5EF4-FFF2-40B4-BE49-F238E27FC236}">
                <a16:creationId xmlns:a16="http://schemas.microsoft.com/office/drawing/2014/main" id="{F8CD5CD8-6CF0-3DED-5A26-4BAE1F57F2F7}"/>
              </a:ext>
            </a:extLst>
          </p:cNvPr>
          <p:cNvSpPr>
            <a:spLocks noGrp="1"/>
          </p:cNvSpPr>
          <p:nvPr>
            <p:ph idx="1"/>
          </p:nvPr>
        </p:nvSpPr>
        <p:spPr>
          <a:xfrm>
            <a:off x="1154954" y="2603500"/>
            <a:ext cx="9973121" cy="3416300"/>
          </a:xfrm>
        </p:spPr>
        <p:txBody>
          <a:bodyPr anchor="ctr"/>
          <a:lstStyle/>
          <a:p>
            <a:pPr lvl="0">
              <a:lnSpc>
                <a:spcPct val="107000"/>
              </a:lnSpc>
              <a:spcAft>
                <a:spcPts val="800"/>
              </a:spcAft>
              <a:buSzPts val="1000"/>
              <a:buFont typeface="Wingdings" panose="05000000000000000000" pitchFamily="2" charset="2"/>
              <a:buChar char="q"/>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Arduino board is connected to a Raspberry Pi via a USB cable.</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q"/>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Raspberry Pi acts as a gateway between the sensor module and the cloud service.</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q"/>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Raspberry Pi runs a Python script that reads the data from the Arduino serial port and sends it to the cloud using MQTT protocol.</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q"/>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Raspberry Pi also hosts a web server that displays the data on a web page.</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912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0B4A-BC32-8BD6-7120-A14477FCD571}"/>
              </a:ext>
            </a:extLst>
          </p:cNvPr>
          <p:cNvSpPr>
            <a:spLocks noGrp="1"/>
          </p:cNvSpPr>
          <p:nvPr>
            <p:ph type="title"/>
          </p:nvPr>
        </p:nvSpPr>
        <p:spPr/>
        <p:txBody>
          <a:bodyPr/>
          <a:lstStyle/>
          <a:p>
            <a:r>
              <a:rPr lang="en-IN" dirty="0"/>
              <a:t>Code Implementation</a:t>
            </a:r>
          </a:p>
        </p:txBody>
      </p:sp>
      <p:sp>
        <p:nvSpPr>
          <p:cNvPr id="3" name="Content Placeholder 2">
            <a:extLst>
              <a:ext uri="{FF2B5EF4-FFF2-40B4-BE49-F238E27FC236}">
                <a16:creationId xmlns:a16="http://schemas.microsoft.com/office/drawing/2014/main" id="{E66B5193-23DF-B363-176F-BBD4458607BF}"/>
              </a:ext>
            </a:extLst>
          </p:cNvPr>
          <p:cNvSpPr>
            <a:spLocks noGrp="1"/>
          </p:cNvSpPr>
          <p:nvPr>
            <p:ph idx="1"/>
          </p:nvPr>
        </p:nvSpPr>
        <p:spPr>
          <a:xfrm>
            <a:off x="1154954" y="2603500"/>
            <a:ext cx="9904110" cy="3416300"/>
          </a:xfrm>
        </p:spPr>
        <p:txBody>
          <a:bodyPr anchor="ctr">
            <a:normAutofit fontScale="92500" lnSpcReduction="20000"/>
          </a:bodyPr>
          <a:lstStyle/>
          <a:p>
            <a:pPr lvl="0">
              <a:lnSpc>
                <a:spcPct val="107000"/>
              </a:lnSpc>
              <a:spcAft>
                <a:spcPts val="800"/>
              </a:spcAft>
              <a:buSzPts val="1000"/>
              <a:buFont typeface="Wingdings" panose="05000000000000000000" pitchFamily="2" charset="2"/>
              <a:buChar char="Ø"/>
              <a:tabLst>
                <a:tab pos="4572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Arduino code uses the Serial library to communicate with the Raspberry Pi and the Blynk library to communicate with the mobile app.</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Arduino code reads the </a:t>
            </a:r>
            <a:r>
              <a:rPr lang="en-IN"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nalog value from the sound sensor module and converts it to dB using a formula.</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Arduino code also sends the dB value to the Blynk app using a virtual pin.</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Python code uses the </a:t>
            </a:r>
            <a:r>
              <a:rPr lang="en-IN"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Paho</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MQTT library to publish and subscribe to MQTT topics on the cloud broker.</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Python code also uses the Flask library to create a web server that serves a web page with a chart of the dB values.</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5550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E910-E8F7-66E7-1061-77ECA6FF4DC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66BBDDC-5A33-5104-5C4C-2F5A1BECC13D}"/>
              </a:ext>
            </a:extLst>
          </p:cNvPr>
          <p:cNvSpPr>
            <a:spLocks noGrp="1"/>
          </p:cNvSpPr>
          <p:nvPr>
            <p:ph idx="1"/>
          </p:nvPr>
        </p:nvSpPr>
        <p:spPr>
          <a:xfrm>
            <a:off x="1154954" y="2603500"/>
            <a:ext cx="9999001" cy="3416300"/>
          </a:xfrm>
        </p:spPr>
        <p:txBody>
          <a:bodyPr anchor="ctr"/>
          <a:lstStyle/>
          <a:p>
            <a:pPr lvl="0">
              <a:lnSpc>
                <a:spcPct val="107000"/>
              </a:lnSpc>
              <a:spcAft>
                <a:spcPts val="800"/>
              </a:spcAft>
              <a:buSzPts val="1000"/>
              <a:buFont typeface="Wingdings" panose="05000000000000000000" pitchFamily="2" charset="2"/>
              <a:buChar char="v"/>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demonstrates how IoT can be used to monitor noise pollution in public areas and provide real-time feedback to the users.</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uses low-cost and easy-to-use components that can be replicated and deployed in various locations.</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also shows how noise pollution can be visualized and </a:t>
            </a:r>
            <a:r>
              <a:rPr lang="en-IN"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using cloud services and mobile apps.</a:t>
            </a:r>
            <a:endParaRPr lang="en-IN"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rPr>
              <a:t>The project aims to create awareness and alertness about noise pollution and its impact on human health and the environment.</a:t>
            </a:r>
            <a:endParaRPr lang="en-IN" dirty="0"/>
          </a:p>
        </p:txBody>
      </p:sp>
    </p:spTree>
    <p:extLst>
      <p:ext uri="{BB962C8B-B14F-4D97-AF65-F5344CB8AC3E}">
        <p14:creationId xmlns:p14="http://schemas.microsoft.com/office/powerpoint/2010/main" val="865420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CBD7-B612-77A2-9E22-72958AF2BD1A}"/>
              </a:ext>
            </a:extLst>
          </p:cNvPr>
          <p:cNvSpPr>
            <a:spLocks noGrp="1"/>
          </p:cNvSpPr>
          <p:nvPr>
            <p:ph type="title"/>
          </p:nvPr>
        </p:nvSpPr>
        <p:spPr>
          <a:xfrm>
            <a:off x="1258471" y="1476378"/>
            <a:ext cx="8865623" cy="1819656"/>
          </a:xfrm>
        </p:spPr>
        <p:txBody>
          <a:bodyPr/>
          <a:lstStyle/>
          <a:p>
            <a:pPr algn="ctr"/>
            <a:r>
              <a:rPr lang="en-IN" sz="7200" dirty="0"/>
              <a:t>Thank You</a:t>
            </a:r>
          </a:p>
        </p:txBody>
      </p:sp>
    </p:spTree>
    <p:extLst>
      <p:ext uri="{BB962C8B-B14F-4D97-AF65-F5344CB8AC3E}">
        <p14:creationId xmlns:p14="http://schemas.microsoft.com/office/powerpoint/2010/main" val="333544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D343-2C7C-1974-5348-3B9B82476EB5}"/>
              </a:ext>
            </a:extLst>
          </p:cNvPr>
          <p:cNvSpPr>
            <a:spLocks noGrp="1"/>
          </p:cNvSpPr>
          <p:nvPr>
            <p:ph type="title"/>
          </p:nvPr>
        </p:nvSpPr>
        <p:spPr/>
        <p:txBody>
          <a:bodyPr/>
          <a:lstStyle/>
          <a:p>
            <a:pPr algn="ctr"/>
            <a:r>
              <a:rPr lang="en-IN" dirty="0"/>
              <a:t>Phase 2 - </a:t>
            </a:r>
            <a:r>
              <a:rPr lang="en-IN" i="1" dirty="0"/>
              <a:t>Innovation</a:t>
            </a:r>
          </a:p>
        </p:txBody>
      </p:sp>
      <p:sp>
        <p:nvSpPr>
          <p:cNvPr id="3" name="Content Placeholder 2">
            <a:extLst>
              <a:ext uri="{FF2B5EF4-FFF2-40B4-BE49-F238E27FC236}">
                <a16:creationId xmlns:a16="http://schemas.microsoft.com/office/drawing/2014/main" id="{C0C7F932-CD31-6834-7C5F-0F75F53608B5}"/>
              </a:ext>
            </a:extLst>
          </p:cNvPr>
          <p:cNvSpPr>
            <a:spLocks noGrp="1"/>
          </p:cNvSpPr>
          <p:nvPr>
            <p:ph idx="1"/>
          </p:nvPr>
        </p:nvSpPr>
        <p:spPr/>
        <p:txBody>
          <a:bodyPr>
            <a:normAutofit/>
          </a:bodyPr>
          <a:lstStyle/>
          <a:p>
            <a:pPr marL="0" indent="0" algn="ctr">
              <a:buNone/>
            </a:pPr>
            <a:r>
              <a:rPr lang="en-IN" sz="3200" b="1" dirty="0">
                <a:latin typeface="Times New Roman" panose="02020603050405020304" pitchFamily="18" charset="0"/>
                <a:cs typeface="Times New Roman" panose="02020603050405020304" pitchFamily="18" charset="0"/>
              </a:rPr>
              <a:t>OUTLINE</a:t>
            </a:r>
            <a:endParaRPr lang="en-IN" dirty="0"/>
          </a:p>
          <a:p>
            <a:pPr algn="ctr">
              <a:lnSpc>
                <a:spcPct val="150000"/>
              </a:lnSpc>
              <a:buFont typeface="Wingdings" panose="05000000000000000000" pitchFamily="2" charset="2"/>
              <a:buChar char="v"/>
            </a:pPr>
            <a:r>
              <a:rPr lang="en-IN" dirty="0"/>
              <a:t>Project Objectives</a:t>
            </a:r>
          </a:p>
          <a:p>
            <a:pPr algn="ctr">
              <a:lnSpc>
                <a:spcPct val="150000"/>
              </a:lnSpc>
              <a:buFont typeface="Wingdings" panose="05000000000000000000" pitchFamily="2" charset="2"/>
              <a:buChar char="v"/>
            </a:pPr>
            <a:r>
              <a:rPr lang="en-IN" dirty="0"/>
              <a:t>Virtualization Diagram on IOT</a:t>
            </a:r>
          </a:p>
          <a:p>
            <a:pPr algn="ctr">
              <a:lnSpc>
                <a:spcPct val="150000"/>
              </a:lnSpc>
              <a:buFont typeface="Wingdings" panose="05000000000000000000" pitchFamily="2" charset="2"/>
              <a:buChar char="v"/>
            </a:pPr>
            <a:r>
              <a:rPr lang="en-IN" dirty="0"/>
              <a:t>Raspberry PI Integration</a:t>
            </a:r>
          </a:p>
          <a:p>
            <a:pPr algn="ctr">
              <a:lnSpc>
                <a:spcPct val="150000"/>
              </a:lnSpc>
              <a:buFont typeface="Wingdings" panose="05000000000000000000" pitchFamily="2" charset="2"/>
              <a:buChar char="v"/>
            </a:pPr>
            <a:r>
              <a:rPr lang="en-IN" dirty="0"/>
              <a:t>Code Implementation</a:t>
            </a:r>
          </a:p>
          <a:p>
            <a:pPr algn="ctr">
              <a:lnSpc>
                <a:spcPct val="150000"/>
              </a:lnSpc>
              <a:buFont typeface="Wingdings" panose="05000000000000000000" pitchFamily="2" charset="2"/>
              <a:buChar char="v"/>
            </a:pPr>
            <a:r>
              <a:rPr lang="en-IN" dirty="0"/>
              <a:t>Conclusion</a:t>
            </a:r>
          </a:p>
        </p:txBody>
      </p:sp>
    </p:spTree>
    <p:extLst>
      <p:ext uri="{BB962C8B-B14F-4D97-AF65-F5344CB8AC3E}">
        <p14:creationId xmlns:p14="http://schemas.microsoft.com/office/powerpoint/2010/main" val="142507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EFA2-D7C3-A5DA-898F-81AAECF73A62}"/>
              </a:ext>
            </a:extLst>
          </p:cNvPr>
          <p:cNvSpPr>
            <a:spLocks noGrp="1"/>
          </p:cNvSpPr>
          <p:nvPr>
            <p:ph type="title"/>
          </p:nvPr>
        </p:nvSpPr>
        <p:spPr/>
        <p:txBody>
          <a:bodyPr/>
          <a:lstStyle/>
          <a:p>
            <a:r>
              <a:rPr lang="en-IN" dirty="0"/>
              <a:t>Project Objectives</a:t>
            </a:r>
          </a:p>
        </p:txBody>
      </p:sp>
      <p:sp>
        <p:nvSpPr>
          <p:cNvPr id="3" name="Content Placeholder 2">
            <a:extLst>
              <a:ext uri="{FF2B5EF4-FFF2-40B4-BE49-F238E27FC236}">
                <a16:creationId xmlns:a16="http://schemas.microsoft.com/office/drawing/2014/main" id="{369ECABA-FBDA-9E70-7CCB-19586CA53C55}"/>
              </a:ext>
            </a:extLst>
          </p:cNvPr>
          <p:cNvSpPr>
            <a:spLocks noGrp="1"/>
          </p:cNvSpPr>
          <p:nvPr>
            <p:ph idx="1"/>
          </p:nvPr>
        </p:nvSpPr>
        <p:spPr>
          <a:xfrm>
            <a:off x="980535" y="2407645"/>
            <a:ext cx="10230929" cy="385513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Primary Objective of this project is: </a:t>
            </a:r>
          </a:p>
          <a:p>
            <a:pPr lvl="2">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design and implement a low-cost, portable, and reliable sound sensor module that can detect and measure the sound level in decibels (dB).</a:t>
            </a:r>
          </a:p>
          <a:p>
            <a:pPr lvl="2">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connect the sound sensor module to an Arduino board and an ESP8266 module that can transmit the data to the cloud using Wi-Fi.</a:t>
            </a:r>
          </a:p>
          <a:p>
            <a:pPr lvl="2">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analyze the data for noise pollution levels and display the results on a mobile app using Blynk platform.</a:t>
            </a:r>
          </a:p>
          <a:p>
            <a:pPr lvl="2">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raise awareness and alertness about the harmful effects of noise pollution on human health and the environment.</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31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C11C-B518-7C72-FA81-DCF6DAC9A2C7}"/>
              </a:ext>
            </a:extLst>
          </p:cNvPr>
          <p:cNvSpPr>
            <a:spLocks noGrp="1"/>
          </p:cNvSpPr>
          <p:nvPr>
            <p:ph type="title"/>
          </p:nvPr>
        </p:nvSpPr>
        <p:spPr/>
        <p:txBody>
          <a:bodyPr/>
          <a:lstStyle/>
          <a:p>
            <a:pPr algn="ctr"/>
            <a:r>
              <a:rPr lang="en-US" dirty="0"/>
              <a:t>Steps Involved </a:t>
            </a:r>
            <a:endParaRPr lang="en-IN" dirty="0"/>
          </a:p>
        </p:txBody>
      </p:sp>
      <p:sp>
        <p:nvSpPr>
          <p:cNvPr id="3" name="Content Placeholder 2">
            <a:extLst>
              <a:ext uri="{FF2B5EF4-FFF2-40B4-BE49-F238E27FC236}">
                <a16:creationId xmlns:a16="http://schemas.microsoft.com/office/drawing/2014/main" id="{65F6BF87-4125-6E75-915C-F1BB5DA8CCA1}"/>
              </a:ext>
            </a:extLst>
          </p:cNvPr>
          <p:cNvSpPr>
            <a:spLocks noGrp="1"/>
          </p:cNvSpPr>
          <p:nvPr>
            <p:ph idx="1"/>
          </p:nvPr>
        </p:nvSpPr>
        <p:spPr>
          <a:xfrm>
            <a:off x="3985403" y="2406769"/>
            <a:ext cx="4753155" cy="4011283"/>
          </a:xfrm>
        </p:spPr>
        <p:txBody>
          <a:bodyPr anchor="ctr">
            <a:normAutofit/>
          </a:bodyPr>
          <a:lstStyle/>
          <a:p>
            <a:pPr marL="0" indent="0">
              <a:buNone/>
            </a:pPr>
            <a:r>
              <a:rPr lang="en-IN" sz="2000" b="1" kern="0" dirty="0">
                <a:solidFill>
                  <a:srgbClr val="000000"/>
                </a:solidFill>
                <a:effectLst/>
                <a:latin typeface="Times New Roman" panose="02020603050405020304" pitchFamily="18" charset="0"/>
                <a:ea typeface="Times New Roman" panose="02020603050405020304" pitchFamily="18" charset="0"/>
              </a:rPr>
              <a:t>IOT Sensors Setup:</a:t>
            </a:r>
          </a:p>
          <a:p>
            <a:pPr marL="457200" indent="-457200">
              <a:buFont typeface="+mj-lt"/>
              <a:buAutoNum type="arabicPeriod"/>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Sensor Selection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 and Visualization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 Development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Raspberry Pi Integration</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b="1" kern="0" dirty="0">
                <a:solidFill>
                  <a:srgbClr val="000000"/>
                </a:solidFill>
                <a:effectLst/>
                <a:latin typeface="Times New Roman" panose="02020603050405020304" pitchFamily="18" charset="0"/>
                <a:ea typeface="Times New Roman" panose="02020603050405020304" pitchFamily="18" charset="0"/>
              </a:rPr>
              <a:t>Code Implementation</a:t>
            </a:r>
          </a:p>
          <a:p>
            <a:pPr marL="0" indent="0">
              <a:buNone/>
            </a:pPr>
            <a:r>
              <a:rPr lang="en-IN" sz="2000" b="1" kern="0" dirty="0">
                <a:solidFill>
                  <a:srgbClr val="000000"/>
                </a:solidFill>
                <a:effectLst/>
                <a:latin typeface="Times New Roman" panose="02020603050405020304" pitchFamily="18" charset="0"/>
                <a:ea typeface="Times New Roman" panose="02020603050405020304" pitchFamily="18" charset="0"/>
              </a:rPr>
              <a:t>Conclusion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07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FE77E2-7A52-3E3B-D93D-C14A9D78BB90}"/>
              </a:ext>
            </a:extLst>
          </p:cNvPr>
          <p:cNvSpPr txBox="1"/>
          <p:nvPr/>
        </p:nvSpPr>
        <p:spPr>
          <a:xfrm>
            <a:off x="2398644" y="2756451"/>
            <a:ext cx="7614038" cy="110799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pPr marL="0" indent="0">
              <a:buNone/>
            </a:pPr>
            <a:r>
              <a:rPr lang="en-IN" sz="6600" b="1" kern="0" dirty="0">
                <a:ln/>
                <a:solidFill>
                  <a:schemeClr val="accent4"/>
                </a:solidFill>
                <a:latin typeface="Times New Roman" panose="02020603050405020304" pitchFamily="18" charset="0"/>
                <a:ea typeface="Times New Roman" panose="02020603050405020304" pitchFamily="18" charset="0"/>
              </a:rPr>
              <a:t>IOT Sensors Setup</a:t>
            </a:r>
          </a:p>
        </p:txBody>
      </p:sp>
    </p:spTree>
    <p:extLst>
      <p:ext uri="{BB962C8B-B14F-4D97-AF65-F5344CB8AC3E}">
        <p14:creationId xmlns:p14="http://schemas.microsoft.com/office/powerpoint/2010/main" val="281794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3456-FA15-AA15-A7CC-80C0C64DEE79}"/>
              </a:ext>
            </a:extLst>
          </p:cNvPr>
          <p:cNvSpPr>
            <a:spLocks noGrp="1"/>
          </p:cNvSpPr>
          <p:nvPr>
            <p:ph type="title"/>
          </p:nvPr>
        </p:nvSpPr>
        <p:spPr/>
        <p:txBody>
          <a:bodyPr/>
          <a:lstStyle/>
          <a:p>
            <a:pPr algn="ctr"/>
            <a:r>
              <a:rPr lang="en-IN" dirty="0"/>
              <a:t>1. Sensor Selection</a:t>
            </a:r>
          </a:p>
        </p:txBody>
      </p:sp>
      <p:sp>
        <p:nvSpPr>
          <p:cNvPr id="3" name="Content Placeholder 2">
            <a:extLst>
              <a:ext uri="{FF2B5EF4-FFF2-40B4-BE49-F238E27FC236}">
                <a16:creationId xmlns:a16="http://schemas.microsoft.com/office/drawing/2014/main" id="{FB8B36E9-8F47-614E-57D0-E2551FB87E63}"/>
              </a:ext>
            </a:extLst>
          </p:cNvPr>
          <p:cNvSpPr>
            <a:spLocks noGrp="1"/>
          </p:cNvSpPr>
          <p:nvPr>
            <p:ph idx="1"/>
          </p:nvPr>
        </p:nvSpPr>
        <p:spPr>
          <a:xfrm>
            <a:off x="1154953" y="2639683"/>
            <a:ext cx="9938617" cy="3509513"/>
          </a:xfrm>
        </p:spPr>
        <p:txBody>
          <a:bodyPr anchor="ctr"/>
          <a:lstStyle/>
          <a:p>
            <a:pPr lvl="0">
              <a:lnSpc>
                <a:spcPct val="107000"/>
              </a:lnSpc>
              <a:spcAft>
                <a:spcPts val="800"/>
              </a:spcAft>
              <a:buSzPts val="1000"/>
              <a:buFont typeface="Wingdings" panose="05000000000000000000" pitchFamily="2" charset="2"/>
              <a:buChar char="v"/>
              <a:tabLst>
                <a:tab pos="4572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sound sensor module was selected because it is cheap, easy to use, and compatible with Arduino and Raspberry Pi.</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sound sensor module can measure the sound level in dB, which is a standard unit for noise pollution assessment.</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sound sensor module can also detect the frequency and duration of the sound, which are important factors for noise pollution analysis.</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sound sensor module has a wide range of detection, from 30 dB to 130 dB, which covers most of the noise sources in public areas.</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7194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9869-1284-E8D3-8DD0-2A9D69041B43}"/>
              </a:ext>
            </a:extLst>
          </p:cNvPr>
          <p:cNvSpPr>
            <a:spLocks noGrp="1"/>
          </p:cNvSpPr>
          <p:nvPr>
            <p:ph type="title"/>
          </p:nvPr>
        </p:nvSpPr>
        <p:spPr/>
        <p:txBody>
          <a:bodyPr/>
          <a:lstStyle/>
          <a:p>
            <a:pPr algn="ctr"/>
            <a:r>
              <a:rPr lang="en-IN" dirty="0"/>
              <a:t>2. Data Collection</a:t>
            </a:r>
          </a:p>
        </p:txBody>
      </p:sp>
      <p:sp>
        <p:nvSpPr>
          <p:cNvPr id="3" name="Content Placeholder 2">
            <a:extLst>
              <a:ext uri="{FF2B5EF4-FFF2-40B4-BE49-F238E27FC236}">
                <a16:creationId xmlns:a16="http://schemas.microsoft.com/office/drawing/2014/main" id="{C310033B-B8CB-E854-5B45-B21299512859}"/>
              </a:ext>
            </a:extLst>
          </p:cNvPr>
          <p:cNvSpPr>
            <a:spLocks noGrp="1"/>
          </p:cNvSpPr>
          <p:nvPr>
            <p:ph idx="1"/>
          </p:nvPr>
        </p:nvSpPr>
        <p:spPr>
          <a:xfrm>
            <a:off x="1154954" y="2508610"/>
            <a:ext cx="9895484" cy="3831806"/>
          </a:xfrm>
        </p:spPr>
        <p:txBody>
          <a:bodyPr anchor="ctr">
            <a:normAutofit fontScale="40000" lnSpcReduction="20000"/>
          </a:bodyPr>
          <a:lstStyle/>
          <a:p>
            <a:pPr marL="0" lvl="0" indent="0">
              <a:lnSpc>
                <a:spcPct val="107000"/>
              </a:lnSpc>
              <a:spcAft>
                <a:spcPts val="800"/>
              </a:spcAft>
              <a:buSzPts val="1000"/>
              <a:buNone/>
              <a:tabLst>
                <a:tab pos="457200" algn="l"/>
              </a:tabLst>
            </a:pPr>
            <a:r>
              <a:rPr lang="en-IN" sz="4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collection process involves the following steps:</a:t>
            </a:r>
            <a:endParaRPr lang="en-IN" sz="4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v"/>
              <a:tabLst>
                <a:tab pos="914400" algn="l"/>
              </a:tabLst>
            </a:pPr>
            <a:r>
              <a:rPr lang="en-IN" sz="4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sound sensor module is deployed in a public area, such as a park, a street, or a school.</a:t>
            </a:r>
            <a:endParaRPr lang="en-IN" sz="4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v"/>
              <a:tabLst>
                <a:tab pos="914400" algn="l"/>
              </a:tabLst>
            </a:pPr>
            <a:r>
              <a:rPr lang="en-IN" sz="4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sound sensor module detects the sound level in dB and sends it to the Arduino board via an </a:t>
            </a:r>
            <a:r>
              <a:rPr lang="en-IN" sz="42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4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nalog pin.</a:t>
            </a:r>
            <a:endParaRPr lang="en-IN" sz="4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v"/>
              <a:tabLst>
                <a:tab pos="914400" algn="l"/>
              </a:tabLst>
            </a:pPr>
            <a:r>
              <a:rPr lang="en-IN" sz="4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Arduino board converts the </a:t>
            </a:r>
            <a:r>
              <a:rPr lang="en-IN" sz="4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analog</a:t>
            </a:r>
            <a:r>
              <a:rPr lang="en-IN" sz="4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value to a digital value and sends it to the Raspberry Pi via a USB cable.</a:t>
            </a:r>
            <a:endParaRPr lang="en-IN" sz="4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v"/>
              <a:tabLst>
                <a:tab pos="914400" algn="l"/>
              </a:tabLst>
            </a:pPr>
            <a:r>
              <a:rPr lang="en-IN" sz="4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Raspberry Pi reads the data from the Arduino serial port and sends it to the cloud broker using MQTT protocol.</a:t>
            </a:r>
            <a:endParaRPr lang="en-IN" sz="4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v"/>
              <a:tabLst>
                <a:tab pos="914400" algn="l"/>
              </a:tabLst>
            </a:pPr>
            <a:r>
              <a:rPr lang="en-IN" sz="4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cloud broker receives the data and stores it in a database for further processing and analysis.</a:t>
            </a:r>
            <a:endParaRPr lang="en-IN" sz="4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769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0B72-9DFC-B1A9-B97C-0CAEE4F92E07}"/>
              </a:ext>
            </a:extLst>
          </p:cNvPr>
          <p:cNvSpPr>
            <a:spLocks noGrp="1"/>
          </p:cNvSpPr>
          <p:nvPr>
            <p:ph type="title"/>
          </p:nvPr>
        </p:nvSpPr>
        <p:spPr/>
        <p:txBody>
          <a:bodyPr/>
          <a:lstStyle/>
          <a:p>
            <a:pPr algn="ctr"/>
            <a:r>
              <a:rPr lang="en-IN" dirty="0"/>
              <a:t>3. Data Processing and Visualization</a:t>
            </a:r>
          </a:p>
        </p:txBody>
      </p:sp>
      <p:sp>
        <p:nvSpPr>
          <p:cNvPr id="3" name="Content Placeholder 2">
            <a:extLst>
              <a:ext uri="{FF2B5EF4-FFF2-40B4-BE49-F238E27FC236}">
                <a16:creationId xmlns:a16="http://schemas.microsoft.com/office/drawing/2014/main" id="{1191981A-3B1B-5C70-FACD-F38727BC2AE5}"/>
              </a:ext>
            </a:extLst>
          </p:cNvPr>
          <p:cNvSpPr>
            <a:spLocks noGrp="1"/>
          </p:cNvSpPr>
          <p:nvPr>
            <p:ph idx="1"/>
          </p:nvPr>
        </p:nvSpPr>
        <p:spPr>
          <a:xfrm>
            <a:off x="1154954" y="2484408"/>
            <a:ext cx="10033506" cy="3881886"/>
          </a:xfrm>
        </p:spPr>
        <p:txBody>
          <a:bodyPr anchor="ctr">
            <a:normAutofit fontScale="92500"/>
          </a:bodyPr>
          <a:lstStyle/>
          <a:p>
            <a:pPr marL="0" lvl="0" indent="0">
              <a:lnSpc>
                <a:spcPct val="107000"/>
              </a:lnSpc>
              <a:spcAft>
                <a:spcPts val="800"/>
              </a:spcAft>
              <a:buSzPts val="1000"/>
              <a:buNone/>
              <a:tabLst>
                <a:tab pos="457200" algn="l"/>
              </a:tabLst>
            </a:pPr>
            <a:r>
              <a:rPr lang="en-IN"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processing and visualization process involves the following steps:</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v"/>
              <a:tabLst>
                <a:tab pos="9144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cloud service subscribes to the MQTT topic that receives the data from the Raspberry Pi.</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v"/>
              <a:tabLst>
                <a:tab pos="9144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cloud service performs some statistical analysis on the data, such as calculating the average, minimum, maximum, and standard deviation of the dB values.</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v"/>
              <a:tabLst>
                <a:tab pos="9144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cloud service also applies some filters and thresholds to the data, such as removing outliers, smoothing the data, and classifying the noise levels into categories (low, moderate, high, very high).</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v"/>
              <a:tabLst>
                <a:tab pos="9144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cloud service generates some charts and graphs to visualize the data, such as line charts, bar charts, pie charts, and heat maps.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v"/>
              <a:tabLst>
                <a:tab pos="9144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cloud service sends the processed and visualized data to the mobile app using Blynk platform</a:t>
            </a:r>
            <a:r>
              <a:rPr lang="en-IN"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623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A90B-A9EB-1F9F-2A57-41E0BCF51796}"/>
              </a:ext>
            </a:extLst>
          </p:cNvPr>
          <p:cNvSpPr>
            <a:spLocks noGrp="1"/>
          </p:cNvSpPr>
          <p:nvPr>
            <p:ph type="title"/>
          </p:nvPr>
        </p:nvSpPr>
        <p:spPr/>
        <p:txBody>
          <a:bodyPr/>
          <a:lstStyle/>
          <a:p>
            <a:pPr algn="ctr"/>
            <a:r>
              <a:rPr lang="en-IN" dirty="0"/>
              <a:t>4. App Development</a:t>
            </a:r>
          </a:p>
        </p:txBody>
      </p:sp>
      <p:sp>
        <p:nvSpPr>
          <p:cNvPr id="3" name="Content Placeholder 2">
            <a:extLst>
              <a:ext uri="{FF2B5EF4-FFF2-40B4-BE49-F238E27FC236}">
                <a16:creationId xmlns:a16="http://schemas.microsoft.com/office/drawing/2014/main" id="{6F4A9636-6E6C-B1C8-3000-8D783127FC21}"/>
              </a:ext>
            </a:extLst>
          </p:cNvPr>
          <p:cNvSpPr>
            <a:spLocks noGrp="1"/>
          </p:cNvSpPr>
          <p:nvPr>
            <p:ph idx="1"/>
          </p:nvPr>
        </p:nvSpPr>
        <p:spPr>
          <a:xfrm>
            <a:off x="1154954" y="2603500"/>
            <a:ext cx="9990374" cy="3416300"/>
          </a:xfrm>
        </p:spPr>
        <p:txBody>
          <a:bodyPr anchor="ctr">
            <a:normAutofit/>
          </a:bodyPr>
          <a:lstStyle/>
          <a:p>
            <a:pPr lvl="1">
              <a:lnSpc>
                <a:spcPct val="107000"/>
              </a:lnSpc>
              <a:spcAft>
                <a:spcPts val="800"/>
              </a:spcAft>
              <a:buSzPts val="1000"/>
              <a:tabLst>
                <a:tab pos="914400" algn="l"/>
              </a:tabLst>
            </a:pPr>
            <a:r>
              <a:rPr lang="en-US" sz="2000" dirty="0">
                <a:latin typeface="Times New Roman" panose="02020603050405020304" pitchFamily="18" charset="0"/>
                <a:cs typeface="Times New Roman" panose="02020603050405020304" pitchFamily="18" charset="0"/>
              </a:rPr>
              <a:t>As the app was created by using Android Studio, the app will display the data taken from the sound sensor. Android Studio is a software to create app use JAVA language to design an Android development. The app has four features which are the reading of sound level in dBA, the level of warning based on the reading of sound intensity, the possible sound that contributes to the sound level and the suitability for students to study. The app gives different level of warning such as “low”, “normal”, “high” and “very high”. </a:t>
            </a:r>
            <a:endPar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07000"/>
              </a:lnSpc>
              <a:spcAft>
                <a:spcPts val="800"/>
              </a:spcAft>
              <a:buSzPts val="1000"/>
              <a:tabLst>
                <a:tab pos="9144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mobile app displays the data on a user-friendly interface that shows the current noise level.</a:t>
            </a:r>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630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173</TotalTime>
  <Words>982</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Ion Boardroom</vt:lpstr>
      <vt:lpstr>Department of Computer Science and Engineering</vt:lpstr>
      <vt:lpstr>Phase 2 - Innovation</vt:lpstr>
      <vt:lpstr>Project Objectives</vt:lpstr>
      <vt:lpstr>Steps Involved </vt:lpstr>
      <vt:lpstr>PowerPoint Presentation</vt:lpstr>
      <vt:lpstr>1. Sensor Selection</vt:lpstr>
      <vt:lpstr>2. Data Collection</vt:lpstr>
      <vt:lpstr>3. Data Processing and Visualization</vt:lpstr>
      <vt:lpstr>4. App Development</vt:lpstr>
      <vt:lpstr>Diagram</vt:lpstr>
      <vt:lpstr>Raspberry Pi Integration</vt:lpstr>
      <vt:lpstr>Code 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Subashree S</dc:creator>
  <cp:lastModifiedBy>Subashree S</cp:lastModifiedBy>
  <cp:revision>2</cp:revision>
  <dcterms:created xsi:type="dcterms:W3CDTF">2023-10-10T17:32:30Z</dcterms:created>
  <dcterms:modified xsi:type="dcterms:W3CDTF">2023-10-10T20:30:35Z</dcterms:modified>
</cp:coreProperties>
</file>