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419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368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580350" y="219500"/>
            <a:ext cx="2941954" cy="36830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266701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>
          <a:xfrm>
            <a:off x="580350" y="219500"/>
            <a:ext cx="2941954" cy="36830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266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2667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104862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>
          <a:xfrm>
            <a:off x="580350" y="219500"/>
            <a:ext cx="2941954" cy="368301"/>
          </a:xfrm>
        </p:spPr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104858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580350" y="219500"/>
            <a:ext cx="2941954" cy="41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5006" y="685800"/>
            <a:ext cx="4834533" cy="701886"/>
          </a:xfrm>
          <a:prstGeom prst="rect">
            <a:avLst/>
          </a:prstGeom>
        </p:spPr>
      </p:pic>
      <p:sp>
        <p:nvSpPr>
          <p:cNvPr id="1048584" name="object 3"/>
          <p:cNvSpPr txBox="1"/>
          <p:nvPr/>
        </p:nvSpPr>
        <p:spPr>
          <a:xfrm>
            <a:off x="1338380" y="1752600"/>
            <a:ext cx="5867399" cy="30604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1750" b="1" spc="5" dirty="0">
                <a:latin typeface="Calibri"/>
                <a:cs typeface="Calibri"/>
              </a:rPr>
              <a:t>        </a:t>
            </a:r>
            <a:r>
              <a:rPr b="1" spc="5" dirty="0">
                <a:latin typeface="Calibri"/>
                <a:cs typeface="Calibri"/>
              </a:rPr>
              <a:t>Department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of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lang="en-IN" b="1" spc="10" dirty="0">
                <a:latin typeface="Calibri"/>
                <a:cs typeface="Calibri"/>
              </a:rPr>
              <a:t>C</a:t>
            </a:r>
            <a:r>
              <a:rPr b="1" spc="10" dirty="0" err="1">
                <a:latin typeface="Calibri"/>
                <a:cs typeface="Calibri"/>
              </a:rPr>
              <a:t>omputer</a:t>
            </a:r>
            <a:r>
              <a:rPr b="1" spc="30" dirty="0">
                <a:latin typeface="Calibri"/>
                <a:cs typeface="Calibri"/>
              </a:rPr>
              <a:t> </a:t>
            </a:r>
            <a:r>
              <a:rPr lang="en-IN" b="1" spc="5" dirty="0">
                <a:latin typeface="Calibri"/>
                <a:cs typeface="Calibri"/>
              </a:rPr>
              <a:t>S</a:t>
            </a:r>
            <a:r>
              <a:rPr b="1" spc="5" dirty="0" err="1">
                <a:latin typeface="Calibri"/>
                <a:cs typeface="Calibri"/>
              </a:rPr>
              <a:t>cience</a:t>
            </a:r>
            <a:r>
              <a:rPr b="1" spc="45" dirty="0">
                <a:latin typeface="Calibri"/>
                <a:cs typeface="Calibri"/>
              </a:rPr>
              <a:t> </a:t>
            </a:r>
            <a:r>
              <a:rPr b="1" spc="5" dirty="0">
                <a:latin typeface="Calibri"/>
                <a:cs typeface="Calibri"/>
              </a:rPr>
              <a:t>and</a:t>
            </a:r>
            <a:r>
              <a:rPr b="1" spc="45" dirty="0">
                <a:latin typeface="Calibri"/>
                <a:cs typeface="Calibri"/>
              </a:rPr>
              <a:t> </a:t>
            </a:r>
            <a:r>
              <a:rPr lang="en-IN" b="1" spc="10" dirty="0">
                <a:latin typeface="Calibri"/>
                <a:cs typeface="Calibri"/>
              </a:rPr>
              <a:t>E</a:t>
            </a:r>
            <a:r>
              <a:rPr b="1" spc="10" dirty="0" err="1">
                <a:latin typeface="Calibri"/>
                <a:cs typeface="Calibri"/>
              </a:rPr>
              <a:t>ngineering</a:t>
            </a:r>
            <a:endParaRPr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Calibri"/>
              <a:cs typeface="Calibri"/>
            </a:endParaRPr>
          </a:p>
          <a:p>
            <a:pPr marL="316865">
              <a:lnSpc>
                <a:spcPct val="100000"/>
              </a:lnSpc>
            </a:pPr>
            <a:r>
              <a:rPr sz="1400" b="1" dirty="0">
                <a:latin typeface="Palatino Linotype"/>
                <a:cs typeface="Palatino Linotype"/>
              </a:rPr>
              <a:t>Project</a:t>
            </a:r>
            <a:r>
              <a:rPr sz="1400" b="1" spc="-135" dirty="0">
                <a:latin typeface="Palatino Linotype"/>
                <a:cs typeface="Palatino Linotype"/>
              </a:rPr>
              <a:t> </a:t>
            </a:r>
            <a:r>
              <a:rPr sz="1400" b="1" dirty="0">
                <a:latin typeface="Palatino Linotype"/>
                <a:cs typeface="Palatino Linotype"/>
              </a:rPr>
              <a:t>name</a:t>
            </a:r>
            <a:r>
              <a:rPr sz="1400" b="1" spc="-114" dirty="0">
                <a:latin typeface="Palatino Linotype"/>
                <a:cs typeface="Palatino Linotype"/>
              </a:rPr>
              <a:t> </a:t>
            </a:r>
            <a:r>
              <a:rPr sz="1400" b="1" spc="-5" dirty="0">
                <a:latin typeface="Palatino Linotype"/>
                <a:cs typeface="Palatino Linotype"/>
              </a:rPr>
              <a:t>:</a:t>
            </a:r>
            <a:r>
              <a:rPr sz="1400" b="1" spc="3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NOISE</a:t>
            </a:r>
            <a:r>
              <a:rPr sz="1200" spc="-3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POLLUTION</a:t>
            </a:r>
            <a:r>
              <a:rPr sz="1200" spc="-50" dirty="0">
                <a:latin typeface="Palatino Linotype"/>
                <a:cs typeface="Palatino Linotype"/>
              </a:rPr>
              <a:t> </a:t>
            </a:r>
            <a:r>
              <a:rPr sz="1200" spc="-10" dirty="0">
                <a:latin typeface="Palatino Linotype"/>
                <a:cs typeface="Palatino Linotype"/>
              </a:rPr>
              <a:t>MONITORING</a:t>
            </a:r>
            <a:endParaRPr sz="1200" dirty="0">
              <a:latin typeface="Palatino Linotype"/>
              <a:cs typeface="Palatino Linotype"/>
            </a:endParaRPr>
          </a:p>
          <a:p>
            <a:pPr marL="316865" marR="2104390">
              <a:lnSpc>
                <a:spcPct val="187200"/>
              </a:lnSpc>
              <a:spcBef>
                <a:spcPts val="145"/>
              </a:spcBef>
            </a:pPr>
            <a:r>
              <a:rPr sz="1400" b="1" spc="-105" dirty="0">
                <a:latin typeface="Palatino Linotype"/>
                <a:cs typeface="Palatino Linotype"/>
              </a:rPr>
              <a:t>T</a:t>
            </a:r>
            <a:r>
              <a:rPr sz="1400" b="1" spc="15" dirty="0">
                <a:latin typeface="Palatino Linotype"/>
                <a:cs typeface="Palatino Linotype"/>
              </a:rPr>
              <a:t>ea</a:t>
            </a:r>
            <a:r>
              <a:rPr sz="1400" b="1" spc="-10" dirty="0">
                <a:latin typeface="Palatino Linotype"/>
                <a:cs typeface="Palatino Linotype"/>
              </a:rPr>
              <a:t>m</a:t>
            </a:r>
            <a:r>
              <a:rPr sz="1400" b="1" spc="-140" dirty="0">
                <a:latin typeface="Palatino Linotype"/>
                <a:cs typeface="Palatino Linotype"/>
              </a:rPr>
              <a:t> </a:t>
            </a:r>
            <a:r>
              <a:rPr sz="1400" b="1" spc="15" dirty="0">
                <a:latin typeface="Palatino Linotype"/>
                <a:cs typeface="Palatino Linotype"/>
              </a:rPr>
              <a:t>na</a:t>
            </a:r>
            <a:r>
              <a:rPr sz="1400" b="1" spc="-15" dirty="0">
                <a:latin typeface="Palatino Linotype"/>
                <a:cs typeface="Palatino Linotype"/>
              </a:rPr>
              <a:t>m</a:t>
            </a:r>
            <a:r>
              <a:rPr sz="1400" b="1" spc="-5" dirty="0">
                <a:latin typeface="Palatino Linotype"/>
                <a:cs typeface="Palatino Linotype"/>
              </a:rPr>
              <a:t>e</a:t>
            </a:r>
            <a:r>
              <a:rPr sz="1400" b="1" spc="-70" dirty="0">
                <a:latin typeface="Palatino Linotype"/>
                <a:cs typeface="Palatino Linotype"/>
              </a:rPr>
              <a:t> </a:t>
            </a:r>
            <a:r>
              <a:rPr sz="1400" b="1" spc="15" dirty="0">
                <a:latin typeface="Palatino Linotype"/>
                <a:cs typeface="Palatino Linotype"/>
              </a:rPr>
              <a:t>:</a:t>
            </a:r>
            <a:r>
              <a:rPr sz="1200" spc="20" dirty="0">
                <a:latin typeface="Palatino Linotype"/>
                <a:cs typeface="Palatino Linotype"/>
              </a:rPr>
              <a:t>P</a:t>
            </a:r>
            <a:r>
              <a:rPr sz="1200" spc="-25" dirty="0">
                <a:latin typeface="Palatino Linotype"/>
                <a:cs typeface="Palatino Linotype"/>
              </a:rPr>
              <a:t>r</a:t>
            </a:r>
            <a:r>
              <a:rPr sz="1200" spc="-5" dirty="0">
                <a:latin typeface="Palatino Linotype"/>
                <a:cs typeface="Palatino Linotype"/>
              </a:rPr>
              <a:t>o</a:t>
            </a:r>
            <a:r>
              <a:rPr sz="1200" spc="15" dirty="0">
                <a:latin typeface="Palatino Linotype"/>
                <a:cs typeface="Palatino Linotype"/>
              </a:rPr>
              <a:t>j</a:t>
            </a:r>
            <a:r>
              <a:rPr sz="1200" dirty="0">
                <a:latin typeface="Palatino Linotype"/>
                <a:cs typeface="Palatino Linotype"/>
              </a:rPr>
              <a:t>_224</a:t>
            </a:r>
            <a:r>
              <a:rPr sz="1200" spc="-5" dirty="0">
                <a:latin typeface="Palatino Linotype"/>
                <a:cs typeface="Palatino Linotype"/>
              </a:rPr>
              <a:t>7</a:t>
            </a:r>
            <a:r>
              <a:rPr sz="1200" dirty="0">
                <a:latin typeface="Palatino Linotype"/>
                <a:cs typeface="Palatino Linotype"/>
              </a:rPr>
              <a:t>88_</a:t>
            </a:r>
            <a:r>
              <a:rPr sz="1200" spc="-135" dirty="0">
                <a:latin typeface="Palatino Linotype"/>
                <a:cs typeface="Palatino Linotype"/>
              </a:rPr>
              <a:t>T</a:t>
            </a:r>
            <a:r>
              <a:rPr sz="1200" spc="20" dirty="0">
                <a:latin typeface="Palatino Linotype"/>
                <a:cs typeface="Palatino Linotype"/>
              </a:rPr>
              <a:t>e</a:t>
            </a:r>
            <a:r>
              <a:rPr sz="1200" dirty="0">
                <a:latin typeface="Palatino Linotype"/>
                <a:cs typeface="Palatino Linotype"/>
              </a:rPr>
              <a:t>a</a:t>
            </a:r>
            <a:r>
              <a:rPr sz="1200" spc="-60" dirty="0">
                <a:latin typeface="Palatino Linotype"/>
                <a:cs typeface="Palatino Linotype"/>
              </a:rPr>
              <a:t>m</a:t>
            </a:r>
            <a:r>
              <a:rPr sz="1200" dirty="0">
                <a:latin typeface="Palatino Linotype"/>
                <a:cs typeface="Palatino Linotype"/>
              </a:rPr>
              <a:t>_</a:t>
            </a:r>
            <a:r>
              <a:rPr lang="en-IN" sz="1200" dirty="0">
                <a:latin typeface="Palatino Linotype"/>
                <a:cs typeface="Palatino Linotype"/>
              </a:rPr>
              <a:t>1</a:t>
            </a:r>
            <a:endParaRPr sz="1400" dirty="0">
              <a:latin typeface="Palatino Linotype"/>
              <a:cs typeface="Palatino Linotype"/>
            </a:endParaRPr>
          </a:p>
          <a:p>
            <a:pPr marL="316865" marR="2104390">
              <a:lnSpc>
                <a:spcPct val="187200"/>
              </a:lnSpc>
              <a:spcBef>
                <a:spcPts val="145"/>
              </a:spcBef>
            </a:pPr>
            <a:r>
              <a:rPr sz="1200" dirty="0">
                <a:latin typeface="Palatino Linotype"/>
                <a:cs typeface="Palatino Linotype"/>
              </a:rPr>
              <a:t> </a:t>
            </a:r>
            <a:r>
              <a:rPr sz="1400" b="1" spc="-105" dirty="0">
                <a:latin typeface="Palatino Linotype"/>
                <a:cs typeface="Palatino Linotype"/>
              </a:rPr>
              <a:t>T</a:t>
            </a:r>
            <a:r>
              <a:rPr sz="1400" b="1" spc="15" dirty="0">
                <a:latin typeface="Palatino Linotype"/>
                <a:cs typeface="Palatino Linotype"/>
              </a:rPr>
              <a:t>ea</a:t>
            </a:r>
            <a:r>
              <a:rPr sz="1400" b="1" spc="-10" dirty="0">
                <a:latin typeface="Palatino Linotype"/>
                <a:cs typeface="Palatino Linotype"/>
              </a:rPr>
              <a:t>m</a:t>
            </a:r>
            <a:r>
              <a:rPr sz="1400" b="1" spc="-140" dirty="0">
                <a:latin typeface="Palatino Linotype"/>
                <a:cs typeface="Palatino Linotype"/>
              </a:rPr>
              <a:t> </a:t>
            </a:r>
            <a:r>
              <a:rPr sz="1400" b="1" spc="-15" dirty="0">
                <a:latin typeface="Palatino Linotype"/>
                <a:cs typeface="Palatino Linotype"/>
              </a:rPr>
              <a:t>m</a:t>
            </a:r>
            <a:r>
              <a:rPr sz="1400" b="1" spc="15" dirty="0">
                <a:latin typeface="Palatino Linotype"/>
                <a:cs typeface="Palatino Linotype"/>
              </a:rPr>
              <a:t>e</a:t>
            </a:r>
            <a:r>
              <a:rPr sz="1400" b="1" spc="-15" dirty="0">
                <a:latin typeface="Palatino Linotype"/>
                <a:cs typeface="Palatino Linotype"/>
              </a:rPr>
              <a:t>m</a:t>
            </a:r>
            <a:r>
              <a:rPr sz="1400" b="1" spc="15" dirty="0">
                <a:latin typeface="Palatino Linotype"/>
                <a:cs typeface="Palatino Linotype"/>
              </a:rPr>
              <a:t>ber</a:t>
            </a:r>
            <a:r>
              <a:rPr sz="1400" b="1" spc="-5" dirty="0">
                <a:latin typeface="Palatino Linotype"/>
                <a:cs typeface="Palatino Linotype"/>
              </a:rPr>
              <a:t>s</a:t>
            </a:r>
            <a:r>
              <a:rPr sz="1400" b="1" spc="-135" dirty="0">
                <a:latin typeface="Palatino Linotype"/>
                <a:cs typeface="Palatino Linotype"/>
              </a:rPr>
              <a:t> </a:t>
            </a:r>
            <a:r>
              <a:rPr sz="1400" b="1" spc="-5" dirty="0">
                <a:latin typeface="Palatino Linotype"/>
                <a:cs typeface="Palatino Linotype"/>
              </a:rPr>
              <a:t>:</a:t>
            </a:r>
            <a:endParaRPr sz="14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899794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Palatino Linotype"/>
                <a:cs typeface="Palatino Linotype"/>
              </a:rPr>
              <a:t>Sijayini</a:t>
            </a:r>
            <a:r>
              <a:rPr sz="1200" spc="12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M</a:t>
            </a:r>
            <a:r>
              <a:rPr sz="1200" spc="225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(1133</a:t>
            </a:r>
            <a:r>
              <a:rPr sz="1200" spc="-10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21104093)</a:t>
            </a:r>
            <a:endParaRPr sz="1200" dirty="0">
              <a:latin typeface="Palatino Linotype"/>
              <a:cs typeface="Palatino Linotype"/>
            </a:endParaRPr>
          </a:p>
          <a:p>
            <a:pPr marL="899794" marR="1623695">
              <a:lnSpc>
                <a:spcPct val="197700"/>
              </a:lnSpc>
              <a:spcBef>
                <a:spcPts val="45"/>
              </a:spcBef>
            </a:pPr>
            <a:r>
              <a:rPr sz="1200" spc="-40" dirty="0">
                <a:latin typeface="Palatino Linotype"/>
                <a:cs typeface="Palatino Linotype"/>
              </a:rPr>
              <a:t>Siva</a:t>
            </a:r>
            <a:r>
              <a:rPr sz="1200" spc="-35" dirty="0">
                <a:latin typeface="Palatino Linotype"/>
                <a:cs typeface="Palatino Linotype"/>
              </a:rPr>
              <a:t> </a:t>
            </a:r>
            <a:r>
              <a:rPr sz="1200" spc="-15" dirty="0">
                <a:latin typeface="Palatino Linotype"/>
                <a:cs typeface="Palatino Linotype"/>
              </a:rPr>
              <a:t>Nandhini </a:t>
            </a:r>
            <a:r>
              <a:rPr sz="1200" dirty="0">
                <a:latin typeface="Palatino Linotype"/>
                <a:cs typeface="Palatino Linotype"/>
              </a:rPr>
              <a:t>V</a:t>
            </a:r>
            <a:r>
              <a:rPr sz="1200" spc="5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(113321104094) </a:t>
            </a:r>
            <a:r>
              <a:rPr sz="1200" spc="-275" dirty="0">
                <a:latin typeface="Palatino Linotype"/>
                <a:cs typeface="Palatino Linotype"/>
              </a:rPr>
              <a:t> </a:t>
            </a:r>
            <a:endParaRPr sz="1200" dirty="0">
              <a:latin typeface="Palatino Linotype"/>
              <a:cs typeface="Palatino Linotype"/>
            </a:endParaRPr>
          </a:p>
          <a:p>
            <a:pPr marL="899794" marR="1623695">
              <a:lnSpc>
                <a:spcPct val="197700"/>
              </a:lnSpc>
              <a:spcBef>
                <a:spcPts val="45"/>
              </a:spcBef>
            </a:pPr>
            <a:r>
              <a:rPr sz="1200" spc="-10" dirty="0">
                <a:latin typeface="Palatino Linotype"/>
                <a:cs typeface="Palatino Linotype"/>
              </a:rPr>
              <a:t>Sneka</a:t>
            </a:r>
            <a:r>
              <a:rPr sz="1200" spc="-5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K</a:t>
            </a:r>
            <a:r>
              <a:rPr sz="1200" spc="15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(113321104096)</a:t>
            </a:r>
            <a:endParaRPr sz="12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Palatino Linotype"/>
              <a:cs typeface="Palatino Linotype"/>
            </a:endParaRPr>
          </a:p>
          <a:p>
            <a:pPr marL="899794">
              <a:lnSpc>
                <a:spcPct val="100000"/>
              </a:lnSpc>
            </a:pPr>
            <a:r>
              <a:rPr sz="1200" spc="-5" dirty="0">
                <a:latin typeface="Palatino Linotype"/>
                <a:cs typeface="Palatino Linotype"/>
              </a:rPr>
              <a:t>Subashree</a:t>
            </a:r>
            <a:r>
              <a:rPr sz="1200" spc="10" dirty="0">
                <a:latin typeface="Palatino Linotype"/>
                <a:cs typeface="Palatino Linotype"/>
              </a:rPr>
              <a:t> </a:t>
            </a:r>
            <a:r>
              <a:rPr sz="1200" dirty="0">
                <a:latin typeface="Palatino Linotype"/>
                <a:cs typeface="Palatino Linotype"/>
              </a:rPr>
              <a:t>S</a:t>
            </a:r>
            <a:r>
              <a:rPr sz="1200" spc="265" dirty="0">
                <a:latin typeface="Palatino Linotype"/>
                <a:cs typeface="Palatino Linotype"/>
              </a:rPr>
              <a:t> </a:t>
            </a:r>
            <a:r>
              <a:rPr sz="1200" spc="-5" dirty="0">
                <a:latin typeface="Palatino Linotype"/>
                <a:cs typeface="Palatino Linotype"/>
              </a:rPr>
              <a:t>(113321104098)</a:t>
            </a:r>
            <a:endParaRPr sz="12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580350" y="383813"/>
            <a:ext cx="4292239" cy="434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dirty="0"/>
              <a:t>CONCLUSION:</a:t>
            </a:r>
            <a:endParaRPr sz="2800"/>
          </a:p>
        </p:txBody>
      </p:sp>
      <p:sp>
        <p:nvSpPr>
          <p:cNvPr id="1048608" name="object 3"/>
          <p:cNvSpPr txBox="1"/>
          <p:nvPr/>
        </p:nvSpPr>
        <p:spPr>
          <a:xfrm>
            <a:off x="580350" y="1235296"/>
            <a:ext cx="6576059" cy="212979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00"/>
              </a:spcBef>
            </a:pP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Building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noise </a:t>
            </a:r>
            <a:r>
              <a:rPr sz="1750" spc="-20" dirty="0">
                <a:solidFill>
                  <a:srgbClr val="374151"/>
                </a:solidFill>
                <a:latin typeface="Times New Roman"/>
                <a:cs typeface="Times New Roman"/>
              </a:rPr>
              <a:t>pollution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20" dirty="0">
                <a:solidFill>
                  <a:srgbClr val="374151"/>
                </a:solidFill>
                <a:latin typeface="Times New Roman"/>
                <a:cs typeface="Times New Roman"/>
              </a:rPr>
              <a:t>system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using </a:t>
            </a:r>
            <a:r>
              <a:rPr sz="1750" spc="-25" dirty="0">
                <a:solidFill>
                  <a:srgbClr val="374151"/>
                </a:solidFill>
                <a:latin typeface="Times New Roman"/>
                <a:cs typeface="Times New Roman"/>
              </a:rPr>
              <a:t>IoT 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involves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175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combination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of 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hardware components,</a:t>
            </a:r>
            <a:r>
              <a:rPr sz="175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software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solutions,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careful 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considerations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 to </a:t>
            </a:r>
            <a:r>
              <a:rPr sz="1750" spc="5" dirty="0">
                <a:solidFill>
                  <a:srgbClr val="374151"/>
                </a:solidFill>
                <a:latin typeface="Times New Roman"/>
                <a:cs typeface="Times New Roman"/>
              </a:rPr>
              <a:t>ensure </a:t>
            </a:r>
            <a:r>
              <a:rPr sz="1750" spc="-25" dirty="0">
                <a:solidFill>
                  <a:srgbClr val="374151"/>
                </a:solidFill>
                <a:latin typeface="Times New Roman"/>
                <a:cs typeface="Times New Roman"/>
              </a:rPr>
              <a:t>its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effectiveness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compliance</a:t>
            </a:r>
            <a:r>
              <a:rPr sz="1750" spc="4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with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regulations. 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Additionally,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 creating 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user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interfaces,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implementing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alerting </a:t>
            </a:r>
            <a:r>
              <a:rPr sz="1750" spc="-4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1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reporting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features,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 ensuring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security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are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essential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aspects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of 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developing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robust </a:t>
            </a:r>
            <a:r>
              <a:rPr sz="1750" spc="5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750" spc="-25" dirty="0">
                <a:solidFill>
                  <a:srgbClr val="374151"/>
                </a:solidFill>
                <a:latin typeface="Times New Roman"/>
                <a:cs typeface="Times New Roman"/>
              </a:rPr>
              <a:t>reliable</a:t>
            </a:r>
            <a:r>
              <a:rPr sz="1750" spc="3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noise monitoring</a:t>
            </a:r>
            <a:r>
              <a:rPr sz="1750" spc="4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system. 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This </a:t>
            </a:r>
            <a:r>
              <a:rPr sz="1750" spc="-20" dirty="0">
                <a:solidFill>
                  <a:srgbClr val="374151"/>
                </a:solidFill>
                <a:latin typeface="Times New Roman"/>
                <a:cs typeface="Times New Roman"/>
              </a:rPr>
              <a:t>system 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can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contribute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to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awareness</a:t>
            </a:r>
            <a:r>
              <a:rPr sz="1750" spc="4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750" spc="-20" dirty="0">
                <a:solidFill>
                  <a:srgbClr val="374151"/>
                </a:solidFill>
                <a:latin typeface="Times New Roman"/>
                <a:cs typeface="Times New Roman"/>
              </a:rPr>
              <a:t>public</a:t>
            </a:r>
            <a:r>
              <a:rPr sz="1750" spc="4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health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7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providing</a:t>
            </a:r>
            <a:r>
              <a:rPr sz="1750" spc="2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valuable</a:t>
            </a:r>
            <a:r>
              <a:rPr sz="1750" spc="2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75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Times New Roman"/>
                <a:cs typeface="Times New Roman"/>
              </a:rPr>
              <a:t>on</a:t>
            </a:r>
            <a:r>
              <a:rPr sz="175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Times New Roman"/>
                <a:cs typeface="Times New Roman"/>
              </a:rPr>
              <a:t>noise</a:t>
            </a:r>
            <a:r>
              <a:rPr sz="1750" spc="11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15" dirty="0">
                <a:solidFill>
                  <a:srgbClr val="374151"/>
                </a:solidFill>
                <a:latin typeface="Times New Roman"/>
                <a:cs typeface="Times New Roman"/>
              </a:rPr>
              <a:t>pollution</a:t>
            </a:r>
            <a:r>
              <a:rPr sz="1750" spc="25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750" spc="-30" dirty="0">
                <a:solidFill>
                  <a:srgbClr val="374151"/>
                </a:solidFill>
                <a:latin typeface="Times New Roman"/>
                <a:cs typeface="Times New Roman"/>
              </a:rPr>
              <a:t>levels</a:t>
            </a:r>
            <a:r>
              <a:rPr sz="1750" spc="-30" dirty="0">
                <a:solidFill>
                  <a:srgbClr val="374151"/>
                </a:solidFill>
                <a:latin typeface="Calibri"/>
                <a:cs typeface="Calibri"/>
              </a:rPr>
              <a:t>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/>
          <p:nvPr/>
        </p:nvSpPr>
        <p:spPr>
          <a:xfrm>
            <a:off x="3161402" y="3725849"/>
            <a:ext cx="5998650" cy="269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1750">
              <a:latin typeface="Calibri"/>
              <a:cs typeface="Calibri"/>
            </a:endParaRPr>
          </a:p>
        </p:txBody>
      </p:sp>
      <p:sp>
        <p:nvSpPr>
          <p:cNvPr id="1048627" name="TextBox 1048626"/>
          <p:cNvSpPr txBox="1"/>
          <p:nvPr/>
        </p:nvSpPr>
        <p:spPr>
          <a:xfrm>
            <a:off x="2626570" y="4375439"/>
            <a:ext cx="4000000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THANK YOU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2"/>
          <p:cNvSpPr txBox="1">
            <a:spLocks noGrp="1"/>
          </p:cNvSpPr>
          <p:nvPr>
            <p:ph type="title"/>
          </p:nvPr>
        </p:nvSpPr>
        <p:spPr>
          <a:xfrm>
            <a:off x="287266" y="724063"/>
            <a:ext cx="1824355" cy="45910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050" b="1" spc="-180" dirty="0">
                <a:latin typeface="Georgia"/>
                <a:cs typeface="Georgia"/>
              </a:rPr>
              <a:t>P</a:t>
            </a:r>
            <a:r>
              <a:rPr sz="3050" b="1" spc="-380" dirty="0">
                <a:latin typeface="Georgia"/>
                <a:cs typeface="Georgia"/>
              </a:rPr>
              <a:t>R</a:t>
            </a:r>
            <a:r>
              <a:rPr sz="3050" b="1" spc="-160" dirty="0">
                <a:latin typeface="Georgia"/>
                <a:cs typeface="Georgia"/>
              </a:rPr>
              <a:t>O</a:t>
            </a:r>
            <a:r>
              <a:rPr sz="3050" b="1" spc="-229" dirty="0">
                <a:latin typeface="Georgia"/>
                <a:cs typeface="Georgia"/>
              </a:rPr>
              <a:t>JE</a:t>
            </a:r>
            <a:r>
              <a:rPr sz="3050" b="1" spc="-240" dirty="0">
                <a:latin typeface="Georgia"/>
                <a:cs typeface="Georgia"/>
              </a:rPr>
              <a:t>C</a:t>
            </a:r>
            <a:r>
              <a:rPr sz="3050" b="1" spc="210" dirty="0">
                <a:latin typeface="Georgia"/>
                <a:cs typeface="Georgia"/>
              </a:rPr>
              <a:t>T</a:t>
            </a:r>
            <a:endParaRPr sz="3050">
              <a:latin typeface="Georgia"/>
              <a:cs typeface="Georgia"/>
            </a:endParaRPr>
          </a:p>
        </p:txBody>
      </p:sp>
      <p:sp>
        <p:nvSpPr>
          <p:cNvPr id="1048591" name="object 3"/>
          <p:cNvSpPr txBox="1"/>
          <p:nvPr/>
        </p:nvSpPr>
        <p:spPr>
          <a:xfrm>
            <a:off x="287266" y="1579694"/>
            <a:ext cx="7030084" cy="1022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9100"/>
              </a:lnSpc>
              <a:spcBef>
                <a:spcPts val="95"/>
              </a:spcBef>
            </a:pPr>
            <a:r>
              <a:rPr sz="1500" spc="5" dirty="0">
                <a:solidFill>
                  <a:srgbClr val="374151"/>
                </a:solidFill>
                <a:latin typeface="Times New Roman"/>
                <a:cs typeface="Times New Roman"/>
              </a:rPr>
              <a:t>Creating 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1500" spc="15" dirty="0">
                <a:solidFill>
                  <a:srgbClr val="374151"/>
                </a:solidFill>
                <a:latin typeface="Times New Roman"/>
                <a:cs typeface="Times New Roman"/>
              </a:rPr>
              <a:t>Noise 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pollution Monitoring </a:t>
            </a:r>
            <a:r>
              <a:rPr sz="1500" spc="5" dirty="0">
                <a:solidFill>
                  <a:srgbClr val="374151"/>
                </a:solidFill>
                <a:latin typeface="Times New Roman"/>
                <a:cs typeface="Times New Roman"/>
              </a:rPr>
              <a:t>(Internet </a:t>
            </a:r>
            <a:r>
              <a:rPr sz="1500" spc="35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1500" spc="5" dirty="0">
                <a:solidFill>
                  <a:srgbClr val="374151"/>
                </a:solidFill>
                <a:latin typeface="Times New Roman"/>
                <a:cs typeface="Times New Roman"/>
              </a:rPr>
              <a:t>Things) </a:t>
            </a:r>
            <a:r>
              <a:rPr sz="1500" spc="15" dirty="0">
                <a:solidFill>
                  <a:srgbClr val="374151"/>
                </a:solidFill>
                <a:latin typeface="Times New Roman"/>
                <a:cs typeface="Times New Roman"/>
              </a:rPr>
              <a:t>involves 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a combination </a:t>
            </a:r>
            <a:r>
              <a:rPr sz="1500" spc="55" dirty="0">
                <a:solidFill>
                  <a:srgbClr val="374151"/>
                </a:solidFill>
                <a:latin typeface="Times New Roman"/>
                <a:cs typeface="Times New Roman"/>
              </a:rPr>
              <a:t>of </a:t>
            </a:r>
            <a:r>
              <a:rPr sz="15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74151"/>
                </a:solidFill>
                <a:latin typeface="Times New Roman"/>
                <a:cs typeface="Times New Roman"/>
              </a:rPr>
              <a:t>hardware,</a:t>
            </a:r>
            <a:r>
              <a:rPr sz="1500" spc="3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Times New Roman"/>
                <a:cs typeface="Times New Roman"/>
              </a:rPr>
              <a:t>software, 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and </a:t>
            </a:r>
            <a:r>
              <a:rPr sz="1500" dirty="0">
                <a:solidFill>
                  <a:srgbClr val="374151"/>
                </a:solidFill>
                <a:latin typeface="Times New Roman"/>
                <a:cs typeface="Times New Roman"/>
              </a:rPr>
              <a:t>connectivity. While 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web development technologies may </a:t>
            </a:r>
            <a:r>
              <a:rPr sz="1500" spc="-5" dirty="0">
                <a:solidFill>
                  <a:srgbClr val="374151"/>
                </a:solidFill>
                <a:latin typeface="Times New Roman"/>
                <a:cs typeface="Times New Roman"/>
              </a:rPr>
              <a:t>not </a:t>
            </a:r>
            <a:r>
              <a:rPr sz="1500" spc="55" dirty="0">
                <a:solidFill>
                  <a:srgbClr val="374151"/>
                </a:solidFill>
                <a:latin typeface="Times New Roman"/>
                <a:cs typeface="Times New Roman"/>
              </a:rPr>
              <a:t>be </a:t>
            </a:r>
            <a:r>
              <a:rPr sz="15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5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25" dirty="0">
                <a:solidFill>
                  <a:srgbClr val="374151"/>
                </a:solidFill>
                <a:latin typeface="Times New Roman"/>
                <a:cs typeface="Times New Roman"/>
              </a:rPr>
              <a:t>only</a:t>
            </a:r>
            <a:r>
              <a:rPr sz="15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Times New Roman"/>
                <a:cs typeface="Times New Roman"/>
              </a:rPr>
              <a:t>requirement,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374151"/>
                </a:solidFill>
                <a:latin typeface="Times New Roman"/>
                <a:cs typeface="Times New Roman"/>
              </a:rPr>
              <a:t>they</a:t>
            </a:r>
            <a:r>
              <a:rPr sz="15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374151"/>
                </a:solidFill>
                <a:latin typeface="Times New Roman"/>
                <a:cs typeface="Times New Roman"/>
              </a:rPr>
              <a:t>can</a:t>
            </a:r>
            <a:r>
              <a:rPr sz="15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374151"/>
                </a:solidFill>
                <a:latin typeface="Times New Roman"/>
                <a:cs typeface="Times New Roman"/>
              </a:rPr>
              <a:t>play</a:t>
            </a:r>
            <a:r>
              <a:rPr sz="15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5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Times New Roman"/>
                <a:cs typeface="Times New Roman"/>
              </a:rPr>
              <a:t>crucial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 role</a:t>
            </a:r>
            <a:r>
              <a:rPr sz="15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35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5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creating</a:t>
            </a:r>
            <a:r>
              <a:rPr sz="15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5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74151"/>
                </a:solidFill>
                <a:latin typeface="Times New Roman"/>
                <a:cs typeface="Times New Roman"/>
              </a:rPr>
              <a:t>user</a:t>
            </a:r>
            <a:r>
              <a:rPr sz="15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374151"/>
                </a:solidFill>
                <a:latin typeface="Times New Roman"/>
                <a:cs typeface="Times New Roman"/>
              </a:rPr>
              <a:t>interface</a:t>
            </a:r>
            <a:r>
              <a:rPr sz="15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74151"/>
                </a:solidFill>
                <a:latin typeface="Times New Roman"/>
                <a:cs typeface="Times New Roman"/>
              </a:rPr>
              <a:t>for </a:t>
            </a:r>
            <a:r>
              <a:rPr sz="15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500" spc="1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74151"/>
                </a:solidFill>
                <a:latin typeface="Times New Roman"/>
                <a:cs typeface="Times New Roman"/>
              </a:rPr>
              <a:t>controlling</a:t>
            </a:r>
            <a:r>
              <a:rPr sz="150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5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374151"/>
                </a:solidFill>
                <a:latin typeface="Times New Roman"/>
                <a:cs typeface="Times New Roman"/>
              </a:rPr>
              <a:t>air</a:t>
            </a:r>
            <a:r>
              <a:rPr sz="15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374151"/>
                </a:solidFill>
                <a:latin typeface="Times New Roman"/>
                <a:cs typeface="Times New Roman"/>
              </a:rPr>
              <a:t>conditions</a:t>
            </a:r>
            <a:r>
              <a:rPr sz="1500" spc="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374151"/>
                </a:solidFill>
                <a:latin typeface="Times New Roman"/>
                <a:cs typeface="Times New Roman"/>
              </a:rPr>
              <a:t>processing.</a:t>
            </a: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580350" y="587800"/>
            <a:ext cx="5426332" cy="385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PLATFORM</a:t>
            </a:r>
            <a:r>
              <a:rPr spc="25" dirty="0"/>
              <a:t> </a:t>
            </a:r>
            <a:r>
              <a:rPr spc="5" dirty="0"/>
              <a:t>REQUIRED: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334598" y="973245"/>
            <a:ext cx="6870707" cy="6536533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b="1" dirty="0">
                <a:latin typeface="Times New Roman"/>
                <a:cs typeface="Times New Roman"/>
              </a:rPr>
              <a:t>1.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Hardware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Components:</a:t>
            </a:r>
            <a:endParaRPr dirty="0">
              <a:latin typeface="Times New Roman"/>
              <a:cs typeface="Times New Roman"/>
            </a:endParaRPr>
          </a:p>
          <a:p>
            <a:pPr marL="73025">
              <a:lnSpc>
                <a:spcPct val="150000"/>
              </a:lnSpc>
              <a:spcBef>
                <a:spcPts val="305"/>
              </a:spcBef>
            </a:pPr>
            <a:r>
              <a:rPr sz="1200" spc="-5" dirty="0">
                <a:latin typeface="Times New Roman"/>
                <a:cs typeface="Times New Roman"/>
              </a:rPr>
              <a:t>-IoT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Hardware: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Choose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board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microcontroller,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such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Arduino,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Raspberry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Pi,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specialized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platforms</a:t>
            </a:r>
            <a:r>
              <a:rPr lang="en-IN"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like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ESP8266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ESP32.</a:t>
            </a:r>
            <a:endParaRPr sz="1200" dirty="0">
              <a:latin typeface="Times New Roman"/>
              <a:cs typeface="Times New Roman"/>
            </a:endParaRPr>
          </a:p>
          <a:p>
            <a:pPr marL="103505">
              <a:lnSpc>
                <a:spcPct val="1500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Power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Supply: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Ensure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power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source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device,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may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batteries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direct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power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connection.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b="1" dirty="0">
                <a:latin typeface="Times New Roman"/>
                <a:cs typeface="Times New Roman"/>
              </a:rPr>
              <a:t>2.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User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Interface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:</a:t>
            </a:r>
            <a:endParaRPr dirty="0">
              <a:latin typeface="Times New Roman"/>
              <a:cs typeface="Times New Roman"/>
            </a:endParaRPr>
          </a:p>
          <a:p>
            <a:pPr marL="12700" marR="5080" indent="90805" algn="just">
              <a:lnSpc>
                <a:spcPct val="150000"/>
              </a:lnSpc>
              <a:spcBef>
                <a:spcPts val="595"/>
              </a:spcBef>
            </a:pPr>
            <a:r>
              <a:rPr sz="1200" dirty="0">
                <a:latin typeface="Times New Roman"/>
                <a:cs typeface="Times New Roman"/>
              </a:rPr>
              <a:t>- </a:t>
            </a:r>
            <a:r>
              <a:rPr sz="1200" spc="-20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you </a:t>
            </a:r>
            <a:r>
              <a:rPr sz="1200" spc="10" dirty="0">
                <a:latin typeface="Times New Roman"/>
                <a:cs typeface="Times New Roman"/>
              </a:rPr>
              <a:t>want </a:t>
            </a:r>
            <a:r>
              <a:rPr sz="1200" spc="-15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provide </a:t>
            </a:r>
            <a:r>
              <a:rPr sz="1200" spc="-10" dirty="0">
                <a:latin typeface="Times New Roman"/>
                <a:cs typeface="Times New Roman"/>
              </a:rPr>
              <a:t>real-time</a:t>
            </a:r>
            <a:r>
              <a:rPr sz="1200" spc="-5" dirty="0">
                <a:latin typeface="Times New Roman"/>
                <a:cs typeface="Times New Roman"/>
              </a:rPr>
              <a:t> monitoring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visualization,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you'll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 </a:t>
            </a:r>
            <a:r>
              <a:rPr sz="1200" spc="-15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 a </a:t>
            </a:r>
            <a:r>
              <a:rPr sz="1200" spc="-10" dirty="0">
                <a:latin typeface="Times New Roman"/>
                <a:cs typeface="Times New Roman"/>
              </a:rPr>
              <a:t>user </a:t>
            </a:r>
            <a:r>
              <a:rPr sz="1200" spc="-5" dirty="0">
                <a:latin typeface="Times New Roman"/>
                <a:cs typeface="Times New Roman"/>
              </a:rPr>
              <a:t>interface.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can </a:t>
            </a:r>
            <a:r>
              <a:rPr sz="1200" spc="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10" dirty="0">
                <a:latin typeface="Times New Roman"/>
                <a:cs typeface="Times New Roman"/>
              </a:rPr>
              <a:t>web 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 or a </a:t>
            </a:r>
            <a:r>
              <a:rPr sz="1200" spc="-5" dirty="0">
                <a:latin typeface="Times New Roman"/>
                <a:cs typeface="Times New Roman"/>
              </a:rPr>
              <a:t>mobile </a:t>
            </a:r>
            <a:r>
              <a:rPr sz="1200" dirty="0">
                <a:latin typeface="Times New Roman"/>
                <a:cs typeface="Times New Roman"/>
              </a:rPr>
              <a:t>app. </a:t>
            </a:r>
            <a:r>
              <a:rPr sz="1200" spc="-5" dirty="0">
                <a:latin typeface="Times New Roman"/>
                <a:cs typeface="Times New Roman"/>
              </a:rPr>
              <a:t>Consider using frameworks like </a:t>
            </a:r>
            <a:r>
              <a:rPr sz="1200" spc="-10" dirty="0">
                <a:latin typeface="Times New Roman"/>
                <a:cs typeface="Times New Roman"/>
              </a:rPr>
              <a:t>React, </a:t>
            </a:r>
            <a:r>
              <a:rPr sz="1200" spc="-5" dirty="0">
                <a:latin typeface="Times New Roman"/>
                <a:cs typeface="Times New Roman"/>
              </a:rPr>
              <a:t>Angular,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15" dirty="0">
                <a:latin typeface="Times New Roman"/>
                <a:cs typeface="Times New Roman"/>
              </a:rPr>
              <a:t>Vue.js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10" dirty="0">
                <a:latin typeface="Times New Roman"/>
                <a:cs typeface="Times New Roman"/>
              </a:rPr>
              <a:t>web </a:t>
            </a:r>
            <a:r>
              <a:rPr sz="1200" spc="-5" dirty="0">
                <a:latin typeface="Times New Roman"/>
                <a:cs typeface="Times New Roman"/>
              </a:rPr>
              <a:t>development </a:t>
            </a:r>
            <a:r>
              <a:rPr sz="1200" dirty="0">
                <a:latin typeface="Times New Roman"/>
                <a:cs typeface="Times New Roman"/>
              </a:rPr>
              <a:t>or </a:t>
            </a:r>
            <a:r>
              <a:rPr sz="1200" spc="-5" dirty="0">
                <a:latin typeface="Times New Roman"/>
                <a:cs typeface="Times New Roman"/>
              </a:rPr>
              <a:t>languages like </a:t>
            </a:r>
            <a:r>
              <a:rPr sz="1200" dirty="0">
                <a:latin typeface="Times New Roman"/>
                <a:cs typeface="Times New Roman"/>
              </a:rPr>
              <a:t>Swift </a:t>
            </a:r>
            <a:r>
              <a:rPr sz="1200" spc="-10" dirty="0">
                <a:latin typeface="Times New Roman"/>
                <a:cs typeface="Times New Roman"/>
              </a:rPr>
              <a:t>for </a:t>
            </a:r>
            <a:r>
              <a:rPr sz="1200" spc="-5" dirty="0">
                <a:latin typeface="Times New Roman"/>
                <a:cs typeface="Times New Roman"/>
              </a:rPr>
              <a:t> mobile</a:t>
            </a:r>
            <a:r>
              <a:rPr sz="1200" dirty="0">
                <a:latin typeface="Times New Roman"/>
                <a:cs typeface="Times New Roman"/>
              </a:rPr>
              <a:t> app </a:t>
            </a:r>
            <a:r>
              <a:rPr sz="1200" spc="-10" dirty="0">
                <a:latin typeface="Times New Roman"/>
                <a:cs typeface="Times New Roman"/>
              </a:rPr>
              <a:t>development.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b="1" dirty="0">
                <a:latin typeface="Times New Roman"/>
                <a:cs typeface="Times New Roman"/>
              </a:rPr>
              <a:t>3.</a:t>
            </a:r>
            <a:r>
              <a:rPr b="1" spc="2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Alerting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and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Reporting </a:t>
            </a:r>
            <a:r>
              <a:rPr b="1" dirty="0">
                <a:latin typeface="Times New Roman"/>
                <a:cs typeface="Times New Roman"/>
              </a:rPr>
              <a:t>:</a:t>
            </a:r>
            <a:endParaRPr dirty="0">
              <a:latin typeface="Times New Roman"/>
              <a:cs typeface="Times New Roman"/>
            </a:endParaRPr>
          </a:p>
          <a:p>
            <a:pPr marL="12700" marR="7620" indent="90805">
              <a:lnSpc>
                <a:spcPct val="150000"/>
              </a:lnSpc>
              <a:spcBef>
                <a:spcPts val="580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generate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alerts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based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noise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pollution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thresholds.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handled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separately.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b="1" dirty="0">
                <a:latin typeface="Times New Roman"/>
                <a:cs typeface="Times New Roman"/>
              </a:rPr>
              <a:t>4.</a:t>
            </a:r>
            <a:r>
              <a:rPr b="1" spc="229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Security:</a:t>
            </a:r>
            <a:endParaRPr dirty="0">
              <a:latin typeface="Times New Roman"/>
              <a:cs typeface="Times New Roman"/>
            </a:endParaRPr>
          </a:p>
          <a:p>
            <a:pPr marL="12700" marR="17780" indent="90805">
              <a:lnSpc>
                <a:spcPct val="150000"/>
              </a:lnSpc>
              <a:spcBef>
                <a:spcPts val="640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Ensure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transmitted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device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cloud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secure.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encryption, 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authentication,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measures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-25" dirty="0">
                <a:latin typeface="Times New Roman"/>
                <a:cs typeface="Times New Roman"/>
              </a:rPr>
              <a:t> 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b="1" dirty="0">
                <a:latin typeface="Times New Roman"/>
                <a:cs typeface="Times New Roman"/>
              </a:rPr>
              <a:t>5.</a:t>
            </a:r>
            <a:r>
              <a:rPr sz="1200" b="1" spc="229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Regulatory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Considerations:</a:t>
            </a:r>
            <a:endParaRPr sz="1200" dirty="0">
              <a:latin typeface="Times New Roman"/>
              <a:cs typeface="Times New Roman"/>
            </a:endParaRPr>
          </a:p>
          <a:p>
            <a:pPr marL="12700" marR="19050" indent="90805">
              <a:lnSpc>
                <a:spcPct val="150000"/>
              </a:lnSpc>
              <a:spcBef>
                <a:spcPts val="635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 </a:t>
            </a:r>
            <a:r>
              <a:rPr sz="1200" spc="25" dirty="0">
                <a:latin typeface="Times New Roman"/>
                <a:cs typeface="Times New Roman"/>
              </a:rPr>
              <a:t>on </a:t>
            </a:r>
            <a:r>
              <a:rPr sz="1200" spc="-15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purpose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noise</a:t>
            </a:r>
            <a:r>
              <a:rPr sz="1200" dirty="0">
                <a:latin typeface="Times New Roman"/>
                <a:cs typeface="Times New Roman"/>
              </a:rPr>
              <a:t> monitoring </a:t>
            </a:r>
            <a:r>
              <a:rPr sz="1200" spc="-5" dirty="0">
                <a:latin typeface="Times New Roman"/>
                <a:cs typeface="Times New Roman"/>
              </a:rPr>
              <a:t>system,</a:t>
            </a:r>
            <a:r>
              <a:rPr sz="1200" dirty="0">
                <a:latin typeface="Times New Roman"/>
                <a:cs typeface="Times New Roman"/>
              </a:rPr>
              <a:t> you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comply </a:t>
            </a:r>
            <a:r>
              <a:rPr sz="1200" spc="15" dirty="0">
                <a:latin typeface="Times New Roman"/>
                <a:cs typeface="Times New Roman"/>
              </a:rPr>
              <a:t>with </a:t>
            </a:r>
            <a:r>
              <a:rPr sz="1200" spc="5" dirty="0">
                <a:latin typeface="Times New Roman"/>
                <a:cs typeface="Times New Roman"/>
              </a:rPr>
              <a:t>local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regulations </a:t>
            </a:r>
            <a:r>
              <a:rPr sz="1200" spc="-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privacy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noise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monitoring.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ensure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adheres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applicable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laws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regulations.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b="1" dirty="0">
                <a:latin typeface="Times New Roman"/>
                <a:cs typeface="Times New Roman"/>
              </a:rPr>
              <a:t>6.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b="1" spc="-15" dirty="0">
                <a:latin typeface="Times New Roman"/>
                <a:cs typeface="Times New Roman"/>
              </a:rPr>
              <a:t>Maintenance</a:t>
            </a:r>
            <a:r>
              <a:rPr sz="1200" b="1" spc="14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and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Updates:</a:t>
            </a:r>
            <a:endParaRPr sz="1200" dirty="0">
              <a:latin typeface="Times New Roman"/>
              <a:cs typeface="Times New Roman"/>
            </a:endParaRPr>
          </a:p>
          <a:p>
            <a:pPr marL="103505">
              <a:lnSpc>
                <a:spcPct val="15000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Plan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regular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maintenance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updates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both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components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keep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running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smoothly.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xfrm>
            <a:off x="580350" y="381484"/>
            <a:ext cx="6448872" cy="434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15" dirty="0"/>
              <a:t>WEB</a:t>
            </a:r>
            <a:r>
              <a:rPr sz="2800" spc="-55" dirty="0"/>
              <a:t> </a:t>
            </a:r>
            <a:r>
              <a:rPr sz="2800" spc="5" dirty="0"/>
              <a:t>DEVELOPMENT</a:t>
            </a:r>
            <a:r>
              <a:rPr sz="2800" spc="-150" dirty="0"/>
              <a:t> </a:t>
            </a:r>
            <a:r>
              <a:rPr sz="2800" dirty="0"/>
              <a:t>TECHNOLOGIES:</a:t>
            </a:r>
            <a:endParaRPr sz="2800"/>
          </a:p>
        </p:txBody>
      </p:sp>
      <p:sp>
        <p:nvSpPr>
          <p:cNvPr id="1048595" name="object 3"/>
          <p:cNvSpPr txBox="1"/>
          <p:nvPr/>
        </p:nvSpPr>
        <p:spPr>
          <a:xfrm>
            <a:off x="580350" y="1023255"/>
            <a:ext cx="6594475" cy="266522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58115" marR="5080" indent="-146050">
              <a:lnSpc>
                <a:spcPct val="92300"/>
              </a:lnSpc>
              <a:spcBef>
                <a:spcPts val="280"/>
              </a:spcBef>
              <a:buFont typeface="Arial MT"/>
              <a:buChar char="•"/>
              <a:tabLst>
                <a:tab pos="158750" algn="l"/>
              </a:tabLst>
            </a:pPr>
            <a:r>
              <a:rPr sz="1750" b="1" spc="5" dirty="0">
                <a:solidFill>
                  <a:srgbClr val="374151"/>
                </a:solidFill>
                <a:latin typeface="Calibri"/>
                <a:cs typeface="Calibri"/>
              </a:rPr>
              <a:t>Front-End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175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35" dirty="0">
                <a:solidFill>
                  <a:srgbClr val="374151"/>
                </a:solidFill>
                <a:latin typeface="Calibri"/>
                <a:cs typeface="Calibri"/>
              </a:rPr>
              <a:t>You</a:t>
            </a:r>
            <a:r>
              <a:rPr sz="1750" spc="15" dirty="0">
                <a:solidFill>
                  <a:srgbClr val="374151"/>
                </a:solidFill>
                <a:latin typeface="Calibri"/>
                <a:cs typeface="Calibri"/>
              </a:rPr>
              <a:t> can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use</a:t>
            </a:r>
            <a:r>
              <a:rPr sz="1750" spc="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10" dirty="0">
                <a:solidFill>
                  <a:srgbClr val="374151"/>
                </a:solidFill>
                <a:latin typeface="Calibri"/>
                <a:cs typeface="Calibri"/>
              </a:rPr>
              <a:t>HTML,</a:t>
            </a:r>
            <a:r>
              <a:rPr sz="17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CSS,</a:t>
            </a:r>
            <a:r>
              <a:rPr sz="175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50" spc="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JavaScript</a:t>
            </a:r>
            <a:r>
              <a:rPr sz="1750" spc="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sz="1750" spc="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creating</a:t>
            </a:r>
            <a:r>
              <a:rPr sz="1750" spc="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1750" spc="-15" dirty="0">
                <a:solidFill>
                  <a:srgbClr val="374151"/>
                </a:solidFill>
                <a:latin typeface="Calibri"/>
                <a:cs typeface="Calibri"/>
              </a:rPr>
              <a:t>web-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1750" spc="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dashboard</a:t>
            </a:r>
            <a:r>
              <a:rPr sz="1750" spc="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15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75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user</a:t>
            </a:r>
            <a:r>
              <a:rPr sz="175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interface.</a:t>
            </a:r>
            <a:r>
              <a:rPr sz="1750" spc="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Frameworks</a:t>
            </a:r>
            <a:r>
              <a:rPr sz="175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374151"/>
                </a:solidFill>
                <a:latin typeface="Calibri"/>
                <a:cs typeface="Calibri"/>
              </a:rPr>
              <a:t>like</a:t>
            </a:r>
            <a:r>
              <a:rPr sz="1750" spc="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React,</a:t>
            </a:r>
            <a:r>
              <a:rPr sz="1750" spc="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374151"/>
                </a:solidFill>
                <a:latin typeface="Calibri"/>
                <a:cs typeface="Calibri"/>
              </a:rPr>
              <a:t>Angular,</a:t>
            </a:r>
            <a:r>
              <a:rPr sz="1750" spc="1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15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1750" spc="-3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5" dirty="0">
                <a:solidFill>
                  <a:srgbClr val="374151"/>
                </a:solidFill>
                <a:latin typeface="Calibri"/>
                <a:cs typeface="Calibri"/>
              </a:rPr>
              <a:t>Vue.js</a:t>
            </a:r>
            <a:r>
              <a:rPr sz="1750" spc="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15" dirty="0">
                <a:solidFill>
                  <a:srgbClr val="374151"/>
                </a:solidFill>
                <a:latin typeface="Calibri"/>
                <a:cs typeface="Calibri"/>
              </a:rPr>
              <a:t>can</a:t>
            </a:r>
            <a:r>
              <a:rPr sz="175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simplify</a:t>
            </a:r>
            <a:r>
              <a:rPr sz="175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750" spc="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development</a:t>
            </a:r>
            <a:r>
              <a:rPr sz="1750" spc="1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process.</a:t>
            </a:r>
            <a:endParaRPr sz="1750">
              <a:latin typeface="Calibri"/>
              <a:cs typeface="Calibri"/>
            </a:endParaRPr>
          </a:p>
          <a:p>
            <a:pPr marL="158115" marR="316230" indent="-146050">
              <a:lnSpc>
                <a:spcPct val="92300"/>
              </a:lnSpc>
              <a:spcBef>
                <a:spcPts val="600"/>
              </a:spcBef>
              <a:buFont typeface="Arial MT"/>
              <a:buChar char="•"/>
              <a:tabLst>
                <a:tab pos="158750" algn="l"/>
              </a:tabLst>
            </a:pPr>
            <a:r>
              <a:rPr sz="1750" b="1" spc="5" dirty="0">
                <a:solidFill>
                  <a:srgbClr val="374151"/>
                </a:solidFill>
                <a:latin typeface="Calibri"/>
                <a:cs typeface="Calibri"/>
              </a:rPr>
              <a:t>Back-End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175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35" dirty="0">
                <a:solidFill>
                  <a:srgbClr val="374151"/>
                </a:solidFill>
                <a:latin typeface="Calibri"/>
                <a:cs typeface="Calibri"/>
              </a:rPr>
              <a:t>You</a:t>
            </a:r>
            <a:r>
              <a:rPr sz="1750" spc="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might</a:t>
            </a:r>
            <a:r>
              <a:rPr sz="1750" spc="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need</a:t>
            </a:r>
            <a:r>
              <a:rPr sz="1750" spc="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10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server</a:t>
            </a:r>
            <a:r>
              <a:rPr sz="175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handle</a:t>
            </a:r>
            <a:r>
              <a:rPr sz="1750" spc="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75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processing,</a:t>
            </a:r>
            <a:r>
              <a:rPr sz="1750" spc="2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user </a:t>
            </a:r>
            <a:r>
              <a:rPr sz="1750" spc="-3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authentication,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other backend functionalities.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35" dirty="0">
                <a:solidFill>
                  <a:srgbClr val="374151"/>
                </a:solidFill>
                <a:latin typeface="Calibri"/>
                <a:cs typeface="Calibri"/>
              </a:rPr>
              <a:t>You </a:t>
            </a:r>
            <a:r>
              <a:rPr sz="1750" spc="15" dirty="0">
                <a:solidFill>
                  <a:srgbClr val="374151"/>
                </a:solidFill>
                <a:latin typeface="Calibri"/>
                <a:cs typeface="Calibri"/>
              </a:rPr>
              <a:t>can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use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 Node.js,</a:t>
            </a:r>
            <a:r>
              <a:rPr sz="1750" spc="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Python,</a:t>
            </a:r>
            <a:r>
              <a:rPr sz="1750" spc="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30" dirty="0">
                <a:solidFill>
                  <a:srgbClr val="374151"/>
                </a:solidFill>
                <a:latin typeface="Calibri"/>
                <a:cs typeface="Calibri"/>
              </a:rPr>
              <a:t>Ruby,</a:t>
            </a:r>
            <a:r>
              <a:rPr sz="1750" spc="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15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75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any</a:t>
            </a:r>
            <a:r>
              <a:rPr sz="175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other</a:t>
            </a:r>
            <a:r>
              <a:rPr sz="175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server-side</a:t>
            </a:r>
            <a:r>
              <a:rPr sz="1750" spc="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technology.</a:t>
            </a:r>
            <a:endParaRPr sz="1750">
              <a:latin typeface="Calibri"/>
              <a:cs typeface="Calibri"/>
            </a:endParaRPr>
          </a:p>
          <a:p>
            <a:pPr marL="158115" marR="309245" indent="-146050">
              <a:lnSpc>
                <a:spcPts val="1910"/>
              </a:lnSpc>
              <a:spcBef>
                <a:spcPts val="710"/>
              </a:spcBef>
              <a:buFont typeface="Arial MT"/>
              <a:buChar char="•"/>
              <a:tabLst>
                <a:tab pos="158750" algn="l"/>
              </a:tabLst>
            </a:pPr>
            <a:r>
              <a:rPr sz="1750" b="1" spc="5" dirty="0">
                <a:solidFill>
                  <a:srgbClr val="374151"/>
                </a:solidFill>
                <a:latin typeface="Calibri"/>
                <a:cs typeface="Calibri"/>
              </a:rPr>
              <a:t>Databases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:</a:t>
            </a:r>
            <a:r>
              <a:rPr sz="175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Use</a:t>
            </a:r>
            <a:r>
              <a:rPr sz="1750" spc="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databases</a:t>
            </a:r>
            <a:r>
              <a:rPr sz="1750" spc="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(e.g.,</a:t>
            </a:r>
            <a:r>
              <a:rPr sz="1750" spc="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15" dirty="0">
                <a:solidFill>
                  <a:srgbClr val="374151"/>
                </a:solidFill>
                <a:latin typeface="Calibri"/>
                <a:cs typeface="Calibri"/>
              </a:rPr>
              <a:t>MySQL,</a:t>
            </a:r>
            <a:r>
              <a:rPr sz="175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PostgreSQL,</a:t>
            </a:r>
            <a:r>
              <a:rPr sz="1750" spc="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10" dirty="0">
                <a:solidFill>
                  <a:srgbClr val="374151"/>
                </a:solidFill>
                <a:latin typeface="Calibri"/>
                <a:cs typeface="Calibri"/>
              </a:rPr>
              <a:t>MongoDB)</a:t>
            </a:r>
            <a:r>
              <a:rPr sz="175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750" spc="-3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store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 and</a:t>
            </a:r>
            <a:r>
              <a:rPr sz="175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retrieve</a:t>
            </a:r>
            <a:r>
              <a:rPr sz="1750" spc="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data.</a:t>
            </a:r>
            <a:endParaRPr sz="1750">
              <a:latin typeface="Calibri"/>
              <a:cs typeface="Calibri"/>
            </a:endParaRPr>
          </a:p>
          <a:p>
            <a:pPr marL="158115" marR="187325" indent="-146050">
              <a:lnSpc>
                <a:spcPts val="1910"/>
              </a:lnSpc>
              <a:spcBef>
                <a:spcPts val="680"/>
              </a:spcBef>
              <a:buClr>
                <a:srgbClr val="374151"/>
              </a:buClr>
              <a:buFont typeface="Arial MT"/>
              <a:buChar char="•"/>
              <a:tabLst>
                <a:tab pos="158750" algn="l"/>
              </a:tabLst>
            </a:pPr>
            <a:r>
              <a:rPr sz="1750" b="1" spc="5" dirty="0">
                <a:solidFill>
                  <a:srgbClr val="374151"/>
                </a:solidFill>
                <a:latin typeface="Calibri"/>
                <a:cs typeface="Calibri"/>
              </a:rPr>
              <a:t>APIs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: Create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APIs to 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connect </a:t>
            </a:r>
            <a:r>
              <a:rPr sz="1750" spc="-10" dirty="0">
                <a:solidFill>
                  <a:srgbClr val="374151"/>
                </a:solidFill>
                <a:latin typeface="Calibri"/>
                <a:cs typeface="Calibri"/>
              </a:rPr>
              <a:t>the front-end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back-end.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 RESTful </a:t>
            </a:r>
            <a:r>
              <a:rPr sz="1750" spc="15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1750" spc="-3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GraphQL</a:t>
            </a:r>
            <a:r>
              <a:rPr sz="1750" spc="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-5" dirty="0">
                <a:solidFill>
                  <a:srgbClr val="374151"/>
                </a:solidFill>
                <a:latin typeface="Calibri"/>
                <a:cs typeface="Calibri"/>
              </a:rPr>
              <a:t>APIs</a:t>
            </a:r>
            <a:r>
              <a:rPr sz="1750" spc="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10" dirty="0">
                <a:solidFill>
                  <a:srgbClr val="374151"/>
                </a:solidFill>
                <a:latin typeface="Calibri"/>
                <a:cs typeface="Calibri"/>
              </a:rPr>
              <a:t>are</a:t>
            </a:r>
            <a:r>
              <a:rPr sz="175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spc="25" dirty="0">
                <a:solidFill>
                  <a:srgbClr val="374151"/>
                </a:solidFill>
                <a:latin typeface="Calibri"/>
                <a:cs typeface="Calibri"/>
              </a:rPr>
              <a:t>common</a:t>
            </a:r>
            <a:r>
              <a:rPr sz="175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374151"/>
                </a:solidFill>
                <a:latin typeface="Calibri"/>
                <a:cs typeface="Calibri"/>
              </a:rPr>
              <a:t>choices.</a:t>
            </a:r>
            <a:endParaRPr sz="1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580350" y="959052"/>
            <a:ext cx="6548120" cy="461549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58115" marR="11430" indent="-146050">
              <a:lnSpc>
                <a:spcPct val="150000"/>
              </a:lnSpc>
              <a:spcBef>
                <a:spcPts val="645"/>
              </a:spcBef>
              <a:buAutoNum type="arabicPeriod"/>
              <a:tabLst>
                <a:tab pos="213360" algn="l"/>
              </a:tabLst>
            </a:pPr>
            <a:r>
              <a:rPr sz="1550" b="1" spc="5" dirty="0">
                <a:solidFill>
                  <a:srgbClr val="374151"/>
                </a:solidFill>
                <a:latin typeface="Times New Roman"/>
                <a:cs typeface="Times New Roman"/>
              </a:rPr>
              <a:t>Security:</a:t>
            </a:r>
            <a:r>
              <a:rPr sz="1550" b="1" spc="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Ensure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that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data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transmitted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from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IoT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device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cloud </a:t>
            </a:r>
            <a:r>
              <a:rPr sz="1550" spc="5" dirty="0">
                <a:latin typeface="Times New Roman"/>
                <a:cs typeface="Times New Roman"/>
              </a:rPr>
              <a:t> and </a:t>
            </a:r>
            <a:r>
              <a:rPr sz="1550" spc="-10" dirty="0">
                <a:latin typeface="Times New Roman"/>
                <a:cs typeface="Times New Roman"/>
              </a:rPr>
              <a:t>stored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in </a:t>
            </a:r>
            <a:r>
              <a:rPr sz="1550" spc="-5" dirty="0">
                <a:latin typeface="Times New Roman"/>
                <a:cs typeface="Times New Roman"/>
              </a:rPr>
              <a:t>the </a:t>
            </a:r>
            <a:r>
              <a:rPr sz="1550" dirty="0">
                <a:latin typeface="Times New Roman"/>
                <a:cs typeface="Times New Roman"/>
              </a:rPr>
              <a:t>database </a:t>
            </a:r>
            <a:r>
              <a:rPr sz="1550" spc="5" dirty="0">
                <a:latin typeface="Times New Roman"/>
                <a:cs typeface="Times New Roman"/>
              </a:rPr>
              <a:t>is </a:t>
            </a:r>
            <a:r>
              <a:rPr sz="1550" spc="-10" dirty="0">
                <a:latin typeface="Times New Roman"/>
                <a:cs typeface="Times New Roman"/>
              </a:rPr>
              <a:t>secure.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Use </a:t>
            </a:r>
            <a:r>
              <a:rPr sz="1550" spc="-5" dirty="0">
                <a:latin typeface="Times New Roman"/>
                <a:cs typeface="Times New Roman"/>
              </a:rPr>
              <a:t>encryption,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authentication,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and </a:t>
            </a:r>
            <a:r>
              <a:rPr sz="1550" spc="-15" dirty="0">
                <a:latin typeface="Times New Roman"/>
                <a:cs typeface="Times New Roman"/>
              </a:rPr>
              <a:t>access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control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measures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to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protect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the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data.</a:t>
            </a:r>
            <a:endParaRPr sz="1550" dirty="0">
              <a:latin typeface="Times New Roman"/>
              <a:cs typeface="Times New Roman"/>
            </a:endParaRPr>
          </a:p>
          <a:p>
            <a:pPr marL="166370" indent="-154305">
              <a:lnSpc>
                <a:spcPct val="150000"/>
              </a:lnSpc>
              <a:spcBef>
                <a:spcPts val="105"/>
              </a:spcBef>
              <a:buAutoNum type="arabicPeriod"/>
              <a:tabLst>
                <a:tab pos="167005" algn="l"/>
              </a:tabLst>
            </a:pPr>
            <a:r>
              <a:rPr sz="1550" b="1" spc="15" dirty="0">
                <a:solidFill>
                  <a:srgbClr val="374151"/>
                </a:solidFill>
                <a:latin typeface="Times New Roman"/>
                <a:cs typeface="Times New Roman"/>
              </a:rPr>
              <a:t>Mobile</a:t>
            </a:r>
            <a:r>
              <a:rPr sz="1550" b="1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374151"/>
                </a:solidFill>
                <a:latin typeface="Times New Roman"/>
                <a:cs typeface="Times New Roman"/>
              </a:rPr>
              <a:t>Application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550" spc="1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Consider</a:t>
            </a:r>
            <a:r>
              <a:rPr sz="1550" spc="2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developing</a:t>
            </a:r>
            <a:r>
              <a:rPr sz="1550" spc="2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74151"/>
                </a:solidFill>
                <a:latin typeface="Times New Roman"/>
                <a:cs typeface="Times New Roman"/>
              </a:rPr>
              <a:t>a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mobile</a:t>
            </a:r>
            <a:r>
              <a:rPr sz="1550" spc="1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app</a:t>
            </a:r>
            <a:r>
              <a:rPr sz="155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550" spc="1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users</a:t>
            </a:r>
            <a:r>
              <a:rPr sz="155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55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74151"/>
                </a:solidFill>
                <a:latin typeface="Times New Roman"/>
                <a:cs typeface="Times New Roman"/>
              </a:rPr>
              <a:t>access</a:t>
            </a:r>
            <a:r>
              <a:rPr sz="1550" spc="1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endParaRPr sz="1550" dirty="0">
              <a:latin typeface="Times New Roman"/>
              <a:cs typeface="Times New Roman"/>
            </a:endParaRPr>
          </a:p>
          <a:p>
            <a:pPr marL="158115">
              <a:lnSpc>
                <a:spcPct val="150000"/>
              </a:lnSpc>
            </a:pP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smart</a:t>
            </a:r>
            <a:r>
              <a:rPr sz="1550" spc="1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550" spc="20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systematic</a:t>
            </a:r>
            <a:r>
              <a:rPr sz="1550" spc="2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features</a:t>
            </a:r>
            <a:r>
              <a:rPr sz="1550" spc="1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5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receive</a:t>
            </a:r>
            <a:r>
              <a:rPr sz="1550" spc="1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550" spc="2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updates.</a:t>
            </a:r>
            <a:endParaRPr sz="1550" dirty="0">
              <a:latin typeface="Times New Roman"/>
              <a:cs typeface="Times New Roman"/>
            </a:endParaRPr>
          </a:p>
          <a:p>
            <a:pPr marL="158115" marR="194945" indent="-146050">
              <a:lnSpc>
                <a:spcPct val="150000"/>
              </a:lnSpc>
              <a:spcBef>
                <a:spcPts val="675"/>
              </a:spcBef>
              <a:buAutoNum type="arabicPeriod"/>
              <a:tabLst>
                <a:tab pos="167005" algn="l"/>
              </a:tabLst>
            </a:pPr>
            <a:r>
              <a:rPr sz="1550" b="1" spc="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550" b="1" spc="-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</a:t>
            </a:r>
            <a:r>
              <a:rPr sz="1550" b="1" spc="2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50" b="1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b="1" dirty="0">
                <a:solidFill>
                  <a:srgbClr val="374151"/>
                </a:solidFill>
                <a:latin typeface="Times New Roman"/>
                <a:cs typeface="Times New Roman"/>
              </a:rPr>
              <a:t>Visualization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550" spc="229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74151"/>
                </a:solidFill>
                <a:latin typeface="Times New Roman"/>
                <a:cs typeface="Times New Roman"/>
              </a:rPr>
              <a:t>Use</a:t>
            </a:r>
            <a:r>
              <a:rPr sz="1550" spc="1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tools</a:t>
            </a:r>
            <a:r>
              <a:rPr sz="1550" spc="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50" spc="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libraries</a:t>
            </a:r>
            <a:r>
              <a:rPr sz="1550" spc="1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550" spc="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55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analytics </a:t>
            </a:r>
            <a:r>
              <a:rPr sz="1550" spc="-3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5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visualization</a:t>
            </a:r>
            <a:r>
              <a:rPr sz="1550" spc="25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55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gain</a:t>
            </a:r>
            <a:r>
              <a:rPr sz="155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insights</a:t>
            </a:r>
            <a:r>
              <a:rPr sz="1550" spc="1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from</a:t>
            </a:r>
            <a:r>
              <a:rPr sz="155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55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550" spc="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74151"/>
                </a:solidFill>
                <a:latin typeface="Times New Roman"/>
                <a:cs typeface="Times New Roman"/>
              </a:rPr>
              <a:t>collected</a:t>
            </a:r>
            <a:r>
              <a:rPr sz="1550" spc="25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by</a:t>
            </a:r>
            <a:r>
              <a:rPr sz="155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55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55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devices.</a:t>
            </a:r>
            <a:endParaRPr sz="1550" dirty="0">
              <a:latin typeface="Times New Roman"/>
              <a:cs typeface="Times New Roman"/>
            </a:endParaRPr>
          </a:p>
          <a:p>
            <a:pPr marL="158115" marR="10795" indent="-146050">
              <a:lnSpc>
                <a:spcPct val="150000"/>
              </a:lnSpc>
              <a:spcBef>
                <a:spcPts val="620"/>
              </a:spcBef>
              <a:buAutoNum type="arabicPeriod"/>
              <a:tabLst>
                <a:tab pos="167005" algn="l"/>
              </a:tabLst>
            </a:pPr>
            <a:r>
              <a:rPr sz="1550" b="1" spc="15" dirty="0">
                <a:solidFill>
                  <a:srgbClr val="374151"/>
                </a:solidFill>
                <a:latin typeface="Times New Roman"/>
                <a:cs typeface="Times New Roman"/>
              </a:rPr>
              <a:t>Remote</a:t>
            </a:r>
            <a:r>
              <a:rPr sz="1550" b="1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b="1" spc="1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550" b="1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50" b="1" spc="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b="1" spc="15" dirty="0">
                <a:solidFill>
                  <a:srgbClr val="374151"/>
                </a:solidFill>
                <a:latin typeface="Times New Roman"/>
                <a:cs typeface="Times New Roman"/>
              </a:rPr>
              <a:t>Control</a:t>
            </a:r>
            <a:r>
              <a:rPr sz="1550" spc="1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55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Implement</a:t>
            </a:r>
            <a:r>
              <a:rPr sz="1550" spc="2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55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ability</a:t>
            </a:r>
            <a:r>
              <a:rPr sz="1550" spc="11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55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remotely</a:t>
            </a:r>
            <a:r>
              <a:rPr sz="1550" spc="2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5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control</a:t>
            </a:r>
            <a:r>
              <a:rPr sz="1550" spc="1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550" spc="1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74151"/>
                </a:solidFill>
                <a:latin typeface="Times New Roman"/>
                <a:cs typeface="Times New Roman"/>
              </a:rPr>
              <a:t>air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purity</a:t>
            </a:r>
            <a:r>
              <a:rPr sz="1550" spc="7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information</a:t>
            </a:r>
            <a:r>
              <a:rPr sz="1550" spc="2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through</a:t>
            </a:r>
            <a:r>
              <a:rPr sz="1550" spc="1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55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74151"/>
                </a:solidFill>
                <a:latin typeface="Times New Roman"/>
                <a:cs typeface="Times New Roman"/>
              </a:rPr>
              <a:t>web</a:t>
            </a:r>
            <a:r>
              <a:rPr sz="1550" spc="1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interface</a:t>
            </a:r>
            <a:r>
              <a:rPr sz="1550" spc="204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sz="155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mobile</a:t>
            </a:r>
            <a:r>
              <a:rPr sz="1550" spc="1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app.</a:t>
            </a:r>
            <a:endParaRPr sz="1550" dirty="0">
              <a:latin typeface="Times New Roman"/>
              <a:cs typeface="Times New Roman"/>
            </a:endParaRPr>
          </a:p>
          <a:p>
            <a:pPr marL="158115" marR="17780" indent="-146050">
              <a:lnSpc>
                <a:spcPct val="150000"/>
              </a:lnSpc>
              <a:spcBef>
                <a:spcPts val="620"/>
              </a:spcBef>
              <a:buAutoNum type="arabicPeriod"/>
              <a:tabLst>
                <a:tab pos="167005" algn="l"/>
              </a:tabLst>
            </a:pPr>
            <a:r>
              <a:rPr sz="1550" b="1" spc="10" dirty="0">
                <a:solidFill>
                  <a:srgbClr val="374151"/>
                </a:solidFill>
                <a:latin typeface="Times New Roman"/>
                <a:cs typeface="Times New Roman"/>
              </a:rPr>
              <a:t>Notifications</a:t>
            </a:r>
            <a:r>
              <a:rPr sz="1550" b="1" spc="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b="1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50" b="1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b="1" spc="1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550" spc="10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550" spc="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Set</a:t>
            </a:r>
            <a:r>
              <a:rPr sz="1550" spc="8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20" dirty="0">
                <a:solidFill>
                  <a:srgbClr val="374151"/>
                </a:solidFill>
                <a:latin typeface="Times New Roman"/>
                <a:cs typeface="Times New Roman"/>
              </a:rPr>
              <a:t>up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notifications</a:t>
            </a:r>
            <a:r>
              <a:rPr sz="1550" spc="1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5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550" spc="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55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notify</a:t>
            </a:r>
            <a:r>
              <a:rPr sz="1550" spc="1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maintenance </a:t>
            </a:r>
            <a:r>
              <a:rPr sz="1550" spc="-37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personnel</a:t>
            </a:r>
            <a:r>
              <a:rPr sz="1550" spc="2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sz="155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administrators</a:t>
            </a:r>
            <a:r>
              <a:rPr sz="1550" spc="1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55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any</a:t>
            </a:r>
            <a:r>
              <a:rPr sz="1550" spc="6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374151"/>
                </a:solidFill>
                <a:latin typeface="Times New Roman"/>
                <a:cs typeface="Times New Roman"/>
              </a:rPr>
              <a:t>issues</a:t>
            </a:r>
            <a:r>
              <a:rPr sz="1550" spc="1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or</a:t>
            </a:r>
            <a:r>
              <a:rPr sz="155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anomalies</a:t>
            </a:r>
            <a:r>
              <a:rPr sz="1550" spc="19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55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550" spc="1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74151"/>
                </a:solidFill>
                <a:latin typeface="Times New Roman"/>
                <a:cs typeface="Times New Roman"/>
              </a:rPr>
              <a:t>device.</a:t>
            </a:r>
            <a:endParaRPr sz="1550" dirty="0">
              <a:latin typeface="Times New Roman"/>
              <a:cs typeface="Times New Roman"/>
            </a:endParaRPr>
          </a:p>
          <a:p>
            <a:pPr marL="212725" indent="-200660">
              <a:lnSpc>
                <a:spcPct val="150000"/>
              </a:lnSpc>
              <a:spcBef>
                <a:spcPts val="155"/>
              </a:spcBef>
              <a:buAutoNum type="arabicPeriod"/>
              <a:tabLst>
                <a:tab pos="213360" algn="l"/>
              </a:tabLst>
            </a:pPr>
            <a:r>
              <a:rPr sz="1550" b="1" spc="5" dirty="0">
                <a:solidFill>
                  <a:srgbClr val="374151"/>
                </a:solidFill>
                <a:latin typeface="Times New Roman"/>
                <a:cs typeface="Times New Roman"/>
              </a:rPr>
              <a:t>Support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:</a:t>
            </a:r>
            <a:r>
              <a:rPr sz="1550" spc="1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5" dirty="0">
                <a:solidFill>
                  <a:srgbClr val="374151"/>
                </a:solidFill>
                <a:latin typeface="Times New Roman"/>
                <a:cs typeface="Times New Roman"/>
              </a:rPr>
              <a:t>Establish</a:t>
            </a:r>
            <a:r>
              <a:rPr sz="1550" spc="15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55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15" dirty="0">
                <a:solidFill>
                  <a:srgbClr val="374151"/>
                </a:solidFill>
                <a:latin typeface="Times New Roman"/>
                <a:cs typeface="Times New Roman"/>
              </a:rPr>
              <a:t>system</a:t>
            </a:r>
            <a:r>
              <a:rPr sz="1550" spc="1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-20" dirty="0">
                <a:solidFill>
                  <a:srgbClr val="374151"/>
                </a:solidFill>
                <a:latin typeface="Times New Roman"/>
                <a:cs typeface="Times New Roman"/>
              </a:rPr>
              <a:t>for</a:t>
            </a:r>
            <a:r>
              <a:rPr sz="1550" spc="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regular</a:t>
            </a:r>
            <a:r>
              <a:rPr sz="1550" spc="8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updates</a:t>
            </a:r>
            <a:r>
              <a:rPr sz="1550" spc="9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550" spc="6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374151"/>
                </a:solidFill>
                <a:latin typeface="Times New Roman"/>
                <a:cs typeface="Times New Roman"/>
              </a:rPr>
              <a:t>troubleshooting.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048597" name="object 3"/>
          <p:cNvSpPr txBox="1">
            <a:spLocks noGrp="1"/>
          </p:cNvSpPr>
          <p:nvPr>
            <p:ph type="title"/>
          </p:nvPr>
        </p:nvSpPr>
        <p:spPr>
          <a:xfrm>
            <a:off x="790115" y="240598"/>
            <a:ext cx="2364571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97660" algn="l"/>
              </a:tabLst>
            </a:pPr>
            <a:r>
              <a:rPr sz="2300" spc="5" dirty="0">
                <a:latin typeface="Times New Roman"/>
                <a:cs typeface="Times New Roman"/>
              </a:rPr>
              <a:t>F</a:t>
            </a:r>
            <a:r>
              <a:rPr sz="2300" spc="-25" dirty="0">
                <a:latin typeface="Times New Roman"/>
                <a:cs typeface="Times New Roman"/>
              </a:rPr>
              <a:t>E</a:t>
            </a:r>
            <a:r>
              <a:rPr sz="2300" spc="-280" dirty="0">
                <a:latin typeface="Times New Roman"/>
                <a:cs typeface="Times New Roman"/>
              </a:rPr>
              <a:t>A</a:t>
            </a:r>
            <a:r>
              <a:rPr sz="2300" spc="-25" dirty="0">
                <a:latin typeface="Times New Roman"/>
                <a:cs typeface="Times New Roman"/>
              </a:rPr>
              <a:t>T</a:t>
            </a:r>
            <a:r>
              <a:rPr sz="2300" spc="5" dirty="0">
                <a:latin typeface="Times New Roman"/>
                <a:cs typeface="Times New Roman"/>
              </a:rPr>
              <a:t>U</a:t>
            </a:r>
            <a:r>
              <a:rPr sz="2300" spc="-5" dirty="0">
                <a:latin typeface="Times New Roman"/>
                <a:cs typeface="Times New Roman"/>
              </a:rPr>
              <a:t>R</a:t>
            </a:r>
            <a:r>
              <a:rPr sz="2300" spc="-25" dirty="0">
                <a:latin typeface="Times New Roman"/>
                <a:cs typeface="Times New Roman"/>
              </a:rPr>
              <a:t>E</a:t>
            </a:r>
            <a:r>
              <a:rPr sz="2300" spc="-5" dirty="0">
                <a:latin typeface="Times New Roman"/>
                <a:cs typeface="Times New Roman"/>
              </a:rPr>
              <a:t>S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-5" dirty="0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580350" y="197600"/>
            <a:ext cx="5615550" cy="434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5" dirty="0"/>
              <a:t>CODE</a:t>
            </a:r>
            <a:r>
              <a:rPr sz="2800" spc="-114" dirty="0"/>
              <a:t> </a:t>
            </a:r>
            <a:r>
              <a:rPr sz="2800" spc="-20" dirty="0"/>
              <a:t>IMPLEMENTATION:</a:t>
            </a:r>
            <a:endParaRPr sz="2800"/>
          </a:p>
        </p:txBody>
      </p:sp>
      <p:sp>
        <p:nvSpPr>
          <p:cNvPr id="1048599" name="object 3"/>
          <p:cNvSpPr txBox="1"/>
          <p:nvPr/>
        </p:nvSpPr>
        <p:spPr>
          <a:xfrm>
            <a:off x="1412886" y="741209"/>
            <a:ext cx="5615550" cy="80656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58115" indent="-1460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58750" algn="l"/>
              </a:tabLst>
            </a:pPr>
            <a:r>
              <a:rPr dirty="0">
                <a:latin typeface="Calibri"/>
                <a:cs typeface="Calibri"/>
              </a:rPr>
              <a:t>C</a:t>
            </a:r>
            <a:r>
              <a:rPr spc="5" dirty="0">
                <a:latin typeface="Calibri"/>
                <a:cs typeface="Calibri"/>
              </a:rPr>
              <a:t>on</a:t>
            </a:r>
            <a:r>
              <a:rPr spc="1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nt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p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g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=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7</a:t>
            </a:r>
            <a:r>
              <a:rPr dirty="0">
                <a:latin typeface="Calibri"/>
                <a:cs typeface="Calibri"/>
              </a:rPr>
              <a:t>;</a:t>
            </a:r>
          </a:p>
          <a:p>
            <a:pPr marL="158115" indent="-14605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58750" algn="l"/>
              </a:tabLst>
            </a:pPr>
            <a:r>
              <a:rPr spc="-15" dirty="0">
                <a:latin typeface="Calibri"/>
                <a:cs typeface="Calibri"/>
              </a:rPr>
              <a:t>c</a:t>
            </a:r>
            <a:r>
              <a:rPr spc="5" dirty="0">
                <a:latin typeface="Calibri"/>
                <a:cs typeface="Calibri"/>
              </a:rPr>
              <a:t>on</a:t>
            </a:r>
            <a:r>
              <a:rPr spc="1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nt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= </a:t>
            </a:r>
            <a:r>
              <a:rPr spc="-25" dirty="0">
                <a:latin typeface="Calibri"/>
                <a:cs typeface="Calibri"/>
              </a:rPr>
              <a:t>11</a:t>
            </a:r>
            <a:r>
              <a:rPr spc="5" dirty="0">
                <a:latin typeface="Calibri"/>
                <a:cs typeface="Calibri"/>
              </a:rPr>
              <a:t>;</a:t>
            </a:r>
            <a:endParaRPr dirty="0">
              <a:latin typeface="Calibri"/>
              <a:cs typeface="Calibri"/>
            </a:endParaRPr>
          </a:p>
          <a:p>
            <a:pPr marL="158115" indent="-14605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58750" algn="l"/>
              </a:tabLst>
            </a:pPr>
            <a:r>
              <a:rPr spc="-15" dirty="0">
                <a:latin typeface="Calibri"/>
                <a:cs typeface="Calibri"/>
              </a:rPr>
              <a:t>c</a:t>
            </a:r>
            <a:r>
              <a:rPr spc="5" dirty="0">
                <a:latin typeface="Calibri"/>
                <a:cs typeface="Calibri"/>
              </a:rPr>
              <a:t>on</a:t>
            </a:r>
            <a:r>
              <a:rPr spc="10" dirty="0">
                <a:latin typeface="Calibri"/>
                <a:cs typeface="Calibri"/>
              </a:rPr>
              <a:t>s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nt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b</a:t>
            </a:r>
            <a:r>
              <a:rPr spc="25"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ue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=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10</a:t>
            </a:r>
            <a:r>
              <a:rPr spc="5" dirty="0">
                <a:latin typeface="Calibri"/>
                <a:cs typeface="Calibri"/>
              </a:rPr>
              <a:t>;</a:t>
            </a:r>
            <a:endParaRPr dirty="0">
              <a:latin typeface="Calibri"/>
              <a:cs typeface="Calibri"/>
            </a:endParaRPr>
          </a:p>
          <a:p>
            <a:pPr marL="158115" indent="-14605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158750" algn="l"/>
              </a:tabLst>
            </a:pP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nt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30" dirty="0">
                <a:latin typeface="Calibri"/>
                <a:cs typeface="Calibri"/>
              </a:rPr>
              <a:t>ee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=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9</a:t>
            </a:r>
            <a:r>
              <a:rPr spc="5" dirty="0">
                <a:latin typeface="Calibri"/>
                <a:cs typeface="Calibri"/>
              </a:rPr>
              <a:t>;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5" dirty="0">
                <a:latin typeface="Arial MT"/>
                <a:cs typeface="Arial MT"/>
              </a:rPr>
              <a:t>•</a:t>
            </a:r>
            <a:endParaRPr dirty="0">
              <a:latin typeface="Arial MT"/>
              <a:cs typeface="Arial MT"/>
            </a:endParaRPr>
          </a:p>
          <a:p>
            <a:pPr marL="158115" indent="-14605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158750" algn="l"/>
              </a:tabLst>
            </a:pPr>
            <a:r>
              <a:rPr spc="5" dirty="0">
                <a:latin typeface="Calibri"/>
                <a:cs typeface="Calibri"/>
              </a:rPr>
              <a:t>//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Define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pins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for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noise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LED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display</a:t>
            </a:r>
            <a:endParaRPr dirty="0">
              <a:latin typeface="Calibri"/>
              <a:cs typeface="Calibri"/>
            </a:endParaRPr>
          </a:p>
          <a:p>
            <a:pPr marL="158115" indent="-14605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158750" algn="l"/>
              </a:tabLst>
            </a:pPr>
            <a:r>
              <a:rPr spc="5" dirty="0">
                <a:latin typeface="Calibri"/>
                <a:cs typeface="Calibri"/>
              </a:rPr>
              <a:t>const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int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noiseLED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=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8;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//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You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can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use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any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available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digital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pin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5" dirty="0">
                <a:latin typeface="Arial MT"/>
                <a:cs typeface="Arial MT"/>
              </a:rPr>
              <a:t>•</a:t>
            </a:r>
            <a:endParaRPr dirty="0">
              <a:latin typeface="Arial MT"/>
              <a:cs typeface="Arial MT"/>
            </a:endParaRPr>
          </a:p>
          <a:p>
            <a:pPr marL="158115" indent="-14605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158750" algn="l"/>
              </a:tabLst>
            </a:pPr>
            <a:r>
              <a:rPr spc="10" dirty="0">
                <a:latin typeface="Calibri"/>
                <a:cs typeface="Calibri"/>
              </a:rPr>
              <a:t>v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s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5" dirty="0">
                <a:latin typeface="Calibri"/>
                <a:cs typeface="Calibri"/>
              </a:rPr>
              <a:t>tup</a:t>
            </a:r>
            <a:r>
              <a:rPr spc="25" dirty="0">
                <a:latin typeface="Calibri"/>
                <a:cs typeface="Calibri"/>
              </a:rPr>
              <a:t>(</a:t>
            </a:r>
            <a:r>
              <a:rPr spc="5" dirty="0">
                <a:latin typeface="Calibri"/>
                <a:cs typeface="Calibri"/>
              </a:rPr>
              <a:t>)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pc="10" dirty="0">
                <a:latin typeface="Calibri"/>
                <a:cs typeface="Calibri"/>
              </a:rPr>
              <a:t>/</a:t>
            </a:r>
            <a:r>
              <a:rPr spc="5" dirty="0">
                <a:latin typeface="Calibri"/>
                <a:cs typeface="Calibri"/>
              </a:rPr>
              <a:t>/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20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l</a:t>
            </a:r>
            <a:r>
              <a:rPr spc="-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ze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s</a:t>
            </a:r>
            <a:r>
              <a:rPr spc="25" dirty="0">
                <a:latin typeface="Calibri"/>
                <a:cs typeface="Calibri"/>
              </a:rPr>
              <a:t>e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i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10" dirty="0">
                <a:latin typeface="Calibri"/>
                <a:cs typeface="Calibri"/>
              </a:rPr>
              <a:t>ommun</a:t>
            </a:r>
            <a:r>
              <a:rPr spc="-25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5" dirty="0">
                <a:latin typeface="Calibri"/>
                <a:cs typeface="Calibri"/>
              </a:rPr>
              <a:t>a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-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on:</a:t>
            </a:r>
            <a:endParaRPr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dirty="0">
                <a:latin typeface="Calibri"/>
                <a:cs typeface="Calibri"/>
              </a:rPr>
              <a:t>Serial.begin(9600);</a:t>
            </a:r>
          </a:p>
          <a:p>
            <a:pPr marL="200660" indent="-18859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pc="5" dirty="0">
                <a:latin typeface="Calibri"/>
                <a:cs typeface="Calibri"/>
              </a:rPr>
              <a:t>p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od</a:t>
            </a:r>
            <a:r>
              <a:rPr spc="35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(</a:t>
            </a:r>
            <a:r>
              <a:rPr spc="-5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10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,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25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;</a:t>
            </a: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pc="5" dirty="0">
                <a:latin typeface="Calibri"/>
                <a:cs typeface="Calibri"/>
              </a:rPr>
              <a:t>p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od</a:t>
            </a:r>
            <a:r>
              <a:rPr spc="35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(</a:t>
            </a:r>
            <a:r>
              <a:rPr spc="10" dirty="0">
                <a:latin typeface="Calibri"/>
                <a:cs typeface="Calibri"/>
              </a:rPr>
              <a:t>b</a:t>
            </a:r>
            <a:r>
              <a:rPr spc="-20" dirty="0">
                <a:latin typeface="Calibri"/>
                <a:cs typeface="Calibri"/>
              </a:rPr>
              <a:t>l</a:t>
            </a:r>
            <a:r>
              <a:rPr spc="10" dirty="0">
                <a:latin typeface="Calibri"/>
                <a:cs typeface="Calibri"/>
              </a:rPr>
              <a:t>u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,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25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;</a:t>
            </a: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pc="5" dirty="0">
                <a:latin typeface="Calibri"/>
                <a:cs typeface="Calibri"/>
              </a:rPr>
              <a:t>p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od</a:t>
            </a:r>
            <a:r>
              <a:rPr spc="35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(</a:t>
            </a:r>
            <a:r>
              <a:rPr spc="5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20" dirty="0">
                <a:latin typeface="Calibri"/>
                <a:cs typeface="Calibri"/>
              </a:rPr>
              <a:t>e</a:t>
            </a:r>
            <a:r>
              <a:rPr spc="30" dirty="0">
                <a:latin typeface="Calibri"/>
                <a:cs typeface="Calibri"/>
              </a:rPr>
              <a:t>e</a:t>
            </a:r>
            <a:r>
              <a:rPr spc="-4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,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25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;</a:t>
            </a:r>
          </a:p>
          <a:p>
            <a:pPr marL="200660" indent="-1885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dirty="0">
                <a:latin typeface="Calibri"/>
                <a:cs typeface="Calibri"/>
              </a:rPr>
              <a:t>pinMode(noiseLED,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OUTPUT);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//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Set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noise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LED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15" dirty="0">
                <a:latin typeface="Calibri"/>
                <a:cs typeface="Calibri"/>
              </a:rPr>
              <a:t>pin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 </a:t>
            </a:r>
            <a:r>
              <a:rPr spc="-5" dirty="0">
                <a:latin typeface="Calibri"/>
                <a:cs typeface="Calibri"/>
              </a:rPr>
              <a:t>OUTPUT</a:t>
            </a:r>
            <a:endParaRPr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pc="5" dirty="0">
                <a:latin typeface="Calibri"/>
                <a:cs typeface="Calibri"/>
              </a:rPr>
              <a:t>p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n</a:t>
            </a:r>
            <a:r>
              <a:rPr spc="-30" dirty="0">
                <a:latin typeface="Calibri"/>
                <a:cs typeface="Calibri"/>
              </a:rPr>
              <a:t>M</a:t>
            </a:r>
            <a:r>
              <a:rPr spc="5" dirty="0">
                <a:latin typeface="Calibri"/>
                <a:cs typeface="Calibri"/>
              </a:rPr>
              <a:t>od</a:t>
            </a:r>
            <a:r>
              <a:rPr spc="35" dirty="0">
                <a:latin typeface="Calibri"/>
                <a:cs typeface="Calibri"/>
              </a:rPr>
              <a:t>e</a:t>
            </a:r>
            <a:r>
              <a:rPr spc="25" dirty="0">
                <a:latin typeface="Calibri"/>
                <a:cs typeface="Calibri"/>
              </a:rPr>
              <a:t>(</a:t>
            </a:r>
            <a:r>
              <a:rPr spc="-25" dirty="0">
                <a:latin typeface="Calibri"/>
                <a:cs typeface="Calibri"/>
              </a:rPr>
              <a:t>3</a:t>
            </a:r>
            <a:r>
              <a:rPr dirty="0">
                <a:latin typeface="Calibri"/>
                <a:cs typeface="Calibri"/>
              </a:rPr>
              <a:t>,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15" dirty="0">
                <a:latin typeface="Calibri"/>
                <a:cs typeface="Calibri"/>
              </a:rPr>
              <a:t>P</a:t>
            </a:r>
            <a:r>
              <a:rPr spc="-20" dirty="0">
                <a:latin typeface="Calibri"/>
                <a:cs typeface="Calibri"/>
              </a:rPr>
              <a:t>U</a:t>
            </a:r>
            <a:r>
              <a:rPr spc="-10" dirty="0">
                <a:latin typeface="Calibri"/>
                <a:cs typeface="Calibri"/>
              </a:rPr>
              <a:t>T</a:t>
            </a:r>
            <a:r>
              <a:rPr spc="25" dirty="0">
                <a:latin typeface="Calibri"/>
                <a:cs typeface="Calibri"/>
              </a:rPr>
              <a:t>)</a:t>
            </a:r>
            <a:r>
              <a:rPr dirty="0">
                <a:latin typeface="Calibri"/>
                <a:cs typeface="Calibri"/>
              </a:rPr>
              <a:t>;</a:t>
            </a:r>
          </a:p>
          <a:p>
            <a:pPr marL="158115" indent="-14605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58750" algn="l"/>
              </a:tabLst>
            </a:pPr>
            <a:r>
              <a:rPr spc="5" dirty="0">
                <a:latin typeface="Calibri"/>
                <a:cs typeface="Calibri"/>
              </a:rPr>
              <a:t>}</a:t>
            </a:r>
            <a:endParaRPr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pc="5" dirty="0">
                <a:latin typeface="Arial MT"/>
                <a:cs typeface="Arial MT"/>
              </a:rPr>
              <a:t>•</a:t>
            </a:r>
            <a:endParaRPr dirty="0">
              <a:latin typeface="Arial MT"/>
              <a:cs typeface="Arial MT"/>
            </a:endParaRPr>
          </a:p>
          <a:p>
            <a:pPr marL="158115" indent="-14605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58750" algn="l"/>
              </a:tabLst>
            </a:pPr>
            <a:r>
              <a:rPr spc="10" dirty="0">
                <a:latin typeface="Calibri"/>
                <a:cs typeface="Calibri"/>
              </a:rPr>
              <a:t>v</a:t>
            </a:r>
            <a:r>
              <a:rPr spc="5" dirty="0">
                <a:latin typeface="Calibri"/>
                <a:cs typeface="Calibri"/>
              </a:rPr>
              <a:t>o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d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25" dirty="0">
                <a:latin typeface="Calibri"/>
                <a:cs typeface="Calibri"/>
              </a:rPr>
              <a:t>l</a:t>
            </a:r>
            <a:r>
              <a:rPr spc="5" dirty="0">
                <a:latin typeface="Calibri"/>
                <a:cs typeface="Calibri"/>
              </a:rPr>
              <a:t>oop</a:t>
            </a:r>
            <a:r>
              <a:rPr spc="25" dirty="0">
                <a:latin typeface="Calibri"/>
                <a:cs typeface="Calibri"/>
              </a:rPr>
              <a:t>(</a:t>
            </a:r>
            <a:r>
              <a:rPr spc="5" dirty="0">
                <a:latin typeface="Calibri"/>
                <a:cs typeface="Calibri"/>
              </a:rPr>
              <a:t>)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5" dirty="0">
                <a:latin typeface="Calibri"/>
                <a:cs typeface="Calibri"/>
              </a:rPr>
              <a:t>{</a:t>
            </a:r>
            <a:endParaRPr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pc="5" dirty="0">
                <a:latin typeface="Calibri"/>
                <a:cs typeface="Calibri"/>
              </a:rPr>
              <a:t>d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(3</a:t>
            </a:r>
            <a:r>
              <a:rPr dirty="0">
                <a:latin typeface="Calibri"/>
                <a:cs typeface="Calibri"/>
              </a:rPr>
              <a:t>,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5" dirty="0">
                <a:latin typeface="Calibri"/>
                <a:cs typeface="Calibri"/>
              </a:rPr>
              <a:t>I</a:t>
            </a:r>
            <a:r>
              <a:rPr spc="-15" dirty="0">
                <a:latin typeface="Calibri"/>
                <a:cs typeface="Calibri"/>
              </a:rPr>
              <a:t>G</a:t>
            </a:r>
            <a:r>
              <a:rPr spc="-10" dirty="0">
                <a:latin typeface="Calibri"/>
                <a:cs typeface="Calibri"/>
              </a:rPr>
              <a:t>H</a:t>
            </a:r>
            <a:r>
              <a:rPr spc="25" dirty="0">
                <a:latin typeface="Calibri"/>
                <a:cs typeface="Calibri"/>
              </a:rPr>
              <a:t>)</a:t>
            </a:r>
            <a:r>
              <a:rPr spc="5" dirty="0">
                <a:latin typeface="Calibri"/>
                <a:cs typeface="Calibri"/>
              </a:rPr>
              <a:t>;</a:t>
            </a:r>
            <a:endParaRPr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dirty="0">
                <a:latin typeface="Calibri"/>
                <a:cs typeface="Calibri"/>
              </a:rPr>
              <a:t>delay(1000)</a:t>
            </a: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pc="5" dirty="0">
                <a:latin typeface="Calibri"/>
                <a:cs typeface="Calibri"/>
              </a:rPr>
              <a:t>d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g</a:t>
            </a:r>
            <a:r>
              <a:rPr spc="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-10" dirty="0">
                <a:latin typeface="Calibri"/>
                <a:cs typeface="Calibri"/>
              </a:rPr>
              <a:t>a</a:t>
            </a:r>
            <a:r>
              <a:rPr spc="25" dirty="0">
                <a:latin typeface="Calibri"/>
                <a:cs typeface="Calibri"/>
              </a:rPr>
              <a:t>l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-10" dirty="0">
                <a:latin typeface="Calibri"/>
                <a:cs typeface="Calibri"/>
              </a:rPr>
              <a:t>r</a:t>
            </a:r>
            <a:r>
              <a:rPr spc="-25" dirty="0">
                <a:latin typeface="Calibri"/>
                <a:cs typeface="Calibri"/>
              </a:rPr>
              <a:t>i</a:t>
            </a:r>
            <a:r>
              <a:rPr spc="5" dirty="0">
                <a:latin typeface="Calibri"/>
                <a:cs typeface="Calibri"/>
              </a:rPr>
              <a:t>t</a:t>
            </a:r>
            <a:r>
              <a:rPr spc="30" dirty="0">
                <a:latin typeface="Calibri"/>
                <a:cs typeface="Calibri"/>
              </a:rPr>
              <a:t>e</a:t>
            </a:r>
            <a:r>
              <a:rPr spc="-25" dirty="0">
                <a:latin typeface="Calibri"/>
                <a:cs typeface="Calibri"/>
              </a:rPr>
              <a:t>(3</a:t>
            </a:r>
            <a:r>
              <a:rPr dirty="0">
                <a:latin typeface="Calibri"/>
                <a:cs typeface="Calibri"/>
              </a:rPr>
              <a:t>,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L</a:t>
            </a:r>
            <a:r>
              <a:rPr spc="10" dirty="0">
                <a:latin typeface="Calibri"/>
                <a:cs typeface="Calibri"/>
              </a:rPr>
              <a:t>O</a:t>
            </a:r>
            <a:r>
              <a:rPr spc="-5" dirty="0">
                <a:latin typeface="Calibri"/>
                <a:cs typeface="Calibri"/>
              </a:rPr>
              <a:t>W</a:t>
            </a:r>
            <a:r>
              <a:rPr spc="25" dirty="0">
                <a:latin typeface="Calibri"/>
                <a:cs typeface="Calibri"/>
              </a:rPr>
              <a:t>)</a:t>
            </a:r>
            <a:r>
              <a:rPr spc="5" dirty="0">
                <a:latin typeface="Calibri"/>
                <a:cs typeface="Calibri"/>
              </a:rPr>
              <a:t>;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1435718" y="0"/>
            <a:ext cx="4431681" cy="963597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58115" indent="-14605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158750" algn="l"/>
              </a:tabLst>
            </a:pPr>
            <a:r>
              <a:rPr sz="1600" dirty="0">
                <a:latin typeface="Calibri"/>
                <a:cs typeface="Calibri"/>
              </a:rPr>
              <a:t>Delay(1000);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5" dirty="0">
                <a:latin typeface="Arial MT"/>
                <a:cs typeface="Arial MT"/>
              </a:rPr>
              <a:t>•</a:t>
            </a:r>
            <a:endParaRPr sz="1600" dirty="0">
              <a:latin typeface="Arial MT"/>
              <a:cs typeface="Arial MT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//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establish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variables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for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duration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ping,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and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distance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result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10" dirty="0">
                <a:latin typeface="Calibri"/>
                <a:cs typeface="Calibri"/>
              </a:rPr>
              <a:t>/</a:t>
            </a:r>
            <a:r>
              <a:rPr sz="1600" spc="5" dirty="0">
                <a:latin typeface="Calibri"/>
                <a:cs typeface="Calibri"/>
              </a:rPr>
              <a:t>/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h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nd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nt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3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15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:</a:t>
            </a: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25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ong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du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on,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h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-4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m;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//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PING)))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is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triggered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by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pulse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2 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more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microseconds.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//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Give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short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LOW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pulse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beforehand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to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ensure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clean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pulse: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dirty="0">
                <a:latin typeface="Calibri"/>
                <a:cs typeface="Calibri"/>
              </a:rPr>
              <a:t>pinMode(pingPin,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OUTPUT);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2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(</a:t>
            </a:r>
            <a:r>
              <a:rPr sz="1600" spc="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spc="25" dirty="0">
                <a:latin typeface="Calibri"/>
                <a:cs typeface="Calibri"/>
              </a:rPr>
              <a:t>)</a:t>
            </a:r>
            <a:r>
              <a:rPr sz="1600" spc="5" dirty="0">
                <a:latin typeface="Calibri"/>
                <a:cs typeface="Calibri"/>
              </a:rPr>
              <a:t>;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dirty="0">
                <a:latin typeface="Calibri"/>
                <a:cs typeface="Calibri"/>
              </a:rPr>
              <a:t>delayMicroseconds(2);</a:t>
            </a: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2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(</a:t>
            </a:r>
            <a:r>
              <a:rPr sz="1600" spc="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H</a:t>
            </a:r>
            <a:r>
              <a:rPr sz="1600" spc="25" dirty="0">
                <a:latin typeface="Calibri"/>
                <a:cs typeface="Calibri"/>
              </a:rPr>
              <a:t>)</a:t>
            </a:r>
            <a:r>
              <a:rPr sz="1600" spc="5" dirty="0">
                <a:latin typeface="Calibri"/>
                <a:cs typeface="Calibri"/>
              </a:rPr>
              <a:t>;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dirty="0">
                <a:latin typeface="Calibri"/>
                <a:cs typeface="Calibri"/>
              </a:rPr>
              <a:t>delayMicroseconds(5);</a:t>
            </a: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25" dirty="0">
                <a:latin typeface="Calibri"/>
                <a:cs typeface="Calibri"/>
              </a:rPr>
              <a:t>l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3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(</a:t>
            </a:r>
            <a:r>
              <a:rPr sz="1600" spc="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L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W</a:t>
            </a:r>
            <a:r>
              <a:rPr sz="1600" spc="25" dirty="0">
                <a:latin typeface="Calibri"/>
                <a:cs typeface="Calibri"/>
              </a:rPr>
              <a:t>)</a:t>
            </a:r>
            <a:r>
              <a:rPr sz="1600" spc="5" dirty="0">
                <a:latin typeface="Calibri"/>
                <a:cs typeface="Calibri"/>
              </a:rPr>
              <a:t>;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5" dirty="0">
                <a:latin typeface="Arial MT"/>
                <a:cs typeface="Arial MT"/>
              </a:rPr>
              <a:t>•</a:t>
            </a:r>
            <a:endParaRPr sz="1600" dirty="0">
              <a:latin typeface="Arial MT"/>
              <a:cs typeface="Arial MT"/>
            </a:endParaRPr>
          </a:p>
          <a:p>
            <a:pPr marL="200660" indent="-18859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//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same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pin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used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read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signal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from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PING))):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pulse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//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whose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duration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is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time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(in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microseconds)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from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sending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ping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10" dirty="0">
                <a:latin typeface="Calibri"/>
                <a:cs typeface="Calibri"/>
              </a:rPr>
              <a:t>/</a:t>
            </a:r>
            <a:r>
              <a:rPr sz="1600" spc="5" dirty="0">
                <a:latin typeface="Calibri"/>
                <a:cs typeface="Calibri"/>
              </a:rPr>
              <a:t>/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pt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ts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ho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20" dirty="0">
                <a:latin typeface="Calibri"/>
                <a:cs typeface="Calibri"/>
              </a:rPr>
              <a:t>f</a:t>
            </a:r>
            <a:r>
              <a:rPr sz="1600" spc="5" dirty="0">
                <a:latin typeface="Calibri"/>
                <a:cs typeface="Calibri"/>
              </a:rPr>
              <a:t>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ob</a:t>
            </a:r>
            <a:r>
              <a:rPr sz="1600" spc="15" dirty="0">
                <a:latin typeface="Calibri"/>
                <a:cs typeface="Calibri"/>
              </a:rPr>
              <a:t>j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t.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p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spc="-30" dirty="0">
                <a:latin typeface="Calibri"/>
                <a:cs typeface="Calibri"/>
              </a:rPr>
              <a:t>M</a:t>
            </a:r>
            <a:r>
              <a:rPr sz="1600" spc="5" dirty="0">
                <a:latin typeface="Calibri"/>
                <a:cs typeface="Calibri"/>
              </a:rPr>
              <a:t>od</a:t>
            </a:r>
            <a:r>
              <a:rPr sz="1600" spc="35" dirty="0">
                <a:latin typeface="Calibri"/>
                <a:cs typeface="Calibri"/>
              </a:rPr>
              <a:t>e</a:t>
            </a:r>
            <a:r>
              <a:rPr sz="1600" spc="25" dirty="0">
                <a:latin typeface="Calibri"/>
                <a:cs typeface="Calibri"/>
              </a:rPr>
              <a:t>(</a:t>
            </a:r>
            <a:r>
              <a:rPr sz="1600" spc="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spc="-50" dirty="0">
                <a:latin typeface="Calibri"/>
                <a:cs typeface="Calibri"/>
              </a:rPr>
              <a:t>g</a:t>
            </a:r>
            <a:r>
              <a:rPr sz="1600" spc="15" dirty="0">
                <a:latin typeface="Calibri"/>
                <a:cs typeface="Calibri"/>
              </a:rPr>
              <a:t>P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INP</a:t>
            </a:r>
            <a:r>
              <a:rPr sz="1600" spc="-20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25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;</a:t>
            </a: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duration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=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pulseIn(pingPin,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</a:t>
            </a:r>
            <a:r>
              <a:rPr sz="1600" dirty="0">
                <a:latin typeface="Calibri"/>
                <a:cs typeface="Calibri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5" dirty="0">
                <a:latin typeface="Arial MT"/>
                <a:cs typeface="Arial MT"/>
              </a:rPr>
              <a:t>•</a:t>
            </a:r>
            <a:endParaRPr sz="1600" dirty="0">
              <a:latin typeface="Arial MT"/>
              <a:cs typeface="Arial MT"/>
            </a:endParaRPr>
          </a:p>
          <a:p>
            <a:pPr marL="200660" indent="-188595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10" dirty="0">
                <a:latin typeface="Calibri"/>
                <a:cs typeface="Calibri"/>
              </a:rPr>
              <a:t>/</a:t>
            </a:r>
            <a:r>
              <a:rPr sz="1600" spc="5" dirty="0">
                <a:latin typeface="Calibri"/>
                <a:cs typeface="Calibri"/>
              </a:rPr>
              <a:t>/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on</a:t>
            </a:r>
            <a:r>
              <a:rPr sz="1600" spc="15" dirty="0">
                <a:latin typeface="Calibri"/>
                <a:cs typeface="Calibri"/>
              </a:rPr>
              <a:t>v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me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nto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d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10" dirty="0">
                <a:latin typeface="Calibri"/>
                <a:cs typeface="Calibri"/>
              </a:rPr>
              <a:t>s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e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h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=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m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s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ond</a:t>
            </a:r>
            <a:r>
              <a:rPr sz="1600" spc="1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5" dirty="0">
                <a:latin typeface="Calibri"/>
                <a:cs typeface="Calibri"/>
              </a:rPr>
              <a:t>oI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h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-25" dirty="0">
                <a:latin typeface="Calibri"/>
                <a:cs typeface="Calibri"/>
              </a:rPr>
              <a:t>s</a:t>
            </a:r>
            <a:r>
              <a:rPr sz="1600" spc="25" dirty="0">
                <a:latin typeface="Calibri"/>
                <a:cs typeface="Calibri"/>
              </a:rPr>
              <a:t>(</a:t>
            </a:r>
            <a:r>
              <a:rPr sz="1600" spc="-40" dirty="0">
                <a:latin typeface="Calibri"/>
                <a:cs typeface="Calibri"/>
              </a:rPr>
              <a:t>d</a:t>
            </a:r>
            <a:r>
              <a:rPr sz="1600" spc="5" dirty="0">
                <a:latin typeface="Calibri"/>
                <a:cs typeface="Calibri"/>
              </a:rPr>
              <a:t>u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on</a:t>
            </a:r>
            <a:r>
              <a:rPr sz="1600" spc="-25" dirty="0">
                <a:latin typeface="Calibri"/>
                <a:cs typeface="Calibri"/>
              </a:rPr>
              <a:t>)</a:t>
            </a:r>
            <a:r>
              <a:rPr sz="1600" spc="5" dirty="0">
                <a:latin typeface="Calibri"/>
                <a:cs typeface="Calibri"/>
              </a:rPr>
              <a:t>;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15" dirty="0">
                <a:latin typeface="Calibri"/>
                <a:cs typeface="Calibri"/>
              </a:rPr>
              <a:t>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=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15" dirty="0">
                <a:latin typeface="Calibri"/>
                <a:cs typeface="Calibri"/>
              </a:rPr>
              <a:t>m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s</a:t>
            </a:r>
            <a:r>
              <a:rPr sz="1600" spc="3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c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nds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5" dirty="0">
                <a:latin typeface="Calibri"/>
                <a:cs typeface="Calibri"/>
              </a:rPr>
              <a:t>oC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n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15" dirty="0">
                <a:latin typeface="Calibri"/>
                <a:cs typeface="Calibri"/>
              </a:rPr>
              <a:t>m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20" dirty="0">
                <a:latin typeface="Calibri"/>
                <a:cs typeface="Calibri"/>
              </a:rPr>
              <a:t>e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600" spc="-15" dirty="0">
                <a:latin typeface="Calibri"/>
                <a:cs typeface="Calibri"/>
              </a:rPr>
              <a:t>s</a:t>
            </a:r>
            <a:r>
              <a:rPr sz="1600" spc="25" dirty="0">
                <a:latin typeface="Calibri"/>
                <a:cs typeface="Calibri"/>
              </a:rPr>
              <a:t>(</a:t>
            </a:r>
            <a:r>
              <a:rPr sz="1600" spc="-40" dirty="0">
                <a:latin typeface="Calibri"/>
                <a:cs typeface="Calibri"/>
              </a:rPr>
              <a:t>d</a:t>
            </a:r>
            <a:r>
              <a:rPr sz="1600" spc="10" dirty="0">
                <a:latin typeface="Calibri"/>
                <a:cs typeface="Calibri"/>
              </a:rPr>
              <a:t>u</a:t>
            </a:r>
            <a:r>
              <a:rPr sz="1600" spc="-5" dirty="0">
                <a:latin typeface="Calibri"/>
                <a:cs typeface="Calibri"/>
              </a:rPr>
              <a:t>ra</a:t>
            </a:r>
            <a:r>
              <a:rPr sz="1600" spc="5" dirty="0">
                <a:latin typeface="Calibri"/>
                <a:cs typeface="Calibri"/>
              </a:rPr>
              <a:t>t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o</a:t>
            </a:r>
            <a:r>
              <a:rPr sz="1600" spc="10" dirty="0">
                <a:latin typeface="Calibri"/>
                <a:cs typeface="Calibri"/>
              </a:rPr>
              <a:t>n</a:t>
            </a:r>
            <a:r>
              <a:rPr sz="1600" spc="-25" dirty="0">
                <a:latin typeface="Calibri"/>
                <a:cs typeface="Calibri"/>
              </a:rPr>
              <a:t>)</a:t>
            </a:r>
            <a:r>
              <a:rPr sz="1600" spc="5" dirty="0">
                <a:latin typeface="Calibri"/>
                <a:cs typeface="Calibri"/>
              </a:rPr>
              <a:t>;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dirty="0">
                <a:latin typeface="Calibri"/>
                <a:cs typeface="Calibri"/>
              </a:rPr>
              <a:t>Serial.print(inches);</a:t>
            </a: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S</a:t>
            </a:r>
            <a:r>
              <a:rPr sz="1600" spc="25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25" dirty="0">
                <a:latin typeface="Calibri"/>
                <a:cs typeface="Calibri"/>
              </a:rPr>
              <a:t>l</a:t>
            </a:r>
            <a:r>
              <a:rPr sz="1600" spc="5" dirty="0">
                <a:latin typeface="Calibri"/>
                <a:cs typeface="Calibri"/>
              </a:rPr>
              <a:t>.p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spc="-25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nt</a:t>
            </a:r>
            <a:r>
              <a:rPr sz="1600" spc="-25" dirty="0">
                <a:latin typeface="Calibri"/>
                <a:cs typeface="Calibri"/>
              </a:rPr>
              <a:t>(</a:t>
            </a:r>
            <a:r>
              <a:rPr sz="1600" spc="-10" dirty="0">
                <a:latin typeface="Calibri"/>
                <a:cs typeface="Calibri"/>
              </a:rPr>
              <a:t>“</a:t>
            </a:r>
            <a:r>
              <a:rPr sz="1600" spc="25" dirty="0">
                <a:latin typeface="Calibri"/>
                <a:cs typeface="Calibri"/>
              </a:rPr>
              <a:t>i</a:t>
            </a:r>
            <a:r>
              <a:rPr sz="1600" spc="-4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“</a:t>
            </a:r>
            <a:r>
              <a:rPr sz="1600" spc="25" dirty="0">
                <a:latin typeface="Calibri"/>
                <a:cs typeface="Calibri"/>
              </a:rPr>
              <a:t>)</a:t>
            </a:r>
            <a:r>
              <a:rPr sz="1600" spc="5" dirty="0">
                <a:latin typeface="Calibri"/>
                <a:cs typeface="Calibri"/>
              </a:rPr>
              <a:t>;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Serial.print(cm);</a:t>
            </a:r>
            <a:endParaRPr sz="1600" dirty="0">
              <a:latin typeface="Calibri"/>
              <a:cs typeface="Calibri"/>
            </a:endParaRPr>
          </a:p>
          <a:p>
            <a:pPr marL="200660" indent="-18859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dirty="0">
                <a:latin typeface="Calibri"/>
                <a:cs typeface="Calibri"/>
              </a:rPr>
              <a:t>Serial.print(“cm”);</a:t>
            </a:r>
          </a:p>
          <a:p>
            <a:pPr marL="200660" indent="-18859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00660" algn="l"/>
                <a:tab pos="201295" algn="l"/>
              </a:tabLst>
            </a:pPr>
            <a:r>
              <a:rPr sz="1600" spc="5" dirty="0">
                <a:latin typeface="Calibri"/>
                <a:cs typeface="Calibri"/>
              </a:rPr>
              <a:t>Serial.println();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1433937" y="0"/>
            <a:ext cx="5424063" cy="5634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indent="-2190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sz="1600" spc="2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al</a:t>
            </a:r>
            <a:r>
              <a:rPr sz="1600" spc="15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65" dirty="0">
                <a:latin typeface="Calibri"/>
                <a:cs typeface="Calibri"/>
              </a:rPr>
              <a:t>W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(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20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cm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;</a:t>
            </a:r>
          </a:p>
          <a:p>
            <a:pPr marL="364490" indent="-3524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1600" spc="2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al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70" dirty="0">
                <a:latin typeface="Calibri"/>
                <a:cs typeface="Calibri"/>
              </a:rPr>
              <a:t>W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(</a:t>
            </a:r>
            <a:r>
              <a:rPr sz="1600" spc="15" dirty="0">
                <a:latin typeface="Calibri"/>
                <a:cs typeface="Calibri"/>
              </a:rPr>
              <a:t>b</a:t>
            </a:r>
            <a:r>
              <a:rPr sz="1600" spc="20" dirty="0">
                <a:latin typeface="Calibri"/>
                <a:cs typeface="Calibri"/>
              </a:rPr>
              <a:t>l</a:t>
            </a:r>
            <a:r>
              <a:rPr sz="1600" spc="15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e,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25</a:t>
            </a:r>
            <a:r>
              <a:rPr sz="1600" dirty="0">
                <a:latin typeface="Calibri"/>
                <a:cs typeface="Calibri"/>
              </a:rPr>
              <a:t>5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cm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;</a:t>
            </a:r>
          </a:p>
          <a:p>
            <a:pPr marL="364490" indent="-3524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1600" spc="2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al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70" dirty="0">
                <a:latin typeface="Calibri"/>
                <a:cs typeface="Calibri"/>
              </a:rPr>
              <a:t>W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(g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ee</a:t>
            </a:r>
            <a:r>
              <a:rPr sz="1600" spc="2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15" dirty="0">
                <a:latin typeface="Calibri"/>
                <a:cs typeface="Calibri"/>
              </a:rPr>
              <a:t>h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;</a:t>
            </a: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}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else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{</a:t>
            </a:r>
          </a:p>
          <a:p>
            <a:pPr marL="364490" indent="-352425">
              <a:lnSpc>
                <a:spcPts val="1360"/>
              </a:lnSpc>
              <a:spcBef>
                <a:spcPts val="10"/>
              </a:spcBef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1600" spc="2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al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70" dirty="0">
                <a:latin typeface="Calibri"/>
                <a:cs typeface="Calibri"/>
              </a:rPr>
              <a:t>W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(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d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;</a:t>
            </a:r>
          </a:p>
          <a:p>
            <a:pPr marL="364490" indent="-352425">
              <a:lnSpc>
                <a:spcPts val="1360"/>
              </a:lnSpc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1600" spc="2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al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70" dirty="0">
                <a:latin typeface="Calibri"/>
                <a:cs typeface="Calibri"/>
              </a:rPr>
              <a:t>W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(</a:t>
            </a:r>
            <a:r>
              <a:rPr sz="1600" spc="15" dirty="0">
                <a:latin typeface="Calibri"/>
                <a:cs typeface="Calibri"/>
              </a:rPr>
              <a:t>b</a:t>
            </a:r>
            <a:r>
              <a:rPr sz="1600" spc="20" dirty="0">
                <a:latin typeface="Calibri"/>
                <a:cs typeface="Calibri"/>
              </a:rPr>
              <a:t>l</a:t>
            </a:r>
            <a:r>
              <a:rPr sz="1600" spc="15" dirty="0">
                <a:latin typeface="Calibri"/>
                <a:cs typeface="Calibri"/>
              </a:rPr>
              <a:t>u</a:t>
            </a:r>
            <a:r>
              <a:rPr sz="1600" dirty="0">
                <a:latin typeface="Calibri"/>
                <a:cs typeface="Calibri"/>
              </a:rPr>
              <a:t>e,</a:t>
            </a:r>
            <a:r>
              <a:rPr sz="1600" spc="-114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;</a:t>
            </a:r>
          </a:p>
          <a:p>
            <a:pPr marL="364490" indent="-3524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1600" spc="2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al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spc="-70" dirty="0">
                <a:latin typeface="Calibri"/>
                <a:cs typeface="Calibri"/>
              </a:rPr>
              <a:t>W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(g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ee</a:t>
            </a:r>
            <a:r>
              <a:rPr sz="1600" spc="2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;</a:t>
            </a: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}</a:t>
            </a:r>
          </a:p>
          <a:p>
            <a:pPr marL="297815" indent="-28575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20" dirty="0">
                <a:latin typeface="Calibri"/>
                <a:cs typeface="Calibri"/>
              </a:rPr>
              <a:t>i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15" dirty="0">
                <a:latin typeface="Calibri"/>
                <a:cs typeface="Calibri"/>
              </a:rPr>
              <a:t>ound</a:t>
            </a:r>
            <a:r>
              <a:rPr sz="1600" spc="-5" dirty="0">
                <a:latin typeface="Calibri"/>
                <a:cs typeface="Calibri"/>
              </a:rPr>
              <a:t>Le</a:t>
            </a:r>
            <a:r>
              <a:rPr sz="1600" spc="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el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2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spc="20" dirty="0">
                <a:latin typeface="Calibri"/>
                <a:cs typeface="Calibri"/>
              </a:rPr>
              <a:t>al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15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Re</a:t>
            </a:r>
            <a:r>
              <a:rPr sz="1600" spc="20" dirty="0">
                <a:latin typeface="Calibri"/>
                <a:cs typeface="Calibri"/>
              </a:rPr>
              <a:t>a</a:t>
            </a:r>
            <a:r>
              <a:rPr sz="1600" spc="25" dirty="0">
                <a:latin typeface="Calibri"/>
                <a:cs typeface="Calibri"/>
              </a:rPr>
              <a:t>d</a:t>
            </a:r>
            <a:r>
              <a:rPr sz="1600" spc="-15" dirty="0">
                <a:latin typeface="Calibri"/>
                <a:cs typeface="Calibri"/>
              </a:rPr>
              <a:t>(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15" dirty="0">
                <a:latin typeface="Calibri"/>
                <a:cs typeface="Calibri"/>
              </a:rPr>
              <a:t>)</a:t>
            </a:r>
            <a:r>
              <a:rPr sz="1600" dirty="0">
                <a:latin typeface="Calibri"/>
                <a:cs typeface="Calibri"/>
              </a:rPr>
              <a:t>;</a:t>
            </a:r>
          </a:p>
          <a:p>
            <a:pPr marL="297815" indent="-285750">
              <a:lnSpc>
                <a:spcPts val="1360"/>
              </a:lnSpc>
              <a:spcBef>
                <a:spcPts val="1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10" dirty="0">
                <a:latin typeface="Calibri"/>
                <a:cs typeface="Calibri"/>
              </a:rPr>
              <a:t>if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(soundLevel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&gt;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200)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{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//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Adjust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this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threshold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10" dirty="0">
                <a:latin typeface="Calibri"/>
                <a:cs typeface="Calibri"/>
              </a:rPr>
              <a:t>as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needed</a:t>
            </a:r>
            <a:endParaRPr sz="1600" dirty="0">
              <a:latin typeface="Calibri"/>
              <a:cs typeface="Calibri"/>
            </a:endParaRPr>
          </a:p>
          <a:p>
            <a:pPr marL="364490" indent="-352425">
              <a:lnSpc>
                <a:spcPts val="1360"/>
              </a:lnSpc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1600" spc="-5" dirty="0">
                <a:latin typeface="Calibri"/>
                <a:cs typeface="Calibri"/>
              </a:rPr>
              <a:t>digitalWrite(noiseLED,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HIGH);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//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Turn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on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noise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LED</a:t>
            </a: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}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else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{</a:t>
            </a:r>
          </a:p>
          <a:p>
            <a:pPr marL="364490" indent="-35242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64490" algn="l"/>
                <a:tab pos="365125" algn="l"/>
              </a:tabLst>
            </a:pPr>
            <a:r>
              <a:rPr sz="1600" spc="-5" dirty="0">
                <a:latin typeface="Calibri"/>
                <a:cs typeface="Calibri"/>
              </a:rPr>
              <a:t>digitalWrite(noiseLED,</a:t>
            </a:r>
            <a:r>
              <a:rPr sz="1600" spc="-1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LOW);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//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Turn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noise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LED</a:t>
            </a: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ts val="1360"/>
              </a:lnSpc>
              <a:spcBef>
                <a:spcPts val="10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</a:p>
          <a:p>
            <a:pPr marL="297815" indent="-285750">
              <a:lnSpc>
                <a:spcPts val="136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dirty="0">
                <a:latin typeface="Calibri"/>
                <a:cs typeface="Calibri"/>
              </a:rPr>
              <a:t>delay(100);</a:t>
            </a:r>
          </a:p>
          <a:p>
            <a:pPr marL="231140" indent="-21907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sz="16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</a:p>
          <a:p>
            <a:pPr marL="231140" indent="-21907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sz="1600" spc="10" dirty="0">
                <a:latin typeface="Calibri"/>
                <a:cs typeface="Calibri"/>
              </a:rPr>
              <a:t>long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microsecondsToInches(long</a:t>
            </a:r>
            <a:r>
              <a:rPr sz="1600" spc="-1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microseconds)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{</a:t>
            </a:r>
          </a:p>
          <a:p>
            <a:pPr marL="297815" indent="-285750">
              <a:lnSpc>
                <a:spcPts val="136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alibri"/>
                <a:cs typeface="Calibri"/>
              </a:rPr>
              <a:t>return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microseconds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/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74</a:t>
            </a:r>
            <a:r>
              <a:rPr sz="1600" dirty="0">
                <a:latin typeface="Calibri"/>
                <a:cs typeface="Calibri"/>
              </a:rPr>
              <a:t> /</a:t>
            </a:r>
            <a:r>
              <a:rPr sz="1600" spc="-5" dirty="0">
                <a:latin typeface="Calibri"/>
                <a:cs typeface="Calibri"/>
              </a:rPr>
              <a:t> 2;</a:t>
            </a:r>
            <a:endParaRPr sz="1600" dirty="0">
              <a:latin typeface="Calibri"/>
              <a:cs typeface="Calibri"/>
            </a:endParaRPr>
          </a:p>
          <a:p>
            <a:pPr marL="231140" indent="-219075">
              <a:lnSpc>
                <a:spcPts val="1360"/>
              </a:lnSpc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sz="16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Arial MT"/>
                <a:cs typeface="Arial MT"/>
              </a:rPr>
              <a:t>•</a:t>
            </a:r>
          </a:p>
          <a:p>
            <a:pPr marL="231140" indent="-21907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sz="1600" spc="20" dirty="0">
                <a:latin typeface="Calibri"/>
                <a:cs typeface="Calibri"/>
              </a:rPr>
              <a:t>l</a:t>
            </a:r>
            <a:r>
              <a:rPr sz="1600" spc="1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15" dirty="0">
                <a:latin typeface="Calibri"/>
                <a:cs typeface="Calibri"/>
              </a:rPr>
              <a:t>nd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85" dirty="0">
                <a:latin typeface="Calibri"/>
                <a:cs typeface="Calibri"/>
              </a:rPr>
              <a:t>T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5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t</a:t>
            </a:r>
            <a:r>
              <a:rPr sz="1600" spc="15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ete</a:t>
            </a:r>
            <a:r>
              <a:rPr sz="1600" spc="-6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s</a:t>
            </a:r>
            <a:r>
              <a:rPr sz="1600" spc="-15" dirty="0">
                <a:latin typeface="Calibri"/>
                <a:cs typeface="Calibri"/>
              </a:rPr>
              <a:t>(</a:t>
            </a:r>
            <a:r>
              <a:rPr sz="1600" spc="20" dirty="0">
                <a:latin typeface="Calibri"/>
                <a:cs typeface="Calibri"/>
              </a:rPr>
              <a:t>l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1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1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</a:t>
            </a:r>
            <a:r>
              <a:rPr sz="1600" spc="2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e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spc="10" dirty="0">
                <a:latin typeface="Calibri"/>
                <a:cs typeface="Calibri"/>
              </a:rPr>
              <a:t>o</a:t>
            </a:r>
            <a:r>
              <a:rPr sz="1600" spc="15" dirty="0">
                <a:latin typeface="Calibri"/>
                <a:cs typeface="Calibri"/>
              </a:rPr>
              <a:t>nd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dirty="0">
                <a:latin typeface="Calibri"/>
                <a:cs typeface="Calibri"/>
              </a:rPr>
              <a:t>)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{</a:t>
            </a: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600" spc="-5" dirty="0">
                <a:latin typeface="Calibri"/>
                <a:cs typeface="Calibri"/>
              </a:rPr>
              <a:t>return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microseconds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/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29</a:t>
            </a:r>
            <a:r>
              <a:rPr sz="1600" dirty="0">
                <a:latin typeface="Calibri"/>
                <a:cs typeface="Calibri"/>
              </a:rPr>
              <a:t> /</a:t>
            </a:r>
            <a:r>
              <a:rPr sz="1600" spc="-5" dirty="0">
                <a:latin typeface="Calibri"/>
                <a:cs typeface="Calibri"/>
              </a:rPr>
              <a:t> 2;</a:t>
            </a:r>
            <a:endParaRPr sz="1600" dirty="0">
              <a:latin typeface="Calibri"/>
              <a:cs typeface="Calibri"/>
            </a:endParaRPr>
          </a:p>
          <a:p>
            <a:pPr marL="231140" indent="-21907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sz="16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>
            <a:spLocks noGrp="1"/>
          </p:cNvSpPr>
          <p:nvPr>
            <p:ph type="title"/>
          </p:nvPr>
        </p:nvSpPr>
        <p:spPr>
          <a:xfrm>
            <a:off x="580350" y="383813"/>
            <a:ext cx="5662814" cy="434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spc="15" dirty="0"/>
              <a:t>S</a:t>
            </a:r>
            <a:r>
              <a:rPr sz="2800" spc="-20" dirty="0"/>
              <a:t>I</a:t>
            </a:r>
            <a:r>
              <a:rPr sz="2800" spc="20" dirty="0"/>
              <a:t>M</a:t>
            </a:r>
            <a:r>
              <a:rPr sz="2800" spc="35" dirty="0"/>
              <a:t>U</a:t>
            </a:r>
            <a:r>
              <a:rPr sz="2800" spc="20" dirty="0"/>
              <a:t>L</a:t>
            </a:r>
            <a:r>
              <a:rPr sz="2800" spc="-245" dirty="0"/>
              <a:t>A</a:t>
            </a:r>
            <a:r>
              <a:rPr sz="2800" spc="25" dirty="0"/>
              <a:t>T</a:t>
            </a:r>
            <a:r>
              <a:rPr sz="2800" spc="-20" dirty="0"/>
              <a:t>I</a:t>
            </a:r>
            <a:r>
              <a:rPr sz="2800" spc="25" dirty="0"/>
              <a:t>O</a:t>
            </a:r>
            <a:r>
              <a:rPr sz="2800" spc="15" dirty="0"/>
              <a:t>N</a:t>
            </a:r>
            <a:r>
              <a:rPr sz="2800" spc="-140" dirty="0"/>
              <a:t> </a:t>
            </a:r>
            <a:r>
              <a:rPr sz="2800" spc="20" dirty="0"/>
              <a:t>V</a:t>
            </a:r>
            <a:r>
              <a:rPr sz="2800" spc="-20" dirty="0"/>
              <a:t>I</a:t>
            </a:r>
            <a:r>
              <a:rPr sz="2800" spc="15" dirty="0"/>
              <a:t>D</a:t>
            </a:r>
            <a:r>
              <a:rPr sz="2800" spc="-25" dirty="0"/>
              <a:t>E</a:t>
            </a:r>
            <a:r>
              <a:rPr sz="2800" spc="25" dirty="0"/>
              <a:t>O</a:t>
            </a:r>
            <a:r>
              <a:rPr sz="2800" spc="5" dirty="0"/>
              <a:t>:</a:t>
            </a:r>
            <a:endParaRPr sz="2800"/>
          </a:p>
        </p:txBody>
      </p:sp>
      <p:pic>
        <p:nvPicPr>
          <p:cNvPr id="2097153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1210" y="1165860"/>
            <a:ext cx="5549979" cy="27749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1174</Words>
  <Application>Microsoft Office PowerPoint</Application>
  <PresentationFormat>Custom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Georgia</vt:lpstr>
      <vt:lpstr>Palatino Linotype</vt:lpstr>
      <vt:lpstr>Times New Roman</vt:lpstr>
      <vt:lpstr>Office Theme</vt:lpstr>
      <vt:lpstr>PowerPoint Presentation</vt:lpstr>
      <vt:lpstr>PROJECT</vt:lpstr>
      <vt:lpstr>PLATFORM REQUIRED:</vt:lpstr>
      <vt:lpstr>WEB DEVELOPMENT TECHNOLOGIES:</vt:lpstr>
      <vt:lpstr>FEATURES :</vt:lpstr>
      <vt:lpstr>CODE IMPLEMENTATION:</vt:lpstr>
      <vt:lpstr>PowerPoint Presentation</vt:lpstr>
      <vt:lpstr>PowerPoint Presentation</vt:lpstr>
      <vt:lpstr>SIMULATION VIDEO: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22127PC95I</dc:creator>
  <cp:lastModifiedBy>Subashree S</cp:lastModifiedBy>
  <cp:revision>1</cp:revision>
  <dcterms:created xsi:type="dcterms:W3CDTF">2023-10-31T22:45:56Z</dcterms:created>
  <dcterms:modified xsi:type="dcterms:W3CDTF">2023-11-01T12:38:59Z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LastSaved">
    <vt:filetime>2023-11-01T00:00:00Z</vt:filetime>
  </property>
  <property fmtid="{D5CDD505-2E9C-101B-9397-08002B2CF9AE}" pid="4" name="ICV">
    <vt:lpwstr>07765a6a134748748e557577b05dedb3</vt:lpwstr>
  </property>
</Properties>
</file>