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73660-C2F2-4167-BDA2-AE043A9AC7A7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C7B27-9BF8-47D6-96CA-168D9A5A301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/>
        </p:nvSpPr>
        <p:spPr>
          <a:xfrm>
            <a:off x="838200" y="476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.</a:t>
            </a:r>
          </a:p>
        </p:txBody>
      </p:sp>
      <p:sp>
        <p:nvSpPr>
          <p:cNvPr id="1048585" name="Content Placeholder 2"/>
          <p:cNvSpPr>
            <a:spLocks noGrp="1"/>
          </p:cNvSpPr>
          <p:nvPr/>
        </p:nvSpPr>
        <p:spPr>
          <a:xfrm>
            <a:off x="2078967" y="1801990"/>
            <a:ext cx="7694034" cy="4141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</a:t>
            </a:r>
            <a:r>
              <a:rPr lang="en-US" altLang="en-IN" dirty="0"/>
              <a:t>      </a:t>
            </a:r>
            <a:r>
              <a:rPr lang="en-US" altLang="en-IN" b="1" dirty="0"/>
              <a:t>DEPARTMENT OF COMPUTER SCIENCE AND ENGINEERING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altLang="en-IN" dirty="0"/>
              <a:t>  </a:t>
            </a:r>
            <a:r>
              <a:rPr lang="en-IN" dirty="0"/>
              <a:t>     </a:t>
            </a:r>
            <a:r>
              <a:rPr lang="en-IN" sz="3200" dirty="0">
                <a:latin typeface="Adobe Caslon Pro" panose="0205050205050A020403" charset="0"/>
                <a:cs typeface="Adobe Caslon Pro" panose="0205050205050A020403" charset="0"/>
              </a:rPr>
              <a:t>NOISE POLLUTION MONITORING</a:t>
            </a: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sz="4000" dirty="0">
                <a:latin typeface="Algerian" panose="04020705040A02060702" pitchFamily="82" charset="0"/>
              </a:rPr>
              <a:t>                       </a:t>
            </a:r>
            <a:r>
              <a:rPr lang="en-US" sz="4000" dirty="0">
                <a:latin typeface="Algerian" panose="04020705040A02060702" pitchFamily="82" charset="0"/>
              </a:rPr>
              <a:t>    </a:t>
            </a:r>
            <a:r>
              <a:rPr lang="en-IN" sz="2000" b="1" dirty="0">
                <a:latin typeface="Bell MT" panose="02020503060305020303" charset="0"/>
                <a:sym typeface="+mn-ea"/>
              </a:rPr>
              <a:t>Team name :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Proj_22478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8_Team_1</a:t>
            </a:r>
            <a:endParaRPr lang="zh-CN" altLang="en-US" dirty="0"/>
          </a:p>
          <a:p>
            <a:pPr marL="0" indent="0" algn="just">
              <a:buNone/>
            </a:pPr>
            <a:endParaRPr lang="en-IN" sz="2000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Bell MT" panose="02020503060305020303" charset="0"/>
                <a:sym typeface="+mn-ea"/>
              </a:rPr>
              <a:t>                                                        </a:t>
            </a:r>
            <a:r>
              <a:rPr lang="en-IN" sz="2000" b="1" dirty="0">
                <a:latin typeface="Bell MT" panose="02020503060305020303" charset="0"/>
                <a:sym typeface="+mn-ea"/>
              </a:rPr>
              <a:t>Team members :</a:t>
            </a:r>
            <a:endParaRPr lang="en-IN" sz="2000" b="1" dirty="0">
              <a:latin typeface="Bell MT" panose="02020503060305020303" charset="0"/>
            </a:endParaRPr>
          </a:p>
          <a:p>
            <a:pPr marL="0" indent="0" algn="just">
              <a:buNone/>
            </a:pPr>
            <a:endParaRPr lang="en-IN" sz="2000" b="1" dirty="0">
              <a:latin typeface="Bell MT" panose="020205030603050203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Bell MT" panose="02020503060305020303" charset="0"/>
                <a:sym typeface="+mn-ea"/>
              </a:rPr>
              <a:t>	</a:t>
            </a:r>
            <a:r>
              <a:rPr lang="en-US" sz="2000" dirty="0">
                <a:latin typeface="Bell MT" panose="02020503060305020303" charset="0"/>
                <a:sym typeface="+mn-ea"/>
              </a:rPr>
              <a:t>                                          </a:t>
            </a:r>
            <a:r>
              <a:rPr lang="en-US" sz="2000" dirty="0">
                <a:latin typeface="Adobe Caslon Pro"/>
                <a:sym typeface="+mn-ea"/>
              </a:rPr>
              <a:t>Sijayini M 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113321104093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US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                                        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</a:t>
            </a:r>
            <a:r>
              <a:rPr lang="en-US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iva Nandhini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V</a:t>
            </a:r>
            <a:r>
              <a:rPr lang="en-US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(113321</a:t>
            </a:r>
            <a:r>
              <a:rPr lang="en-US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1040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94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US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                                        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S</a:t>
            </a:r>
            <a:r>
              <a:rPr lang="en-US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neka K 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(113321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104096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	</a:t>
            </a:r>
            <a:r>
              <a:rPr lang="en-US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                                          Subashree S  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(113321</a:t>
            </a:r>
            <a:r>
              <a:rPr lang="en-US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1040</a:t>
            </a:r>
            <a:r>
              <a:rPr lang="en-US" alt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98</a:t>
            </a:r>
            <a:r>
              <a:rPr lang="en-IN" sz="2000" dirty="0">
                <a:latin typeface="Adobe Caslon Pro" panose="0205050205050A020403" charset="0"/>
                <a:cs typeface="Adobe Caslon Pro" panose="0205050205050A020403" charset="0"/>
                <a:sym typeface="+mn-ea"/>
              </a:rPr>
              <a:t>)</a:t>
            </a:r>
            <a:endParaRPr lang="en-IN" sz="2000" dirty="0">
              <a:latin typeface="Adobe Caslon Pro" panose="0205050205050A020403" charset="0"/>
              <a:cs typeface="Adobe Caslon Pro" panose="0205050205050A020403" charset="0"/>
            </a:endParaRPr>
          </a:p>
          <a:p>
            <a:pPr marL="0" indent="0" algn="just">
              <a:buNone/>
            </a:pPr>
            <a:endParaRPr lang="en-US" alt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2" name="Picture 3" descr="Velammal Institute of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122"/>
            <a:ext cx="10623412" cy="155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schematics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Components Needed:</a:t>
            </a:r>
            <a:endParaRPr lang="en-US" dirty="0"/>
          </a:p>
          <a:p>
            <a:r>
              <a:rPr lang="en-US" b="1" dirty="0"/>
              <a:t>Microcontroller:</a:t>
            </a:r>
            <a:r>
              <a:rPr lang="en-US" dirty="0"/>
              <a:t> </a:t>
            </a:r>
            <a:r>
              <a:rPr lang="en-US" dirty="0" err="1"/>
              <a:t>Arduino</a:t>
            </a:r>
            <a:r>
              <a:rPr lang="en-US" dirty="0"/>
              <a:t> Uno or a similar board (for simplicity).</a:t>
            </a:r>
          </a:p>
          <a:p>
            <a:r>
              <a:rPr lang="en-US" b="1" dirty="0"/>
              <a:t>Sound Sensor:</a:t>
            </a:r>
            <a:r>
              <a:rPr lang="en-US" dirty="0"/>
              <a:t> A microphone sensor or a sound level sensor (e.g., LM386-based) to measure noise levels.</a:t>
            </a:r>
          </a:p>
          <a:p>
            <a:r>
              <a:rPr lang="en-US" b="1" dirty="0"/>
              <a:t>Wi-Fi Module:</a:t>
            </a:r>
            <a:r>
              <a:rPr lang="en-US" dirty="0"/>
              <a:t> ESP8266 or ESP32 for </a:t>
            </a:r>
            <a:r>
              <a:rPr lang="en-US" dirty="0" err="1"/>
              <a:t>IoT</a:t>
            </a:r>
            <a:r>
              <a:rPr lang="en-US" dirty="0"/>
              <a:t> connectivity.</a:t>
            </a:r>
          </a:p>
          <a:p>
            <a:r>
              <a:rPr lang="en-US" b="1" dirty="0"/>
              <a:t>Power Source:</a:t>
            </a:r>
            <a:r>
              <a:rPr lang="en-US" dirty="0"/>
              <a:t> A 5V power supply or a rechargeable battery.</a:t>
            </a:r>
          </a:p>
          <a:p>
            <a:r>
              <a:rPr lang="en-US" b="1" dirty="0"/>
              <a:t>Voltage Regulator:</a:t>
            </a:r>
            <a:r>
              <a:rPr lang="en-US" dirty="0"/>
              <a:t> LM7805 or a similar voltage regulator to provide a stable 5V power supply.</a:t>
            </a:r>
          </a:p>
          <a:p>
            <a:r>
              <a:rPr lang="en-US" b="1" dirty="0"/>
              <a:t>Resistors:</a:t>
            </a:r>
            <a:r>
              <a:rPr lang="en-US" dirty="0"/>
              <a:t> To interface the sound sensor with the microcontroller.</a:t>
            </a:r>
          </a:p>
          <a:p>
            <a:r>
              <a:rPr lang="en-US" b="1" dirty="0"/>
              <a:t>LEDs:</a:t>
            </a:r>
            <a:r>
              <a:rPr lang="en-US" dirty="0"/>
              <a:t> To indicate device status.</a:t>
            </a:r>
          </a:p>
          <a:p>
            <a:r>
              <a:rPr lang="en-US" b="1" dirty="0"/>
              <a:t>Capacitors:</a:t>
            </a:r>
            <a:r>
              <a:rPr lang="en-US" dirty="0"/>
              <a:t> For noise filtering and stability.</a:t>
            </a:r>
          </a:p>
          <a:p>
            <a:r>
              <a:rPr lang="en-US" b="1" dirty="0"/>
              <a:t>Breadboard or PCB:</a:t>
            </a:r>
            <a:r>
              <a:rPr lang="en-US" dirty="0"/>
              <a:t> To assemble the components.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Schematic Overview:</a:t>
            </a:r>
            <a:endParaRPr lang="en-US" dirty="0"/>
          </a:p>
        </p:txBody>
      </p:sp>
      <p:sp>
        <p:nvSpPr>
          <p:cNvPr id="1048607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/>
            <a:r>
              <a:rPr lang="en-US" dirty="0"/>
              <a:t>+-----------------+</a:t>
            </a:r>
          </a:p>
          <a:p>
            <a:pPr lvl="8"/>
            <a:r>
              <a:rPr lang="en-US" dirty="0"/>
              <a:t>             |                 |</a:t>
            </a:r>
          </a:p>
          <a:p>
            <a:pPr lvl="8"/>
            <a:r>
              <a:rPr lang="en-US" dirty="0"/>
              <a:t>             |                 |    +----------+</a:t>
            </a:r>
          </a:p>
          <a:p>
            <a:pPr lvl="8"/>
            <a:r>
              <a:rPr lang="en-US" dirty="0"/>
              <a:t>Sound Sensor |   Microcontroller|    |  Wi-Fi  |</a:t>
            </a:r>
          </a:p>
          <a:p>
            <a:pPr lvl="8"/>
            <a:r>
              <a:rPr lang="en-US" dirty="0"/>
              <a:t>    +--------|   (e.g., </a:t>
            </a:r>
            <a:r>
              <a:rPr lang="en-US" dirty="0" err="1"/>
              <a:t>Arduino</a:t>
            </a:r>
            <a:r>
              <a:rPr lang="en-US" dirty="0"/>
              <a:t>)|    |  Module  |</a:t>
            </a:r>
          </a:p>
          <a:p>
            <a:pPr lvl="8"/>
            <a:r>
              <a:rPr lang="en-US" dirty="0"/>
              <a:t>    |        |                 |    +----+-----+</a:t>
            </a:r>
          </a:p>
          <a:p>
            <a:pPr lvl="8"/>
            <a:r>
              <a:rPr lang="en-US" dirty="0"/>
              <a:t>    |        +--------+--------+         |</a:t>
            </a:r>
          </a:p>
          <a:p>
            <a:pPr lvl="8"/>
            <a:r>
              <a:rPr lang="en-US" dirty="0"/>
              <a:t>    |                 |                 | Wi-Fi</a:t>
            </a:r>
          </a:p>
          <a:p>
            <a:pPr lvl="8"/>
            <a:r>
              <a:rPr lang="en-US" dirty="0"/>
              <a:t>    |                 |                 | Data</a:t>
            </a:r>
          </a:p>
          <a:p>
            <a:pPr lvl="8"/>
            <a:r>
              <a:rPr lang="en-US" dirty="0"/>
              <a:t>    |                 |                 |      Internet</a:t>
            </a:r>
          </a:p>
          <a:p>
            <a:pPr lvl="8"/>
            <a:r>
              <a:rPr lang="en-US" dirty="0"/>
              <a:t>    |                 |                 |</a:t>
            </a:r>
          </a:p>
          <a:p>
            <a:pPr lvl="8"/>
            <a:r>
              <a:rPr lang="en-US" dirty="0"/>
              <a:t>    |        +--------+--------+        |</a:t>
            </a:r>
          </a:p>
          <a:p>
            <a:pPr lvl="8"/>
            <a:r>
              <a:rPr lang="en-US" dirty="0"/>
              <a:t>    |        |                 |        |</a:t>
            </a:r>
          </a:p>
          <a:p>
            <a:pPr lvl="8"/>
            <a:r>
              <a:rPr lang="en-US" dirty="0"/>
              <a:t>    +--------|   Voltage Regulator|        |</a:t>
            </a:r>
          </a:p>
          <a:p>
            <a:pPr lvl="8"/>
            <a:r>
              <a:rPr lang="en-US" dirty="0"/>
              <a:t>    |        |    (LM7805)     |        |</a:t>
            </a:r>
          </a:p>
          <a:p>
            <a:pPr lvl="8"/>
            <a:r>
              <a:rPr lang="en-US" dirty="0"/>
              <a:t>    |        |                 |        |</a:t>
            </a:r>
          </a:p>
          <a:p>
            <a:pPr lvl="8"/>
            <a:r>
              <a:rPr lang="en-US" dirty="0"/>
              <a:t>    |        +--------+--------+        |</a:t>
            </a:r>
          </a:p>
          <a:p>
            <a:pPr lvl="8"/>
            <a:r>
              <a:rPr lang="en-US" dirty="0"/>
              <a:t>    |                 |                 |</a:t>
            </a:r>
          </a:p>
          <a:p>
            <a:pPr lvl="8"/>
            <a:r>
              <a:rPr lang="en-US" dirty="0"/>
              <a:t>    |                 |                 |</a:t>
            </a:r>
          </a:p>
          <a:p>
            <a:pPr lvl="8"/>
            <a:r>
              <a:rPr lang="en-US" dirty="0"/>
              <a:t>    |        +--------+--------+        |</a:t>
            </a:r>
          </a:p>
          <a:p>
            <a:pPr lvl="8"/>
            <a:r>
              <a:rPr lang="en-US" dirty="0"/>
              <a:t>    |        |                 |        |</a:t>
            </a:r>
          </a:p>
          <a:p>
            <a:pPr lvl="8"/>
            <a:r>
              <a:rPr lang="en-US" dirty="0"/>
              <a:t>    |        |       LEDs      |        |</a:t>
            </a:r>
          </a:p>
          <a:p>
            <a:pPr lvl="8"/>
            <a:r>
              <a:rPr lang="en-US" dirty="0"/>
              <a:t>    |        |                 |        |</a:t>
            </a:r>
          </a:p>
          <a:p>
            <a:pPr lvl="8"/>
            <a:r>
              <a:rPr lang="en-US" dirty="0"/>
              <a:t>    |        +-----------------+        |</a:t>
            </a:r>
          </a:p>
          <a:p>
            <a:pPr lvl="8"/>
            <a:r>
              <a:rPr lang="en-US" dirty="0"/>
              <a:t>    |                                  |</a:t>
            </a:r>
          </a:p>
          <a:p>
            <a:pPr lvl="8"/>
            <a:r>
              <a:rPr lang="en-US" dirty="0"/>
              <a:t>    +----------------------------------+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 detail: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219634" y="1700118"/>
            <a:ext cx="10515600" cy="44227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1. Project Objectives:</a:t>
            </a:r>
          </a:p>
          <a:p>
            <a:pPr>
              <a:buNone/>
            </a:pPr>
            <a:r>
              <a:rPr lang="en-US" sz="1400" dirty="0"/>
              <a:t>The primary objective of this project is to design and implement an </a:t>
            </a:r>
            <a:r>
              <a:rPr lang="en-US" sz="1400" dirty="0" err="1"/>
              <a:t>IoT</a:t>
            </a:r>
            <a:r>
              <a:rPr lang="en-US" sz="1400" dirty="0"/>
              <a:t>-based system for monitoring noise pollution in urban . This system will collect real-time noise data, analyze it, and make the data accessible to authorities, researchers, and the public.</a:t>
            </a:r>
          </a:p>
          <a:p>
            <a:pPr>
              <a:buNone/>
            </a:pPr>
            <a:r>
              <a:rPr lang="en-US" sz="1400" dirty="0"/>
              <a:t> Specific objectives include:</a:t>
            </a:r>
          </a:p>
          <a:p>
            <a:pPr>
              <a:buNone/>
            </a:pPr>
            <a:r>
              <a:rPr lang="en-US" sz="1400" dirty="0"/>
              <a:t>Continuously monitor noise levels at various locations.</a:t>
            </a:r>
          </a:p>
          <a:p>
            <a:pPr>
              <a:buNone/>
            </a:pPr>
            <a:r>
              <a:rPr lang="en-US" sz="1400" dirty="0"/>
              <a:t>Analyze noise data to identify patterns, sources, and trends.</a:t>
            </a:r>
          </a:p>
          <a:p>
            <a:pPr>
              <a:buNone/>
            </a:pPr>
            <a:r>
              <a:rPr lang="en-US" sz="1400" dirty="0"/>
              <a:t>Provide real-time alerts when noise levels exceed permissible limits.</a:t>
            </a:r>
          </a:p>
          <a:p>
            <a:pPr>
              <a:buNone/>
            </a:pPr>
            <a:r>
              <a:rPr lang="en-US" sz="1400" dirty="0"/>
              <a:t>Create user-friendly interfaces for data visualization and reporting.</a:t>
            </a:r>
          </a:p>
          <a:p>
            <a:pPr>
              <a:buNone/>
            </a:pPr>
            <a:r>
              <a:rPr lang="en-US" sz="1400" dirty="0"/>
              <a:t>Encourage community engagement and awareness regarding noise pollution.</a:t>
            </a:r>
          </a:p>
          <a:p>
            <a:pPr>
              <a:buNone/>
            </a:pPr>
            <a:r>
              <a:rPr lang="en-US" sz="1400" b="1" dirty="0"/>
              <a:t>2. Hardware and Sensors:</a:t>
            </a:r>
          </a:p>
          <a:p>
            <a:pPr>
              <a:buNone/>
            </a:pPr>
            <a:r>
              <a:rPr lang="en-US" sz="1400" dirty="0"/>
              <a:t>Select appropriate hardware components for noise data collection, such as sound sensors (e.g., microphones or sound level meters), microcontrollers (e.g., </a:t>
            </a:r>
            <a:r>
              <a:rPr lang="en-US" sz="1400" dirty="0" err="1"/>
              <a:t>Arduino</a:t>
            </a:r>
            <a:r>
              <a:rPr lang="en-US" sz="1400" dirty="0"/>
              <a:t> or Raspberry Pi), </a:t>
            </a:r>
            <a:r>
              <a:rPr lang="en-US" sz="1400" dirty="0" err="1"/>
              <a:t>IoT</a:t>
            </a:r>
            <a:r>
              <a:rPr lang="en-US" sz="1400" dirty="0"/>
              <a:t> communication modules (e.g., Wi-Fi, cellular, </a:t>
            </a:r>
            <a:r>
              <a:rPr lang="en-US" sz="1400" dirty="0" err="1"/>
              <a:t>LoRa</a:t>
            </a:r>
            <a:r>
              <a:rPr lang="en-US" sz="1400" dirty="0"/>
              <a:t>), and power sources (batteries or solar panels). Ensure the sensors are sensitive, accurate, and weather-resistant.</a:t>
            </a:r>
          </a:p>
          <a:p>
            <a:pPr>
              <a:buNone/>
            </a:pPr>
            <a:r>
              <a:rPr lang="en-US" sz="1400" b="1" dirty="0"/>
              <a:t>3. Data Collection and Communication:</a:t>
            </a:r>
          </a:p>
          <a:p>
            <a:pPr>
              <a:buNone/>
            </a:pPr>
            <a:r>
              <a:rPr lang="en-US" sz="1400" dirty="0"/>
              <a:t>Connect the sound sensors to microcontrollers, which process and digitize the analog noise data.</a:t>
            </a:r>
          </a:p>
          <a:p>
            <a:pPr>
              <a:buNone/>
            </a:pPr>
            <a:r>
              <a:rPr lang="en-US" sz="1400" dirty="0"/>
              <a:t>Use </a:t>
            </a:r>
            <a:r>
              <a:rPr lang="en-US" sz="1400" dirty="0" err="1"/>
              <a:t>IoT</a:t>
            </a:r>
            <a:r>
              <a:rPr lang="en-US" sz="1400" dirty="0"/>
              <a:t> communication modules to transmit the data to a central server or cloud platform for analysis.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1"/>
          <p:cNvSpPr/>
          <p:nvPr/>
        </p:nvSpPr>
        <p:spPr>
          <a:xfrm>
            <a:off x="510990" y="597638"/>
            <a:ext cx="97984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 Real-Time Data Analysis:</a:t>
            </a:r>
            <a:endParaRPr lang="en-US" dirty="0"/>
          </a:p>
          <a:p>
            <a:r>
              <a:rPr lang="en-US" dirty="0"/>
              <a:t>Develop software to analyze noise data in real-time to calculate noise levels and detect anomalies.</a:t>
            </a:r>
          </a:p>
          <a:p>
            <a:r>
              <a:rPr lang="en-US" dirty="0"/>
              <a:t>Use machine learning and data analytics techniques to identify patterns and trends in noise pollution.</a:t>
            </a:r>
          </a:p>
          <a:p>
            <a:r>
              <a:rPr lang="en-US" b="1" dirty="0"/>
              <a:t>6. User Interfaces:</a:t>
            </a:r>
            <a:endParaRPr lang="en-US" dirty="0"/>
          </a:p>
          <a:p>
            <a:r>
              <a:rPr lang="en-US" dirty="0"/>
              <a:t>Create user-friendly web-based or mobile interfaces for various stakeholders, including authorities, researchers, and the public.</a:t>
            </a:r>
          </a:p>
          <a:p>
            <a:r>
              <a:rPr lang="en-US" dirty="0"/>
              <a:t>Provide dashboards with real-time noise data visualization, historical data analysis, and geographic mapping if necessary.</a:t>
            </a:r>
          </a:p>
          <a:p>
            <a:r>
              <a:rPr lang="en-US" b="1" dirty="0"/>
              <a:t>7. Alerts and Notifications:</a:t>
            </a:r>
            <a:endParaRPr lang="en-US" dirty="0"/>
          </a:p>
          <a:p>
            <a:r>
              <a:rPr lang="en-US" dirty="0"/>
              <a:t>Set up an alerting system to notify relevant parties when noise levels exceed predefined thresholds. Alerts can be sent via email, SMS, or push notifications.</a:t>
            </a:r>
          </a:p>
          <a:p>
            <a:r>
              <a:rPr lang="en-US" b="1" dirty="0"/>
              <a:t>8. Reporting and Analytics:</a:t>
            </a:r>
            <a:endParaRPr lang="en-US" dirty="0"/>
          </a:p>
          <a:p>
            <a:r>
              <a:rPr lang="en-US" dirty="0"/>
              <a:t>Enable users to generate custom reports and perform in-depth data analytics.</a:t>
            </a:r>
          </a:p>
          <a:p>
            <a:r>
              <a:rPr lang="en-US" dirty="0"/>
              <a:t>Provide data export options for further analysis or regulatory compliance.</a:t>
            </a:r>
          </a:p>
          <a:p>
            <a:r>
              <a:rPr lang="en-US" b="1" dirty="0"/>
              <a:t>9. Geographic Information System (GIS) Integration:</a:t>
            </a:r>
            <a:endParaRPr lang="en-US" dirty="0"/>
          </a:p>
          <a:p>
            <a:r>
              <a:rPr lang="en-US" dirty="0"/>
              <a:t>If the project involves multiple monitoring locations, integrate GIS for geospatial context and mapping of noise data.</a:t>
            </a:r>
          </a:p>
          <a:p>
            <a:r>
              <a:rPr lang="en-US" b="1" dirty="0"/>
              <a:t>10. Compliance and Regulations:</a:t>
            </a:r>
            <a:endParaRPr lang="en-US" dirty="0"/>
          </a:p>
          <a:p>
            <a:r>
              <a:rPr lang="en-US" dirty="0"/>
              <a:t>Ensure that the monitoring system complies with local noise pollution regulations and standards. Provide compliance reporting features if required.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1"/>
          <p:cNvSpPr/>
          <p:nvPr/>
        </p:nvSpPr>
        <p:spPr>
          <a:xfrm>
            <a:off x="627399" y="1879453"/>
            <a:ext cx="99399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In conclusion, an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IoT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device for noise pollution monitoring is a valuable tool in addressing the growing concern of noise pollution in urban and industrial environments. Such devices can provide real-time data, enabling informed decisions for mitigating the effects of noise pollution. </a:t>
            </a:r>
            <a:endParaRPr lang="en-IN" sz="2000" dirty="0"/>
          </a:p>
        </p:txBody>
      </p:sp>
      <p:sp>
        <p:nvSpPr>
          <p:cNvPr id="1048612" name="Rectangle 2"/>
          <p:cNvSpPr/>
          <p:nvPr/>
        </p:nvSpPr>
        <p:spPr>
          <a:xfrm>
            <a:off x="627399" y="872071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Sohne"/>
              </a:rPr>
              <a:t>CONCLUSION 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1"/>
          <p:cNvSpPr/>
          <p:nvPr/>
        </p:nvSpPr>
        <p:spPr>
          <a:xfrm>
            <a:off x="5376411" y="3244334"/>
            <a:ext cx="2105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 </a:t>
            </a:r>
            <a:r>
              <a:rPr lang="en-IN" sz="2800" b="1" dirty="0"/>
              <a:t>THANK YOU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800" b="1" dirty="0">
                <a:latin typeface="Bell MT" panose="02020503060305020303" pitchFamily="18" charset="0"/>
              </a:rPr>
              <a:t>PROJECT </a:t>
            </a:r>
          </a:p>
        </p:txBody>
      </p:sp>
      <p:sp>
        <p:nvSpPr>
          <p:cNvPr id="1048592" name="Subtitle 2"/>
          <p:cNvSpPr>
            <a:spLocks noGrp="1"/>
          </p:cNvSpPr>
          <p:nvPr>
            <p:ph idx="1"/>
          </p:nvPr>
        </p:nvSpPr>
        <p:spPr>
          <a:xfrm>
            <a:off x="838200" y="2321859"/>
            <a:ext cx="10515600" cy="3855104"/>
          </a:xfrm>
        </p:spPr>
        <p:txBody>
          <a:bodyPr>
            <a:normAutofit fontScale="94444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Monitoring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(Internet of Things) involves a combination of hardware, software, and connectivity. While web development technologies may not be the only requirement, they can play a crucial role in creating a user interface for monitoring and controlling</a:t>
            </a: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air conditions processing.</a:t>
            </a:r>
            <a:endParaRPr lang="en-IN" sz="4000" kern="100" dirty="0"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 2"/>
              </a:rPr>
              <a:t>                                                                    </a:t>
            </a:r>
            <a:endParaRPr lang="en-US" sz="2300" dirty="0">
              <a:solidFill>
                <a:srgbClr val="313131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ell MT" panose="02020503060305020303" pitchFamily="18" charset="0"/>
              </a:rPr>
              <a:t>OBJECTIVES</a:t>
            </a:r>
            <a:endParaRPr lang="en-US" dirty="0"/>
          </a:p>
        </p:txBody>
      </p:sp>
      <p:sp>
        <p:nvSpPr>
          <p:cNvPr id="104859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Real-Time Monitoring</a:t>
            </a:r>
            <a:r>
              <a:rPr lang="en-US" sz="2000" dirty="0">
                <a:latin typeface="Bell MT" panose="02020503060305020303" pitchFamily="18" charset="0"/>
              </a:rPr>
              <a:t>: Implement a system capable of continuously monitoring noise levels in various locations within a designated area, providing up-to-the-minute data.</a:t>
            </a:r>
          </a:p>
          <a:p>
            <a:r>
              <a:rPr lang="en-US" sz="2000" b="1" dirty="0">
                <a:latin typeface="Bell MT" panose="02020503060305020303" pitchFamily="18" charset="0"/>
              </a:rPr>
              <a:t>Data Collection and Storage</a:t>
            </a:r>
            <a:r>
              <a:rPr lang="en-US" sz="2000" dirty="0">
                <a:latin typeface="Bell MT" panose="02020503060305020303" pitchFamily="18" charset="0"/>
              </a:rPr>
              <a:t>: Develop a robust data collection and storage mechanism to capture noise data, including decibel levels, timestamps, and location information, and store it securely for future analysis.</a:t>
            </a:r>
          </a:p>
          <a:p>
            <a:r>
              <a:rPr lang="en-US" sz="2000" b="1" dirty="0">
                <a:latin typeface="Bell MT" panose="02020503060305020303" pitchFamily="18" charset="0"/>
              </a:rPr>
              <a:t>Data Analysis</a:t>
            </a:r>
            <a:r>
              <a:rPr lang="en-US" sz="2000" dirty="0">
                <a:latin typeface="Bell MT" panose="02020503060305020303" pitchFamily="18" charset="0"/>
              </a:rPr>
              <a:t>: Utilize advanced data analytics to process and interpret noise data, identifying trends, patterns, and noise pollution hotspots.</a:t>
            </a:r>
          </a:p>
          <a:p>
            <a:r>
              <a:rPr lang="en-US" sz="2000" b="1" dirty="0">
                <a:latin typeface="Bell MT" panose="02020503060305020303" pitchFamily="18" charset="0"/>
              </a:rPr>
              <a:t>Alerts and Notifications</a:t>
            </a:r>
            <a:r>
              <a:rPr lang="en-US" sz="2000" dirty="0">
                <a:latin typeface="Bell MT" panose="02020503060305020303" pitchFamily="18" charset="0"/>
              </a:rPr>
              <a:t>: Implement a real-time alerting system that issues notifications to relevant authorities and the public when noise levels exceed permissible limits, enabling prompt action.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IoT</a:t>
            </a:r>
            <a:r>
              <a:rPr lang="en-US" b="1" dirty="0"/>
              <a:t> device setup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29236" y="1780802"/>
            <a:ext cx="10515600" cy="4351338"/>
          </a:xfrm>
        </p:spPr>
        <p:txBody>
          <a:bodyPr>
            <a:normAutofit fontScale="42857" lnSpcReduction="20000"/>
          </a:bodyPr>
          <a:lstStyle/>
          <a:p>
            <a:pPr>
              <a:buNone/>
            </a:pPr>
            <a:r>
              <a:rPr lang="en-US" b="1" dirty="0"/>
              <a:t>1. Select Suitable Sensors:</a:t>
            </a:r>
            <a:endParaRPr lang="en-US" dirty="0"/>
          </a:p>
          <a:p>
            <a:pPr>
              <a:buNone/>
            </a:pPr>
            <a:r>
              <a:rPr lang="en-US" dirty="0"/>
              <a:t>Choose appropriate noise sensors (microphones or sound level meters) with the necessary sensitivity and accuracy to measure noise levels. Make sure they are compatible with </a:t>
            </a:r>
            <a:r>
              <a:rPr lang="en-US" dirty="0" err="1"/>
              <a:t>IoT</a:t>
            </a:r>
            <a:r>
              <a:rPr lang="en-US" dirty="0"/>
              <a:t> connectivity options.</a:t>
            </a:r>
          </a:p>
          <a:p>
            <a:pPr>
              <a:buNone/>
            </a:pPr>
            <a:r>
              <a:rPr lang="en-US" b="1" dirty="0"/>
              <a:t>2. Choose </a:t>
            </a:r>
            <a:r>
              <a:rPr lang="en-US" b="1" dirty="0" err="1"/>
              <a:t>IoT</a:t>
            </a:r>
            <a:r>
              <a:rPr lang="en-US" b="1" dirty="0"/>
              <a:t> Hardware:</a:t>
            </a:r>
            <a:endParaRPr lang="en-US" dirty="0"/>
          </a:p>
          <a:p>
            <a:pPr>
              <a:buNone/>
            </a:pPr>
            <a:r>
              <a:rPr lang="en-US" dirty="0"/>
              <a:t>Select </a:t>
            </a:r>
            <a:r>
              <a:rPr lang="en-US" dirty="0" err="1"/>
              <a:t>IoT</a:t>
            </a:r>
            <a:r>
              <a:rPr lang="en-US" dirty="0"/>
              <a:t> hardware components such as microcontrollers (e.g., Raspberry Pi, </a:t>
            </a:r>
            <a:r>
              <a:rPr lang="en-US" dirty="0" err="1"/>
              <a:t>Arduino</a:t>
            </a:r>
            <a:r>
              <a:rPr lang="en-US" dirty="0"/>
              <a:t>), </a:t>
            </a:r>
            <a:r>
              <a:rPr lang="en-US" dirty="0" err="1"/>
              <a:t>IoT</a:t>
            </a:r>
            <a:r>
              <a:rPr lang="en-US" dirty="0"/>
              <a:t> development boards (e.g., ESP8266, ESP32), or specialized </a:t>
            </a:r>
            <a:r>
              <a:rPr lang="en-US" dirty="0" err="1"/>
              <a:t>IoT</a:t>
            </a:r>
            <a:r>
              <a:rPr lang="en-US" dirty="0"/>
              <a:t> devices designed for environmental monitoring.</a:t>
            </a:r>
          </a:p>
          <a:p>
            <a:pPr>
              <a:buNone/>
            </a:pPr>
            <a:r>
              <a:rPr lang="en-US" b="1" dirty="0"/>
              <a:t> 3. Connect the Sensors:</a:t>
            </a:r>
            <a:endParaRPr lang="en-US" dirty="0"/>
          </a:p>
          <a:p>
            <a:pPr>
              <a:buNone/>
            </a:pPr>
            <a:r>
              <a:rPr lang="en-US" dirty="0"/>
              <a:t>Connect the noise sensors to your chosen </a:t>
            </a:r>
            <a:r>
              <a:rPr lang="en-US" dirty="0" err="1"/>
              <a:t>IoT</a:t>
            </a:r>
            <a:r>
              <a:rPr lang="en-US" dirty="0"/>
              <a:t> hardware. Ensure the sensors are properly calibrated.</a:t>
            </a:r>
          </a:p>
          <a:p>
            <a:pPr>
              <a:buNone/>
            </a:pPr>
            <a:r>
              <a:rPr lang="en-US" b="1" dirty="0"/>
              <a:t>4. Power Supply:</a:t>
            </a:r>
            <a:endParaRPr lang="en-US" dirty="0"/>
          </a:p>
          <a:p>
            <a:pPr>
              <a:buNone/>
            </a:pPr>
            <a:r>
              <a:rPr lang="en-US" dirty="0"/>
              <a:t>Provide a reliable power source for your </a:t>
            </a:r>
            <a:r>
              <a:rPr lang="en-US" dirty="0" err="1"/>
              <a:t>IoT</a:t>
            </a:r>
            <a:r>
              <a:rPr lang="en-US" dirty="0"/>
              <a:t> devices, which may involve using batteries, solar panels, or a continuous power supply if available.</a:t>
            </a:r>
          </a:p>
          <a:p>
            <a:pPr>
              <a:buNone/>
            </a:pPr>
            <a:r>
              <a:rPr lang="en-US" b="1" dirty="0"/>
              <a:t>5. </a:t>
            </a:r>
            <a:r>
              <a:rPr lang="en-US" b="1" dirty="0" err="1"/>
              <a:t>IoT</a:t>
            </a:r>
            <a:r>
              <a:rPr lang="en-US" b="1" dirty="0"/>
              <a:t> Communication:</a:t>
            </a:r>
            <a:endParaRPr lang="en-US" dirty="0"/>
          </a:p>
          <a:p>
            <a:pPr>
              <a:buNone/>
            </a:pPr>
            <a:r>
              <a:rPr lang="en-US" dirty="0"/>
              <a:t>Choose a communication protocol to transmit data from the sensors to a central server or cloud platform. Common options include Wi-Fi, cellular networks, </a:t>
            </a:r>
            <a:r>
              <a:rPr lang="en-US" dirty="0" err="1"/>
              <a:t>LoRa</a:t>
            </a:r>
            <a:r>
              <a:rPr lang="en-US" dirty="0"/>
              <a:t> (Long Range), </a:t>
            </a:r>
            <a:r>
              <a:rPr lang="en-US" dirty="0" err="1"/>
              <a:t>Sigfox</a:t>
            </a:r>
            <a:r>
              <a:rPr lang="en-US" dirty="0"/>
              <a:t>, or NB-</a:t>
            </a:r>
            <a:r>
              <a:rPr lang="en-US" dirty="0" err="1"/>
              <a:t>IoT</a:t>
            </a:r>
            <a:r>
              <a:rPr lang="en-US" dirty="0"/>
              <a:t>. Ensure the connectivity is reliable in the target environment.</a:t>
            </a:r>
          </a:p>
          <a:p>
            <a:pPr>
              <a:buNone/>
            </a:pPr>
            <a:r>
              <a:rPr lang="en-US" b="1" dirty="0"/>
              <a:t>6. Data Processing and Storage:</a:t>
            </a:r>
            <a:endParaRPr lang="en-US" dirty="0"/>
          </a:p>
          <a:p>
            <a:pPr>
              <a:buNone/>
            </a:pPr>
            <a:r>
              <a:rPr lang="en-US" dirty="0"/>
              <a:t>Set up a central server or cloud platform to receive, process, and store the data from your </a:t>
            </a:r>
            <a:r>
              <a:rPr lang="en-US" dirty="0" err="1"/>
              <a:t>IoT</a:t>
            </a:r>
            <a:r>
              <a:rPr lang="en-US" dirty="0"/>
              <a:t> devices. This platform should handle data analysis, visualization, and storage.</a:t>
            </a:r>
          </a:p>
          <a:p>
            <a:pPr>
              <a:buNone/>
            </a:pPr>
            <a:r>
              <a:rPr lang="en-US" b="1" dirty="0"/>
              <a:t>7. Data Security:</a:t>
            </a:r>
            <a:endParaRPr lang="en-US" dirty="0"/>
          </a:p>
          <a:p>
            <a:pPr>
              <a:buNone/>
            </a:pPr>
            <a:r>
              <a:rPr lang="en-US" dirty="0"/>
              <a:t>Implement strong security measures to protect the data and the </a:t>
            </a:r>
            <a:r>
              <a:rPr lang="en-US" dirty="0" err="1"/>
              <a:t>IoT</a:t>
            </a:r>
            <a:r>
              <a:rPr lang="en-US" dirty="0"/>
              <a:t> devices from unauthorized access.</a:t>
            </a:r>
          </a:p>
          <a:p>
            <a:pPr>
              <a:buNone/>
            </a:pPr>
            <a:r>
              <a:rPr lang="en-US" b="1" dirty="0"/>
              <a:t>8. Data Analysis Software:</a:t>
            </a:r>
            <a:endParaRPr lang="en-US" dirty="0"/>
          </a:p>
          <a:p>
            <a:pPr>
              <a:buNone/>
            </a:pPr>
            <a:r>
              <a:rPr lang="en-US" dirty="0"/>
              <a:t>Develop or integrate software to analyze the noise data in real-time. This may include identifying noise patterns, calculating noise levels, and sending alerts when thresholds are exceeded.</a:t>
            </a:r>
          </a:p>
          <a:p>
            <a:pPr>
              <a:buNone/>
            </a:pPr>
            <a:r>
              <a:rPr lang="en-US" b="1" dirty="0"/>
              <a:t>9. Visualization and Reporting:</a:t>
            </a:r>
            <a:r>
              <a:rPr lang="en-US" dirty="0"/>
              <a:t> - Create a user-friendly interface to visualize the noise data, generate reports, and provide insights to stakeholders. Consider using web dashboards or mobile apps.</a:t>
            </a:r>
          </a:p>
          <a:p>
            <a:pPr>
              <a:buNone/>
            </a:pPr>
            <a:r>
              <a:rPr lang="en-US" b="1" dirty="0"/>
              <a:t>10. Data Analysis and Improvement:</a:t>
            </a:r>
            <a:r>
              <a:rPr lang="en-US" dirty="0"/>
              <a:t> - Continuously analyze the data to identify trends and patterns, and use this information to improve noise mitigation strategies or adapt monitoring locations as needed.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Platform development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8571" lnSpcReduction="20000"/>
          </a:bodyPr>
          <a:lstStyle/>
          <a:p>
            <a:pPr>
              <a:buNone/>
            </a:pPr>
            <a:r>
              <a:rPr lang="en-US" sz="3600" b="1" dirty="0"/>
              <a:t>1. Choose a Technology Stack: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Select the appropriate technology stack, including programming languages, frameworks, and databases. Common choices include Python, Node.js, </a:t>
            </a:r>
            <a:r>
              <a:rPr lang="en-US" sz="3600" dirty="0" err="1"/>
              <a:t>Django</a:t>
            </a:r>
            <a:r>
              <a:rPr lang="en-US" sz="3600" dirty="0"/>
              <a:t>, Flask, React, and databases like </a:t>
            </a:r>
            <a:r>
              <a:rPr lang="en-US" sz="3600" dirty="0" err="1"/>
              <a:t>PostgreSQL</a:t>
            </a:r>
            <a:r>
              <a:rPr lang="en-US" sz="3600" dirty="0"/>
              <a:t> or </a:t>
            </a:r>
            <a:r>
              <a:rPr lang="en-US" sz="3600" dirty="0" err="1"/>
              <a:t>MongoDB</a:t>
            </a:r>
            <a:r>
              <a:rPr lang="en-US" sz="3600" dirty="0"/>
              <a:t>.</a:t>
            </a:r>
          </a:p>
          <a:p>
            <a:pPr>
              <a:buNone/>
            </a:pPr>
            <a:r>
              <a:rPr lang="en-US" sz="3600" b="1" dirty="0"/>
              <a:t>2. Data Collection and Integration: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Implement mechanisms to collect data from noise sensors (</a:t>
            </a:r>
            <a:r>
              <a:rPr lang="en-US" sz="3600" dirty="0" err="1"/>
              <a:t>IoT</a:t>
            </a:r>
            <a:r>
              <a:rPr lang="en-US" sz="3600" dirty="0"/>
              <a:t> devices). This can involve setting up data ingestion pipelines, APIs, or direct sensor connections.</a:t>
            </a:r>
          </a:p>
          <a:p>
            <a:pPr>
              <a:buNone/>
            </a:pPr>
            <a:r>
              <a:rPr lang="en-US" sz="3600" b="1" dirty="0"/>
              <a:t>3. Data Storage: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Design a database structure to store noise data efficiently. Choose a database management system that suits your data volume and access patterns.</a:t>
            </a:r>
          </a:p>
          <a:p>
            <a:pPr>
              <a:buNone/>
            </a:pPr>
            <a:r>
              <a:rPr lang="en-US" sz="3600" b="1" dirty="0"/>
              <a:t>4. Real-Time Data Processing: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Develop real-time data processing capabilities to analyze incoming noise data, calculate metrics (e.g., sound levels), and detect anomalies or </a:t>
            </a:r>
            <a:r>
              <a:rPr lang="en-US" sz="3600" dirty="0" err="1"/>
              <a:t>exceedances</a:t>
            </a:r>
            <a:r>
              <a:rPr lang="en-US" sz="3600" dirty="0"/>
              <a:t> of predefined thresholds.</a:t>
            </a:r>
          </a:p>
          <a:p>
            <a:pPr>
              <a:buNone/>
            </a:pPr>
            <a:r>
              <a:rPr lang="en-US" sz="3600" b="1" dirty="0"/>
              <a:t>5. Geospatial Integration (Optional):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If your platform includes location-based monitoring, integrate a Geographic Information System (GIS) to handle geospatial data and mapping.</a:t>
            </a:r>
          </a:p>
          <a:p>
            <a:pPr>
              <a:buNone/>
            </a:pPr>
            <a:r>
              <a:rPr lang="en-US" sz="3600" b="1" dirty="0"/>
              <a:t>6. User Management and Authentication: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Implement user management and authentication systems to ensure that only authorized individuals can access and interact with the platform.</a:t>
            </a:r>
          </a:p>
          <a:p>
            <a:pPr>
              <a:buNone/>
            </a:pPr>
            <a:r>
              <a:rPr lang="en-US" sz="3600" b="1" dirty="0"/>
              <a:t>7. Data Visualization: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Create interactive dashboards and visualization tools to display noise data in a user-friendly way. This can be done using libraries like D3.js, </a:t>
            </a:r>
            <a:r>
              <a:rPr lang="en-US" sz="3600" dirty="0" err="1"/>
              <a:t>Plotly</a:t>
            </a:r>
            <a:r>
              <a:rPr lang="en-US" sz="3600" dirty="0"/>
              <a:t>, or </a:t>
            </a:r>
            <a:r>
              <a:rPr lang="en-US" sz="3600" dirty="0" err="1"/>
              <a:t>Mapbox</a:t>
            </a:r>
            <a:r>
              <a:rPr lang="en-US" sz="3600" dirty="0"/>
              <a:t> for geospatial visualization.</a:t>
            </a:r>
          </a:p>
          <a:p>
            <a:pPr>
              <a:buNone/>
            </a:pPr>
            <a:r>
              <a:rPr lang="en-US" sz="3600" b="1" dirty="0"/>
              <a:t>8. Alerting and Notifications:</a:t>
            </a:r>
            <a:endParaRPr lang="en-US" sz="3600" dirty="0"/>
          </a:p>
          <a:p>
            <a:pPr>
              <a:buNone/>
            </a:pPr>
            <a:r>
              <a:rPr lang="en-US" sz="3600" dirty="0"/>
              <a:t>Set up an alerting system to notify users when noise levels exceed predefined thresholds. This can include email alerts, SMS, or push notifications.</a:t>
            </a:r>
          </a:p>
          <a:p>
            <a:pPr>
              <a:buNone/>
            </a:pPr>
            <a:r>
              <a:rPr lang="en-US" sz="3600" b="1" dirty="0"/>
              <a:t>9. Reporting and Analytics:</a:t>
            </a:r>
            <a:r>
              <a:rPr lang="en-US" sz="3600" dirty="0"/>
              <a:t> - Develop reporting features that allow users to generate custom reports and analyze historical noise data. Incorporate data analytics tools as needed.</a:t>
            </a:r>
          </a:p>
          <a:p>
            <a:pPr>
              <a:buNone/>
            </a:pPr>
            <a:r>
              <a:rPr lang="en-US" sz="3600" b="1" dirty="0"/>
              <a:t>10. Data Export:</a:t>
            </a:r>
            <a:r>
              <a:rPr lang="en-US" sz="3600" dirty="0"/>
              <a:t> - Allow users to export data in various formats (e.g., CSV, PDF) for further analysis or compliance reporting.</a:t>
            </a:r>
          </a:p>
          <a:p>
            <a:pPr>
              <a:buNone/>
            </a:pPr>
            <a:r>
              <a:rPr lang="en-US" sz="3600" b="1" dirty="0"/>
              <a:t>11. User Interfaces:</a:t>
            </a:r>
            <a:r>
              <a:rPr lang="en-US" sz="3600" dirty="0"/>
              <a:t> - Create web-based or mobile interfaces for end-users, administrators, and data analysts. Ensure that the interfaces are responsive and user-friendly.</a:t>
            </a:r>
          </a:p>
          <a:p>
            <a:pPr>
              <a:buNone/>
            </a:pPr>
            <a:r>
              <a:rPr lang="en-US" sz="3600" b="1" dirty="0"/>
              <a:t>12. Data Security:</a:t>
            </a:r>
            <a:r>
              <a:rPr lang="en-US" sz="3600" dirty="0"/>
              <a:t> - Implement strong security measures to protect data, including encryption, access controls, and regular security audits.</a:t>
            </a:r>
          </a:p>
          <a:p>
            <a:pPr>
              <a:buNone/>
            </a:pPr>
            <a:r>
              <a:rPr lang="en-US" sz="3600" b="1" dirty="0"/>
              <a:t>13. Compliance and Regulations:</a:t>
            </a:r>
            <a:r>
              <a:rPr lang="en-US" sz="3600" dirty="0"/>
              <a:t> - Ensure that the platform complies with relevant noise pollution regulations and standards, especially if it's used for compliance monitoring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155706" y="190583"/>
            <a:ext cx="4068485" cy="358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Sohno"/>
              </a:rPr>
              <a:t>The Python script for noise monitoring:</a:t>
            </a:r>
          </a:p>
        </p:txBody>
      </p:sp>
      <p:sp>
        <p:nvSpPr>
          <p:cNvPr id="1048600" name="Rectangle 2"/>
          <p:cNvSpPr/>
          <p:nvPr/>
        </p:nvSpPr>
        <p:spPr>
          <a:xfrm>
            <a:off x="1121433" y="664235"/>
            <a:ext cx="5374257" cy="6390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os</a:t>
            </a:r>
            <a:endParaRPr lang="en-IN" sz="1400" dirty="0"/>
          </a:p>
          <a:p>
            <a:r>
              <a:rPr lang="en-IN" sz="1400" dirty="0"/>
              <a:t>import time</a:t>
            </a:r>
          </a:p>
          <a:p>
            <a:r>
              <a:rPr lang="en-IN" sz="1400" dirty="0"/>
              <a:t>import </a:t>
            </a:r>
            <a:r>
              <a:rPr lang="en-IN" sz="1400" dirty="0" err="1"/>
              <a:t>numpy</a:t>
            </a:r>
            <a:r>
              <a:rPr lang="en-IN" sz="1400" dirty="0"/>
              <a:t> as </a:t>
            </a:r>
            <a:r>
              <a:rPr lang="en-IN" sz="1400" dirty="0" err="1"/>
              <a:t>np</a:t>
            </a:r>
            <a:endParaRPr lang="en-IN" sz="1400" dirty="0"/>
          </a:p>
          <a:p>
            <a:r>
              <a:rPr lang="en-IN" sz="1400" dirty="0"/>
              <a:t>import </a:t>
            </a:r>
            <a:r>
              <a:rPr lang="en-IN" sz="1400" dirty="0" err="1"/>
              <a:t>pyaudio</a:t>
            </a:r>
            <a:endParaRPr lang="en-IN" sz="1400" dirty="0"/>
          </a:p>
          <a:p>
            <a:r>
              <a:rPr lang="en-IN" sz="1400" dirty="0"/>
              <a:t>import requests</a:t>
            </a:r>
          </a:p>
          <a:p>
            <a:endParaRPr lang="en-IN" sz="1400" dirty="0"/>
          </a:p>
          <a:p>
            <a:r>
              <a:rPr lang="en-IN" sz="1400" b="1" dirty="0"/>
              <a:t># Constants for your configuration</a:t>
            </a:r>
          </a:p>
          <a:p>
            <a:r>
              <a:rPr lang="en-IN" sz="1400" dirty="0"/>
              <a:t>API_ENDPOINT = 'https://your-api-endpoint.com/noise-data'</a:t>
            </a:r>
          </a:p>
          <a:p>
            <a:r>
              <a:rPr lang="en-IN" sz="1400" dirty="0"/>
              <a:t>SAMPLE_RATE = 44100  </a:t>
            </a:r>
            <a:r>
              <a:rPr lang="en-IN" sz="1400" b="1" dirty="0"/>
              <a:t># Audio sample rate (Hz)</a:t>
            </a:r>
          </a:p>
          <a:p>
            <a:r>
              <a:rPr lang="en-IN" sz="1400" dirty="0"/>
              <a:t>RECORD_SECONDS = 5  </a:t>
            </a:r>
            <a:r>
              <a:rPr lang="en-IN" sz="1400" b="1" dirty="0"/>
              <a:t># Duration of each recording (seconds)</a:t>
            </a:r>
          </a:p>
          <a:p>
            <a:endParaRPr lang="en-IN" sz="1400" dirty="0"/>
          </a:p>
          <a:p>
            <a:r>
              <a:rPr lang="en-IN" sz="1400" b="1" dirty="0"/>
              <a:t># Initialize </a:t>
            </a:r>
            <a:r>
              <a:rPr lang="en-IN" sz="1400" b="1" dirty="0" err="1"/>
              <a:t>PyAudio</a:t>
            </a:r>
            <a:endParaRPr lang="en-IN" sz="1400" b="1" dirty="0"/>
          </a:p>
          <a:p>
            <a:r>
              <a:rPr lang="en-IN" sz="1400" dirty="0"/>
              <a:t>p = </a:t>
            </a:r>
            <a:r>
              <a:rPr lang="en-IN" sz="1400" dirty="0" err="1"/>
              <a:t>pyaudio.PyAudio</a:t>
            </a:r>
            <a:r>
              <a:rPr lang="en-IN" sz="1400" dirty="0"/>
              <a:t>()</a:t>
            </a:r>
          </a:p>
          <a:p>
            <a:endParaRPr lang="en-IN" sz="1400" dirty="0"/>
          </a:p>
          <a:p>
            <a:r>
              <a:rPr lang="en-IN" sz="1400" dirty="0" err="1"/>
              <a:t>def</a:t>
            </a:r>
            <a:r>
              <a:rPr lang="en-IN" sz="1400" dirty="0"/>
              <a:t> </a:t>
            </a:r>
            <a:r>
              <a:rPr lang="en-IN" sz="1400" dirty="0" err="1"/>
              <a:t>record_audio</a:t>
            </a:r>
            <a:r>
              <a:rPr lang="en-IN" sz="1400" dirty="0"/>
              <a:t>():</a:t>
            </a:r>
          </a:p>
          <a:p>
            <a:r>
              <a:rPr lang="en-IN" sz="1400" dirty="0"/>
              <a:t>    print("Recording audio...")</a:t>
            </a:r>
          </a:p>
          <a:p>
            <a:r>
              <a:rPr lang="en-IN" sz="1400" dirty="0"/>
              <a:t>    stream = </a:t>
            </a:r>
            <a:r>
              <a:rPr lang="en-IN" sz="1400" dirty="0" err="1"/>
              <a:t>p.open</a:t>
            </a:r>
            <a:r>
              <a:rPr lang="en-IN" sz="1400" dirty="0"/>
              <a:t>(format=pyaudio.paInt16, channels=1, rate=SAMPLE_RATE, input=True, </a:t>
            </a:r>
            <a:r>
              <a:rPr lang="en-IN" sz="1400" dirty="0" err="1"/>
              <a:t>frames_per_buffer</a:t>
            </a:r>
            <a:r>
              <a:rPr lang="en-IN" sz="1400" dirty="0"/>
              <a:t>=1024)</a:t>
            </a:r>
          </a:p>
          <a:p>
            <a:r>
              <a:rPr lang="en-IN" sz="1400" dirty="0"/>
              <a:t>    frames = []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for _ in range(0, </a:t>
            </a:r>
            <a:r>
              <a:rPr lang="en-IN" sz="1400" dirty="0" err="1"/>
              <a:t>int</a:t>
            </a:r>
            <a:r>
              <a:rPr lang="en-IN" sz="1400" dirty="0"/>
              <a:t>(SAMPLE_RATE / 1024 * RECORD_SECONDS)):</a:t>
            </a:r>
          </a:p>
          <a:p>
            <a:r>
              <a:rPr lang="en-IN" sz="1400" dirty="0"/>
              <a:t>        data = </a:t>
            </a:r>
            <a:r>
              <a:rPr lang="en-IN" sz="1400" dirty="0" err="1"/>
              <a:t>stream.read</a:t>
            </a:r>
            <a:r>
              <a:rPr lang="en-IN" sz="1400" dirty="0"/>
              <a:t>(1024)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frames.append</a:t>
            </a:r>
            <a:r>
              <a:rPr lang="en-IN" sz="1400" dirty="0"/>
              <a:t>(data)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stream.stop_stream</a:t>
            </a:r>
            <a:r>
              <a:rPr lang="en-IN" sz="1400" dirty="0"/>
              <a:t>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stream.close</a:t>
            </a:r>
            <a:r>
              <a:rPr lang="en-IN" sz="1400" dirty="0"/>
              <a:t>()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audio_data</a:t>
            </a:r>
            <a:r>
              <a:rPr lang="en-IN" sz="1400" dirty="0"/>
              <a:t> = </a:t>
            </a:r>
            <a:r>
              <a:rPr lang="en-IN" sz="1400" dirty="0" err="1"/>
              <a:t>b''.join</a:t>
            </a:r>
            <a:r>
              <a:rPr lang="en-IN" sz="1400" dirty="0"/>
              <a:t>(frames)</a:t>
            </a:r>
          </a:p>
          <a:p>
            <a:r>
              <a:rPr lang="en-IN" sz="1400" dirty="0"/>
              <a:t>    return </a:t>
            </a:r>
            <a:r>
              <a:rPr lang="en-IN" sz="1400" dirty="0" err="1"/>
              <a:t>audio_data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891395" y="470055"/>
            <a:ext cx="6096000" cy="58631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500" dirty="0" err="1"/>
              <a:t>def</a:t>
            </a:r>
            <a:r>
              <a:rPr lang="en-IN" sz="1500" dirty="0"/>
              <a:t> main():</a:t>
            </a:r>
          </a:p>
          <a:p>
            <a:r>
              <a:rPr lang="en-IN" sz="1500" dirty="0"/>
              <a:t>    while True:</a:t>
            </a:r>
          </a:p>
          <a:p>
            <a:r>
              <a:rPr lang="en-IN" sz="1500" dirty="0"/>
              <a:t>        </a:t>
            </a:r>
            <a:r>
              <a:rPr lang="en-IN" sz="1500" dirty="0" err="1"/>
              <a:t>audio_data</a:t>
            </a:r>
            <a:r>
              <a:rPr lang="en-IN" sz="1500" dirty="0"/>
              <a:t> = </a:t>
            </a:r>
            <a:r>
              <a:rPr lang="en-IN" sz="1500" dirty="0" err="1"/>
              <a:t>record_audio</a:t>
            </a:r>
            <a:r>
              <a:rPr lang="en-IN" sz="1500" dirty="0"/>
              <a:t>()</a:t>
            </a:r>
          </a:p>
          <a:p>
            <a:endParaRPr lang="en-IN" sz="1500" b="1" dirty="0"/>
          </a:p>
          <a:p>
            <a:r>
              <a:rPr lang="en-IN" sz="1500" b="1" dirty="0"/>
              <a:t>        # Calculate noise level (you can use a more complex algorithm)</a:t>
            </a:r>
          </a:p>
          <a:p>
            <a:r>
              <a:rPr lang="en-IN" sz="1500" b="1" dirty="0"/>
              <a:t>      </a:t>
            </a:r>
            <a:r>
              <a:rPr lang="en-IN" sz="1500" dirty="0"/>
              <a:t>  </a:t>
            </a:r>
            <a:r>
              <a:rPr lang="en-IN" sz="1500" dirty="0" err="1"/>
              <a:t>noise_level</a:t>
            </a:r>
            <a:r>
              <a:rPr lang="en-IN" sz="1500" dirty="0"/>
              <a:t> = </a:t>
            </a:r>
            <a:r>
              <a:rPr lang="en-IN" sz="1500" dirty="0" err="1"/>
              <a:t>np.frombuffer</a:t>
            </a:r>
            <a:r>
              <a:rPr lang="en-IN" sz="1500" dirty="0"/>
              <a:t>(</a:t>
            </a:r>
            <a:r>
              <a:rPr lang="en-IN" sz="1500" dirty="0" err="1"/>
              <a:t>audio_data</a:t>
            </a:r>
            <a:r>
              <a:rPr lang="en-IN" sz="1500" dirty="0"/>
              <a:t>, </a:t>
            </a:r>
            <a:r>
              <a:rPr lang="en-IN" sz="1500" dirty="0" err="1"/>
              <a:t>dtype</a:t>
            </a:r>
            <a:r>
              <a:rPr lang="en-IN" sz="1500" dirty="0"/>
              <a:t>=np.int16).max()</a:t>
            </a:r>
          </a:p>
          <a:p>
            <a:r>
              <a:rPr lang="en-IN" sz="1500" dirty="0"/>
              <a:t>        print(</a:t>
            </a:r>
            <a:r>
              <a:rPr lang="en-IN" sz="1500" dirty="0" err="1"/>
              <a:t>f"Noise</a:t>
            </a:r>
            <a:r>
              <a:rPr lang="en-IN" sz="1500" dirty="0"/>
              <a:t> level: {</a:t>
            </a:r>
            <a:r>
              <a:rPr lang="en-IN" sz="1500" dirty="0" err="1"/>
              <a:t>noise_level</a:t>
            </a:r>
            <a:r>
              <a:rPr lang="en-IN" sz="1500" dirty="0"/>
              <a:t>} dB")</a:t>
            </a:r>
          </a:p>
          <a:p>
            <a:endParaRPr lang="en-IN" sz="1500" dirty="0"/>
          </a:p>
          <a:p>
            <a:r>
              <a:rPr lang="en-IN" sz="1500" b="1" dirty="0"/>
              <a:t>        # Send data to the server</a:t>
            </a:r>
          </a:p>
          <a:p>
            <a:r>
              <a:rPr lang="en-IN" sz="1500" dirty="0"/>
              <a:t>        payload = {</a:t>
            </a:r>
          </a:p>
          <a:p>
            <a:r>
              <a:rPr lang="en-IN" sz="1500" dirty="0"/>
              <a:t>            "</a:t>
            </a:r>
            <a:r>
              <a:rPr lang="en-IN" sz="1500" dirty="0" err="1"/>
              <a:t>noise_level</a:t>
            </a:r>
            <a:r>
              <a:rPr lang="en-IN" sz="1500" dirty="0"/>
              <a:t>": </a:t>
            </a:r>
            <a:r>
              <a:rPr lang="en-IN" sz="1500" dirty="0" err="1"/>
              <a:t>noise_level</a:t>
            </a:r>
            <a:endParaRPr lang="en-IN" sz="1500" dirty="0"/>
          </a:p>
          <a:p>
            <a:r>
              <a:rPr lang="en-IN" sz="1500" dirty="0"/>
              <a:t>        }</a:t>
            </a:r>
          </a:p>
          <a:p>
            <a:r>
              <a:rPr lang="en-IN" sz="1500" dirty="0"/>
              <a:t>        try:</a:t>
            </a:r>
          </a:p>
          <a:p>
            <a:r>
              <a:rPr lang="en-IN" sz="1500" dirty="0"/>
              <a:t>            response = </a:t>
            </a:r>
            <a:r>
              <a:rPr lang="en-IN" sz="1500" dirty="0" err="1"/>
              <a:t>requests.post</a:t>
            </a:r>
            <a:r>
              <a:rPr lang="en-IN" sz="1500" dirty="0"/>
              <a:t>(API_ENDPOINT, </a:t>
            </a:r>
            <a:r>
              <a:rPr lang="en-IN" sz="1500" dirty="0" err="1"/>
              <a:t>json</a:t>
            </a:r>
            <a:r>
              <a:rPr lang="en-IN" sz="1500" dirty="0"/>
              <a:t>=payload)</a:t>
            </a:r>
          </a:p>
          <a:p>
            <a:r>
              <a:rPr lang="en-IN" sz="1500" dirty="0"/>
              <a:t>            if </a:t>
            </a:r>
            <a:r>
              <a:rPr lang="en-IN" sz="1500" dirty="0" err="1"/>
              <a:t>response.status_code</a:t>
            </a:r>
            <a:r>
              <a:rPr lang="en-IN" sz="1500" dirty="0"/>
              <a:t> == 200:</a:t>
            </a:r>
          </a:p>
          <a:p>
            <a:r>
              <a:rPr lang="en-IN" sz="1500" dirty="0"/>
              <a:t>                print("Data sent successfully.")</a:t>
            </a:r>
          </a:p>
          <a:p>
            <a:r>
              <a:rPr lang="en-IN" sz="1500" dirty="0"/>
              <a:t>            else:</a:t>
            </a:r>
          </a:p>
          <a:p>
            <a:r>
              <a:rPr lang="en-IN" sz="1500" dirty="0"/>
              <a:t>                print(</a:t>
            </a:r>
            <a:r>
              <a:rPr lang="en-IN" sz="1500" dirty="0" err="1"/>
              <a:t>f"Failed</a:t>
            </a:r>
            <a:r>
              <a:rPr lang="en-IN" sz="1500" dirty="0"/>
              <a:t> to send data. Status code: {</a:t>
            </a:r>
            <a:r>
              <a:rPr lang="en-IN" sz="1500" dirty="0" err="1"/>
              <a:t>response.status_code</a:t>
            </a:r>
            <a:r>
              <a:rPr lang="en-IN" sz="1500" dirty="0"/>
              <a:t>}")</a:t>
            </a:r>
          </a:p>
          <a:p>
            <a:r>
              <a:rPr lang="en-IN" sz="1500" dirty="0"/>
              <a:t>        except Exception as e:</a:t>
            </a:r>
          </a:p>
          <a:p>
            <a:r>
              <a:rPr lang="en-IN" sz="1500" dirty="0"/>
              <a:t>            print(</a:t>
            </a:r>
            <a:r>
              <a:rPr lang="en-IN" sz="1500" dirty="0" err="1"/>
              <a:t>f"Failed</a:t>
            </a:r>
            <a:r>
              <a:rPr lang="en-IN" sz="1500" dirty="0"/>
              <a:t> to send data: {</a:t>
            </a:r>
            <a:r>
              <a:rPr lang="en-IN" sz="1500" dirty="0" err="1"/>
              <a:t>str</a:t>
            </a:r>
            <a:r>
              <a:rPr lang="en-IN" sz="1500" dirty="0"/>
              <a:t>(e)}")</a:t>
            </a:r>
          </a:p>
          <a:p>
            <a:endParaRPr lang="en-IN" sz="1500" dirty="0"/>
          </a:p>
          <a:p>
            <a:r>
              <a:rPr lang="en-IN" sz="1500" dirty="0"/>
              <a:t>        </a:t>
            </a:r>
            <a:r>
              <a:rPr lang="en-IN" sz="1500" dirty="0" err="1"/>
              <a:t>time.sleep</a:t>
            </a:r>
            <a:r>
              <a:rPr lang="en-IN" sz="1500" dirty="0"/>
              <a:t>(60)  # Wait for 1 minute before taking the next reading</a:t>
            </a:r>
          </a:p>
          <a:p>
            <a:endParaRPr lang="en-IN" sz="1500" dirty="0"/>
          </a:p>
          <a:p>
            <a:r>
              <a:rPr lang="en-IN" sz="1500" dirty="0"/>
              <a:t>if __name__ == '__main__':</a:t>
            </a:r>
          </a:p>
          <a:p>
            <a:r>
              <a:rPr lang="en-IN" sz="1500" dirty="0"/>
              <a:t>    main()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Raspberry Pi Air and Noise Pollution Monitoring System Over IO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3952" y="1690689"/>
            <a:ext cx="6848668" cy="4730696"/>
          </a:xfrm>
          <a:prstGeom prst="rect">
            <a:avLst/>
          </a:prstGeom>
          <a:noFill/>
        </p:spPr>
      </p:pic>
      <p:sp>
        <p:nvSpPr>
          <p:cNvPr id="1048602" name="Title 1"/>
          <p:cNvSpPr txBox="1"/>
          <p:nvPr/>
        </p:nvSpPr>
        <p:spPr>
          <a:xfrm>
            <a:off x="811306" y="257548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anose="02020503060305020303" pitchFamily="18" charset="0"/>
                <a:ea typeface="+mj-ea"/>
                <a:cs typeface="+mj-cs"/>
              </a:rPr>
              <a:t>IOT SENSOR DESIGN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screenshots of the </a:t>
            </a:r>
            <a:r>
              <a:rPr lang="en-US" b="1" dirty="0" err="1"/>
              <a:t>IoT</a:t>
            </a:r>
            <a:r>
              <a:rPr lang="en-US" b="1" dirty="0"/>
              <a:t> devices</a:t>
            </a:r>
          </a:p>
        </p:txBody>
      </p:sp>
      <p:pic>
        <p:nvPicPr>
          <p:cNvPr id="2097154" name="Picture 6" descr="Smart Noise Detector For A Noise-Free Zone | Full DIY Projec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0865" y="1825625"/>
            <a:ext cx="7050269" cy="43513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2114</Words>
  <Application>Microsoft Office PowerPoint</Application>
  <PresentationFormat>Widescreen</PresentationFormat>
  <Paragraphs>190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Adobe Caslon Pro</vt:lpstr>
      <vt:lpstr>Algerian</vt:lpstr>
      <vt:lpstr>Arial</vt:lpstr>
      <vt:lpstr>Arial 2</vt:lpstr>
      <vt:lpstr>Bell MT</vt:lpstr>
      <vt:lpstr>Calibri</vt:lpstr>
      <vt:lpstr>Calibri Light</vt:lpstr>
      <vt:lpstr>Sohne</vt:lpstr>
      <vt:lpstr>Söhne</vt:lpstr>
      <vt:lpstr>Sohno</vt:lpstr>
      <vt:lpstr>Times New Roman</vt:lpstr>
      <vt:lpstr>Office Theme</vt:lpstr>
      <vt:lpstr>PowerPoint Presentation</vt:lpstr>
      <vt:lpstr>PROJECT </vt:lpstr>
      <vt:lpstr>OBJECTIVES</vt:lpstr>
      <vt:lpstr>IoT device setup</vt:lpstr>
      <vt:lpstr> Platform development</vt:lpstr>
      <vt:lpstr>PowerPoint Presentation</vt:lpstr>
      <vt:lpstr>PowerPoint Presentation</vt:lpstr>
      <vt:lpstr>PowerPoint Presentation</vt:lpstr>
      <vt:lpstr>screenshots of the IoT devices</vt:lpstr>
      <vt:lpstr>schematics</vt:lpstr>
      <vt:lpstr>Schematic Overview:</vt:lpstr>
      <vt:lpstr>Project in detail: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Subashree S</cp:lastModifiedBy>
  <cp:revision>1</cp:revision>
  <dcterms:created xsi:type="dcterms:W3CDTF">2023-10-15T08:02:06Z</dcterms:created>
  <dcterms:modified xsi:type="dcterms:W3CDTF">2023-11-01T12:53:55Z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b1e9dbbe12864003b359f8542edc4da6</vt:lpwstr>
  </property>
</Properties>
</file>