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0825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3024-8BAF-4921-ACD2-A9F80E8769C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A97F5-D3F7-43D9-9BA3-3A2A6D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6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A97F5-D3F7-43D9-9BA3-3A2A6DBD47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5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F514921-FBC3-4235-B36E-8379F58F1F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595F1FB-8E4E-4624-9BD0-C366C60E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2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4921-FBC3-4235-B36E-8379F58F1F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F1FB-8E4E-4624-9BD0-C366C60E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1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4921-FBC3-4235-B36E-8379F58F1F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F1FB-8E4E-4624-9BD0-C366C60E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8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4921-FBC3-4235-B36E-8379F58F1F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F1FB-8E4E-4624-9BD0-C366C60E2BC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259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4921-FBC3-4235-B36E-8379F58F1F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F1FB-8E4E-4624-9BD0-C366C60E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3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4921-FBC3-4235-B36E-8379F58F1F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F1FB-8E4E-4624-9BD0-C366C60E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34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4921-FBC3-4235-B36E-8379F58F1F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F1FB-8E4E-4624-9BD0-C366C60E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65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4921-FBC3-4235-B36E-8379F58F1F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F1FB-8E4E-4624-9BD0-C366C60E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4921-FBC3-4235-B36E-8379F58F1F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F1FB-8E4E-4624-9BD0-C366C60E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4921-FBC3-4235-B36E-8379F58F1F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F1FB-8E4E-4624-9BD0-C366C60E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3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4921-FBC3-4235-B36E-8379F58F1F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F1FB-8E4E-4624-9BD0-C366C60E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6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4921-FBC3-4235-B36E-8379F58F1F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F1FB-8E4E-4624-9BD0-C366C60E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4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4921-FBC3-4235-B36E-8379F58F1F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F1FB-8E4E-4624-9BD0-C366C60E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4921-FBC3-4235-B36E-8379F58F1F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F1FB-8E4E-4624-9BD0-C366C60E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4921-FBC3-4235-B36E-8379F58F1F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F1FB-8E4E-4624-9BD0-C366C60E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2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4921-FBC3-4235-B36E-8379F58F1F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F1FB-8E4E-4624-9BD0-C366C60E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5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4921-FBC3-4235-B36E-8379F58F1F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F1FB-8E4E-4624-9BD0-C366C60E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7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14921-FBC3-4235-B36E-8379F58F1F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5F1FB-8E4E-4624-9BD0-C366C60E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17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68A2-D318-5B24-76C1-DCCD20CE0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6503" y="1742766"/>
            <a:ext cx="5367866" cy="2387600"/>
          </a:xfrm>
        </p:spPr>
        <p:txBody>
          <a:bodyPr>
            <a:normAutofit/>
          </a:bodyPr>
          <a:lstStyle/>
          <a:p>
            <a:r>
              <a:rPr lang="en-US" sz="6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A/B Test Globox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B3A10-B7C7-CB2B-BDF8-DFCE823E7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3534" y="4037164"/>
            <a:ext cx="5376333" cy="9920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Subasini Ravindran </a:t>
            </a:r>
          </a:p>
          <a:p>
            <a:pPr>
              <a:lnSpc>
                <a:spcPct val="100000"/>
              </a:lnSpc>
            </a:pPr>
            <a:r>
              <a:rPr lang="en-US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 Analyst</a:t>
            </a:r>
          </a:p>
        </p:txBody>
      </p:sp>
      <p:pic>
        <p:nvPicPr>
          <p:cNvPr id="38" name="Graphic 37" descr="Bunting with solid fill">
            <a:extLst>
              <a:ext uri="{FF2B5EF4-FFF2-40B4-BE49-F238E27FC236}">
                <a16:creationId xmlns:a16="http://schemas.microsoft.com/office/drawing/2014/main" id="{8C91B0EC-F14C-39E7-3AA7-150FC843F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111256" y="1665128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24979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4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9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7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12ED4-A65D-7947-6B6E-9D05B749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C1A63-333B-600E-8E3E-60704A77A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680" y="636588"/>
            <a:ext cx="3709047" cy="5297216"/>
          </a:xfrm>
        </p:spPr>
        <p:txBody>
          <a:bodyPr anchor="ctr">
            <a:normAutofit/>
          </a:bodyPr>
          <a:lstStyle/>
          <a:p>
            <a:pPr marL="0" indent="0" defTabSz="649224">
              <a:spcBef>
                <a:spcPts val="710"/>
              </a:spcBef>
              <a:buNone/>
            </a:pP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Groups</a:t>
            </a:r>
          </a:p>
          <a:p>
            <a:pPr marL="162306" indent="-162306" defTabSz="649224">
              <a:spcBef>
                <a:spcPts val="71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A</a:t>
            </a:r>
          </a:p>
          <a:p>
            <a:pPr marL="486918" lvl="1" indent="-162306" defTabSz="649224">
              <a:spcBef>
                <a:spcPts val="355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banner</a:t>
            </a:r>
          </a:p>
          <a:p>
            <a:pPr marL="486918" lvl="1" indent="-162306" defTabSz="649224">
              <a:spcBef>
                <a:spcPts val="355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Users – 24,343</a:t>
            </a:r>
          </a:p>
          <a:p>
            <a:pPr marL="162306" indent="-162306" defTabSz="649224">
              <a:spcBef>
                <a:spcPts val="71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</a:t>
            </a:r>
          </a:p>
          <a:p>
            <a:pPr marL="486918" lvl="1" indent="-162306" defTabSz="649224">
              <a:spcBef>
                <a:spcPts val="355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Displays Banner</a:t>
            </a:r>
          </a:p>
          <a:p>
            <a:pPr marL="486918" lvl="1" indent="-162306" defTabSz="649224">
              <a:spcBef>
                <a:spcPts val="355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Users – 24,600	</a:t>
            </a: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96B501-A63D-6D97-6B3E-446C42992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950" y="651195"/>
            <a:ext cx="2987987" cy="5101633"/>
          </a:xfrm>
        </p:spPr>
        <p:txBody>
          <a:bodyPr anchor="ctr">
            <a:normAutofit/>
          </a:bodyPr>
          <a:lstStyle/>
          <a:p>
            <a:pPr marL="0" indent="0" defTabSz="649224">
              <a:spcBef>
                <a:spcPts val="710"/>
              </a:spcBef>
              <a:buFont typeface="Arial" panose="020B0604020202020204" pitchFamily="34" charset="0"/>
              <a:buNone/>
            </a:pPr>
            <a:r>
              <a:rPr lang="en-US" sz="3600" dirty="0"/>
              <a:t>Key Metrics</a:t>
            </a:r>
          </a:p>
          <a:p>
            <a:pPr marL="29718" indent="-162306" defTabSz="649224">
              <a:spcBef>
                <a:spcPts val="355"/>
              </a:spcBef>
            </a:pPr>
            <a:r>
              <a:rPr lang="en-US" dirty="0"/>
              <a:t>Spending Average</a:t>
            </a:r>
          </a:p>
          <a:p>
            <a:pPr marL="486918" lvl="1" indent="-162306" defTabSz="649224">
              <a:spcBef>
                <a:spcPts val="355"/>
              </a:spcBef>
            </a:pPr>
            <a:r>
              <a:rPr lang="en-US" dirty="0"/>
              <a:t>Revenue</a:t>
            </a:r>
            <a:endParaRPr lang="en-US" sz="2800" dirty="0"/>
          </a:p>
          <a:p>
            <a:pPr marL="29718" indent="-162306" defTabSz="649224">
              <a:spcBef>
                <a:spcPts val="355"/>
              </a:spcBef>
            </a:pPr>
            <a:r>
              <a:rPr lang="en-US" dirty="0"/>
              <a:t>Conversion rate</a:t>
            </a:r>
          </a:p>
          <a:p>
            <a:pPr marL="486918" lvl="1" indent="-162306" defTabSz="649224">
              <a:spcBef>
                <a:spcPts val="355"/>
              </a:spcBef>
            </a:pPr>
            <a:r>
              <a:rPr lang="en-US" dirty="0"/>
              <a:t>New customers</a:t>
            </a:r>
          </a:p>
        </p:txBody>
      </p:sp>
    </p:spTree>
    <p:extLst>
      <p:ext uri="{BB962C8B-B14F-4D97-AF65-F5344CB8AC3E}">
        <p14:creationId xmlns:p14="http://schemas.microsoft.com/office/powerpoint/2010/main" val="1401333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58" name="Group 25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8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4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5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6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7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8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9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0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1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2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3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4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5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26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7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8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9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0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31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2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3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4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5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6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7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8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9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0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4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5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6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7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42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3F9FF5-6FE8-8E51-1992-4F6BE392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Comparison of Key Metrics	</a:t>
            </a:r>
          </a:p>
        </p:txBody>
      </p:sp>
      <p:sp useBgFill="1">
        <p:nvSpPr>
          <p:cNvPr id="344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5A38C995-AFA0-7447-0C08-89A6330596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6" r="5197" b="323"/>
          <a:stretch/>
        </p:blipFill>
        <p:spPr>
          <a:xfrm>
            <a:off x="1650681" y="870101"/>
            <a:ext cx="2110868" cy="5084612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B5DAF28-C635-E3E4-42CD-A17DE11D3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5408" y="1801813"/>
            <a:ext cx="6188402" cy="4051725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dirty="0">
                <a:solidFill>
                  <a:srgbClr val="FFFFFF"/>
                </a:solidFill>
              </a:rPr>
              <a:t>Spending Average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	 Group 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      	 No strong Evidence of Change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Conversion Rate</a:t>
            </a:r>
          </a:p>
          <a:p>
            <a:pPr marL="914400" lvl="2" indent="0">
              <a:lnSpc>
                <a:spcPct val="20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Group B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</a:rPr>
              <a:t> Strong Evidence of Change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4012796-591E-F4C8-F2E5-77698E9220D3}"/>
              </a:ext>
            </a:extLst>
          </p:cNvPr>
          <p:cNvSpPr/>
          <p:nvPr/>
        </p:nvSpPr>
        <p:spPr>
          <a:xfrm rot="16200000">
            <a:off x="5663144" y="2472674"/>
            <a:ext cx="481012" cy="3800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121877B-4286-7B24-AFC2-EDDAB6F3C2DC}"/>
              </a:ext>
            </a:extLst>
          </p:cNvPr>
          <p:cNvSpPr/>
          <p:nvPr/>
        </p:nvSpPr>
        <p:spPr>
          <a:xfrm rot="16200000">
            <a:off x="5675366" y="4623610"/>
            <a:ext cx="458914" cy="377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Thumbs Down with solid fill">
            <a:extLst>
              <a:ext uri="{FF2B5EF4-FFF2-40B4-BE49-F238E27FC236}">
                <a16:creationId xmlns:a16="http://schemas.microsoft.com/office/drawing/2014/main" id="{062DE34F-2BBE-8D1C-49B6-04E5C3627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573308" y="3116203"/>
            <a:ext cx="660684" cy="660684"/>
          </a:xfrm>
          <a:prstGeom prst="rect">
            <a:avLst/>
          </a:prstGeom>
        </p:spPr>
      </p:pic>
      <p:pic>
        <p:nvPicPr>
          <p:cNvPr id="20" name="Graphic 19" descr="Thumbs up sign with solid fill">
            <a:extLst>
              <a:ext uri="{FF2B5EF4-FFF2-40B4-BE49-F238E27FC236}">
                <a16:creationId xmlns:a16="http://schemas.microsoft.com/office/drawing/2014/main" id="{3BF94B19-E66D-2B17-0C75-01573A517D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2622" y="5106846"/>
            <a:ext cx="660684" cy="66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54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727A-A2ED-9719-F03B-88903595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728" y="-172057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Estimated Range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B0DFFF-7AD7-5212-BDE6-C207A34B3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527" y="3841989"/>
            <a:ext cx="9561510" cy="2419349"/>
          </a:xfrm>
        </p:spPr>
        <p:txBody>
          <a:bodyPr>
            <a:normAutofit/>
          </a:bodyPr>
          <a:lstStyle/>
          <a:p>
            <a:r>
              <a:rPr lang="en-US" dirty="0"/>
              <a:t>Estimation of difference in the average amount spent between the groups is in the range of -0.439 to 0.471</a:t>
            </a:r>
          </a:p>
          <a:p>
            <a:r>
              <a:rPr lang="en-US" dirty="0"/>
              <a:t>Estimation of difference in the conversion rate between the groups is in the range of 0.35% to 1.07%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377BE-6741-1D45-1864-279CEC4D6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528" y="1079741"/>
            <a:ext cx="9561510" cy="274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5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D37975-6B78-3B80-4388-D5424DDE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63" y="142268"/>
            <a:ext cx="4459286" cy="1478570"/>
          </a:xfrm>
        </p:spPr>
        <p:txBody>
          <a:bodyPr>
            <a:normAutofit/>
          </a:bodyPr>
          <a:lstStyle/>
          <a:p>
            <a:r>
              <a:rPr lang="en-US" dirty="0"/>
              <a:t>Novelty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071A0-7E1E-1CC6-562C-1660896D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1780468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Period of Testing</a:t>
            </a:r>
          </a:p>
          <a:p>
            <a:pPr lvl="1"/>
            <a:r>
              <a:rPr lang="en-US" sz="1600" dirty="0"/>
              <a:t>Jan 25</a:t>
            </a:r>
            <a:r>
              <a:rPr lang="en-US" sz="1600" baseline="30000" dirty="0"/>
              <a:t>th</a:t>
            </a:r>
            <a:r>
              <a:rPr lang="en-US" sz="1600" dirty="0"/>
              <a:t>, 2023 – Feb 6</a:t>
            </a:r>
            <a:r>
              <a:rPr lang="en-US" sz="1600" baseline="30000" dirty="0"/>
              <a:t>th</a:t>
            </a:r>
            <a:r>
              <a:rPr lang="en-US" sz="1600" dirty="0"/>
              <a:t>, 2023</a:t>
            </a:r>
          </a:p>
          <a:p>
            <a:pPr lvl="1"/>
            <a:r>
              <a:rPr lang="en-US" sz="1600" dirty="0"/>
              <a:t>13 days</a:t>
            </a:r>
          </a:p>
          <a:p>
            <a:pPr lvl="1"/>
            <a:r>
              <a:rPr lang="en-US" sz="1600" dirty="0"/>
              <a:t>Total Users – 48,943</a:t>
            </a:r>
          </a:p>
          <a:p>
            <a:r>
              <a:rPr lang="en-US" sz="2000" dirty="0"/>
              <a:t>Spending Average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sz="1600" dirty="0"/>
              <a:t>Group A</a:t>
            </a:r>
          </a:p>
          <a:p>
            <a:r>
              <a:rPr lang="en-US" sz="2000" dirty="0"/>
              <a:t>Conversion Rate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/>
              <a:t>Group B</a:t>
            </a: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2FEAA30-760C-27A6-0352-64FBF9915E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7" r="131" b="-2"/>
          <a:stretch/>
        </p:blipFill>
        <p:spPr>
          <a:xfrm>
            <a:off x="4763386" y="1420813"/>
            <a:ext cx="6287201" cy="439204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Arrow: Up 4">
            <a:extLst>
              <a:ext uri="{FF2B5EF4-FFF2-40B4-BE49-F238E27FC236}">
                <a16:creationId xmlns:a16="http://schemas.microsoft.com/office/drawing/2014/main" id="{2E81A697-7150-CF4E-AD8C-C5087A1C2FEE}"/>
              </a:ext>
            </a:extLst>
          </p:cNvPr>
          <p:cNvSpPr/>
          <p:nvPr/>
        </p:nvSpPr>
        <p:spPr>
          <a:xfrm>
            <a:off x="2600325" y="3954003"/>
            <a:ext cx="246392" cy="3231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A2FC3C25-6339-39D0-7B47-2C6E9EC307A4}"/>
              </a:ext>
            </a:extLst>
          </p:cNvPr>
          <p:cNvSpPr/>
          <p:nvPr/>
        </p:nvSpPr>
        <p:spPr>
          <a:xfrm>
            <a:off x="2600325" y="4894597"/>
            <a:ext cx="246392" cy="3231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0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BFB6-5A8E-D78C-006A-C503CA0D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53" y="187728"/>
            <a:ext cx="9905998" cy="1478570"/>
          </a:xfrm>
        </p:spPr>
        <p:txBody>
          <a:bodyPr/>
          <a:lstStyle/>
          <a:p>
            <a:r>
              <a:rPr lang="en-US" dirty="0"/>
              <a:t>Power Analysis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D22C292-B315-7FC7-0283-B1B466BAE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3757" y="3266644"/>
            <a:ext cx="895886" cy="4551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dirty="0"/>
              <a:t>24343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163F72-0FEF-15C8-E863-428ECBEC5FD0}"/>
              </a:ext>
            </a:extLst>
          </p:cNvPr>
          <p:cNvSpPr/>
          <p:nvPr/>
        </p:nvSpPr>
        <p:spPr>
          <a:xfrm>
            <a:off x="5288921" y="2999985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D8E4F-BC68-D73F-F41C-E3143863AE5B}"/>
              </a:ext>
            </a:extLst>
          </p:cNvPr>
          <p:cNvSpPr txBox="1"/>
          <p:nvPr/>
        </p:nvSpPr>
        <p:spPr>
          <a:xfrm>
            <a:off x="5062087" y="326664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Group 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FBC956-C64B-8540-1FF7-377A0905719F}"/>
              </a:ext>
            </a:extLst>
          </p:cNvPr>
          <p:cNvSpPr/>
          <p:nvPr/>
        </p:nvSpPr>
        <p:spPr>
          <a:xfrm>
            <a:off x="5288921" y="4407994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FB8D3B-8398-FB23-3039-5D4B03FDF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2629" y="4659185"/>
            <a:ext cx="1144183" cy="41201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Group B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0F5796-40AA-00DC-9E92-D1C0F9B83C0F}"/>
              </a:ext>
            </a:extLst>
          </p:cNvPr>
          <p:cNvSpPr txBox="1"/>
          <p:nvPr/>
        </p:nvSpPr>
        <p:spPr>
          <a:xfrm>
            <a:off x="3333757" y="4659185"/>
            <a:ext cx="895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24600</a:t>
            </a:r>
            <a:endParaRPr lang="en-US" dirty="0"/>
          </a:p>
        </p:txBody>
      </p:sp>
      <p:pic>
        <p:nvPicPr>
          <p:cNvPr id="22" name="Graphic 21" descr="Business Growth with solid fill">
            <a:extLst>
              <a:ext uri="{FF2B5EF4-FFF2-40B4-BE49-F238E27FC236}">
                <a16:creationId xmlns:a16="http://schemas.microsoft.com/office/drawing/2014/main" id="{CA66EB30-AAB4-8677-5B6A-16AAF5DB1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2164" y="1398349"/>
            <a:ext cx="914400" cy="914400"/>
          </a:xfrm>
          <a:prstGeom prst="rect">
            <a:avLst/>
          </a:prstGeom>
        </p:spPr>
      </p:pic>
      <p:pic>
        <p:nvPicPr>
          <p:cNvPr id="24" name="Graphic 23" descr="Battery charging with solid fill">
            <a:extLst>
              <a:ext uri="{FF2B5EF4-FFF2-40B4-BE49-F238E27FC236}">
                <a16:creationId xmlns:a16="http://schemas.microsoft.com/office/drawing/2014/main" id="{FFDDE231-AD15-6233-D37F-250FA87B7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9990" y="2144149"/>
            <a:ext cx="914400" cy="914400"/>
          </a:xfrm>
          <a:prstGeom prst="rect">
            <a:avLst/>
          </a:prstGeom>
        </p:spPr>
      </p:pic>
      <p:pic>
        <p:nvPicPr>
          <p:cNvPr id="26" name="Graphic 25" descr="Full battery with solid fill">
            <a:extLst>
              <a:ext uri="{FF2B5EF4-FFF2-40B4-BE49-F238E27FC236}">
                <a16:creationId xmlns:a16="http://schemas.microsoft.com/office/drawing/2014/main" id="{53261F4E-B7C8-B9C1-D3D9-242536810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8229" y="2130871"/>
            <a:ext cx="914400" cy="914400"/>
          </a:xfrm>
          <a:prstGeom prst="rect">
            <a:avLst/>
          </a:prstGeom>
        </p:spPr>
      </p:pic>
      <p:pic>
        <p:nvPicPr>
          <p:cNvPr id="28" name="Graphic 27" descr="Chevron arrows with solid fill">
            <a:extLst>
              <a:ext uri="{FF2B5EF4-FFF2-40B4-BE49-F238E27FC236}">
                <a16:creationId xmlns:a16="http://schemas.microsoft.com/office/drawing/2014/main" id="{4981015D-0FBD-5F4C-8E4C-F830647F9C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53172" y="3082320"/>
            <a:ext cx="751600" cy="751600"/>
          </a:xfrm>
          <a:prstGeom prst="rect">
            <a:avLst/>
          </a:prstGeom>
        </p:spPr>
      </p:pic>
      <p:pic>
        <p:nvPicPr>
          <p:cNvPr id="29" name="Graphic 28" descr="Chevron arrows with solid fill">
            <a:extLst>
              <a:ext uri="{FF2B5EF4-FFF2-40B4-BE49-F238E27FC236}">
                <a16:creationId xmlns:a16="http://schemas.microsoft.com/office/drawing/2014/main" id="{007D3790-F7A2-4CB2-1FB0-5184529B30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66780" y="4483440"/>
            <a:ext cx="751600" cy="751600"/>
          </a:xfrm>
          <a:prstGeom prst="rect">
            <a:avLst/>
          </a:prstGeom>
        </p:spPr>
      </p:pic>
      <p:pic>
        <p:nvPicPr>
          <p:cNvPr id="31" name="Graphic 30" descr="Chevron arrows with solid fill">
            <a:extLst>
              <a:ext uri="{FF2B5EF4-FFF2-40B4-BE49-F238E27FC236}">
                <a16:creationId xmlns:a16="http://schemas.microsoft.com/office/drawing/2014/main" id="{80D75069-AA0A-4B0D-C0B5-38AE6F7543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2635" y="3127769"/>
            <a:ext cx="732867" cy="732867"/>
          </a:xfrm>
          <a:prstGeom prst="rect">
            <a:avLst/>
          </a:prstGeom>
        </p:spPr>
      </p:pic>
      <p:pic>
        <p:nvPicPr>
          <p:cNvPr id="33" name="Graphic 32" descr="Chevron arrows with solid fill">
            <a:extLst>
              <a:ext uri="{FF2B5EF4-FFF2-40B4-BE49-F238E27FC236}">
                <a16:creationId xmlns:a16="http://schemas.microsoft.com/office/drawing/2014/main" id="{EF6CA3E4-889D-12E8-7373-98D12C3280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4229" y="4493779"/>
            <a:ext cx="732867" cy="7328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49096AF-A70D-45CA-509B-2A9116D976A0}"/>
              </a:ext>
            </a:extLst>
          </p:cNvPr>
          <p:cNvSpPr txBox="1"/>
          <p:nvPr/>
        </p:nvSpPr>
        <p:spPr>
          <a:xfrm>
            <a:off x="7678229" y="329414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38400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0C57D5-D9F5-5001-2AC3-745AA6BA6717}"/>
              </a:ext>
            </a:extLst>
          </p:cNvPr>
          <p:cNvSpPr txBox="1"/>
          <p:nvPr/>
        </p:nvSpPr>
        <p:spPr>
          <a:xfrm>
            <a:off x="7678229" y="46551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38400</a:t>
            </a:r>
          </a:p>
        </p:txBody>
      </p:sp>
    </p:spTree>
    <p:extLst>
      <p:ext uri="{BB962C8B-B14F-4D97-AF65-F5344CB8AC3E}">
        <p14:creationId xmlns:p14="http://schemas.microsoft.com/office/powerpoint/2010/main" val="328713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descr="Title">
            <a:extLst>
              <a:ext uri="{FF2B5EF4-FFF2-40B4-BE49-F238E27FC236}">
                <a16:creationId xmlns:a16="http://schemas.microsoft.com/office/drawing/2014/main" id="{8A8E9656-6729-CD05-EA8F-6FE511C13FD4}"/>
              </a:ext>
            </a:extLst>
          </p:cNvPr>
          <p:cNvSpPr txBox="1"/>
          <p:nvPr/>
        </p:nvSpPr>
        <p:spPr>
          <a:xfrm>
            <a:off x="998507" y="674188"/>
            <a:ext cx="460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RECOMMENDATIONS</a:t>
            </a:r>
          </a:p>
        </p:txBody>
      </p:sp>
      <p:pic>
        <p:nvPicPr>
          <p:cNvPr id="9" name="Graphic 8" descr="Bunting with solid fill">
            <a:extLst>
              <a:ext uri="{FF2B5EF4-FFF2-40B4-BE49-F238E27FC236}">
                <a16:creationId xmlns:a16="http://schemas.microsoft.com/office/drawing/2014/main" id="{A3B56036-AADD-8FD0-FCA7-DCBC715DF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6552" y="2518912"/>
            <a:ext cx="2123535" cy="2123535"/>
          </a:xfrm>
          <a:prstGeom prst="rect">
            <a:avLst/>
          </a:prstGeom>
        </p:spPr>
      </p:pic>
      <p:pic>
        <p:nvPicPr>
          <p:cNvPr id="11" name="Graphic 10" descr="Close outline">
            <a:extLst>
              <a:ext uri="{FF2B5EF4-FFF2-40B4-BE49-F238E27FC236}">
                <a16:creationId xmlns:a16="http://schemas.microsoft.com/office/drawing/2014/main" id="{D75C0545-911D-7681-C713-CBF753A88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3074" y="1854681"/>
            <a:ext cx="3030490" cy="33219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B250BF-9444-D573-5391-853DB595493D}"/>
              </a:ext>
            </a:extLst>
          </p:cNvPr>
          <p:cNvSpPr txBox="1"/>
          <p:nvPr/>
        </p:nvSpPr>
        <p:spPr>
          <a:xfrm>
            <a:off x="5003322" y="2088093"/>
            <a:ext cx="4608662" cy="255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Do not launch the banner.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Potential for Improvement.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Re-run with a larger sample.</a:t>
            </a:r>
          </a:p>
        </p:txBody>
      </p:sp>
    </p:spTree>
    <p:extLst>
      <p:ext uri="{BB962C8B-B14F-4D97-AF65-F5344CB8AC3E}">
        <p14:creationId xmlns:p14="http://schemas.microsoft.com/office/powerpoint/2010/main" val="428231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5748</TotalTime>
  <Words>164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A/B Test Globox</vt:lpstr>
      <vt:lpstr>Overview</vt:lpstr>
      <vt:lpstr>Comparison of Key Metrics </vt:lpstr>
      <vt:lpstr>Estimated Range</vt:lpstr>
      <vt:lpstr>Novelty Check</vt:lpstr>
      <vt:lpstr>Power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A/B Testing - Globox</dc:title>
  <dc:creator>Sakthivale Roshan Dhaneswar</dc:creator>
  <cp:lastModifiedBy>Sakthivale Roshan Dhaneswar</cp:lastModifiedBy>
  <cp:revision>13</cp:revision>
  <dcterms:created xsi:type="dcterms:W3CDTF">2023-07-25T21:59:46Z</dcterms:created>
  <dcterms:modified xsi:type="dcterms:W3CDTF">2023-07-30T19:42:06Z</dcterms:modified>
</cp:coreProperties>
</file>