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3"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36A38D-B034-46AE-AD7B-04F82855C415}" v="2" dt="2024-08-30T16:35:32.75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075"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ndy\Downloads\employee_data.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ndy\Downloads\employee_data.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c:v>
                </c:pt>
                <c:pt idx="1">
                  <c:v>3</c:v>
                </c:pt>
                <c:pt idx="2">
                  <c:v>4</c:v>
                </c:pt>
                <c:pt idx="3">
                  <c:v>4</c:v>
                </c:pt>
                <c:pt idx="4">
                  <c:v>2</c:v>
                </c:pt>
                <c:pt idx="5">
                  <c:v>4</c:v>
                </c:pt>
                <c:pt idx="6">
                  <c:v>3</c:v>
                </c:pt>
                <c:pt idx="7">
                  <c:v>1</c:v>
                </c:pt>
                <c:pt idx="8">
                  <c:v>4</c:v>
                </c:pt>
                <c:pt idx="9">
                  <c:v>5</c:v>
                </c:pt>
              </c:numCache>
            </c:numRef>
          </c:val>
          <c:extLst>
            <c:ext xmlns:c16="http://schemas.microsoft.com/office/drawing/2014/chart" uri="{C3380CC4-5D6E-409C-BE32-E72D297353CC}">
              <c16:uniqueId val="{00000000-B0AD-44F2-B54D-6CB6635297B5}"/>
            </c:ext>
          </c:extLst>
        </c:ser>
        <c:ser>
          <c:idx val="1"/>
          <c:order val="1"/>
          <c:tx>
            <c:strRef>
              <c:f>Sheet2!$C$3:$C$4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2</c:v>
                </c:pt>
                <c:pt idx="1">
                  <c:v>10</c:v>
                </c:pt>
                <c:pt idx="2">
                  <c:v>5</c:v>
                </c:pt>
                <c:pt idx="3">
                  <c:v>7</c:v>
                </c:pt>
                <c:pt idx="4">
                  <c:v>8</c:v>
                </c:pt>
                <c:pt idx="5">
                  <c:v>5</c:v>
                </c:pt>
                <c:pt idx="6">
                  <c:v>7</c:v>
                </c:pt>
                <c:pt idx="7">
                  <c:v>10</c:v>
                </c:pt>
                <c:pt idx="8">
                  <c:v>8</c:v>
                </c:pt>
                <c:pt idx="9">
                  <c:v>4</c:v>
                </c:pt>
              </c:numCache>
            </c:numRef>
          </c:val>
          <c:extLst>
            <c:ext xmlns:c16="http://schemas.microsoft.com/office/drawing/2014/chart" uri="{C3380CC4-5D6E-409C-BE32-E72D297353CC}">
              <c16:uniqueId val="{00000002-B0AD-44F2-B54D-6CB6635297B5}"/>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c:v>
                </c:pt>
                <c:pt idx="1">
                  <c:v>6</c:v>
                </c:pt>
                <c:pt idx="2">
                  <c:v>7</c:v>
                </c:pt>
                <c:pt idx="3">
                  <c:v>5</c:v>
                </c:pt>
                <c:pt idx="4">
                  <c:v>4</c:v>
                </c:pt>
                <c:pt idx="5">
                  <c:v>4</c:v>
                </c:pt>
                <c:pt idx="6">
                  <c:v>3</c:v>
                </c:pt>
                <c:pt idx="7">
                  <c:v>6</c:v>
                </c:pt>
                <c:pt idx="8">
                  <c:v>6</c:v>
                </c:pt>
                <c:pt idx="9">
                  <c:v>5</c:v>
                </c:pt>
              </c:numCache>
            </c:numRef>
          </c:val>
          <c:extLst>
            <c:ext xmlns:c16="http://schemas.microsoft.com/office/drawing/2014/chart" uri="{C3380CC4-5D6E-409C-BE32-E72D297353CC}">
              <c16:uniqueId val="{00000004-B0AD-44F2-B54D-6CB6635297B5}"/>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c:v>
                </c:pt>
                <c:pt idx="1">
                  <c:v>2</c:v>
                </c:pt>
                <c:pt idx="2">
                  <c:v>2</c:v>
                </c:pt>
                <c:pt idx="3">
                  <c:v>2</c:v>
                </c:pt>
                <c:pt idx="4">
                  <c:v>1</c:v>
                </c:pt>
                <c:pt idx="5">
                  <c:v>1</c:v>
                </c:pt>
                <c:pt idx="6">
                  <c:v>3</c:v>
                </c:pt>
                <c:pt idx="7">
                  <c:v>2</c:v>
                </c:pt>
                <c:pt idx="8">
                  <c:v>1</c:v>
                </c:pt>
                <c:pt idx="9">
                  <c:v>2</c:v>
                </c:pt>
              </c:numCache>
            </c:numRef>
          </c:val>
          <c:extLst>
            <c:ext xmlns:c16="http://schemas.microsoft.com/office/drawing/2014/chart" uri="{C3380CC4-5D6E-409C-BE32-E72D297353CC}">
              <c16:uniqueId val="{00000005-B0AD-44F2-B54D-6CB6635297B5}"/>
            </c:ext>
          </c:extLst>
        </c:ser>
        <c:dLbls>
          <c:showLegendKey val="0"/>
          <c:showVal val="0"/>
          <c:showCatName val="0"/>
          <c:showSerName val="0"/>
          <c:showPercent val="0"/>
          <c:showBubbleSize val="0"/>
        </c:dLbls>
        <c:gapWidth val="219"/>
        <c:overlap val="-27"/>
        <c:axId val="113617664"/>
        <c:axId val="113620544"/>
      </c:barChart>
      <c:catAx>
        <c:axId val="113617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620544"/>
        <c:crosses val="autoZero"/>
        <c:auto val="1"/>
        <c:lblAlgn val="ctr"/>
        <c:lblOffset val="100"/>
        <c:noMultiLvlLbl val="0"/>
      </c:catAx>
      <c:valAx>
        <c:axId val="113620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617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4B2C-4FC4-A0E5-C3D04BFD776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4B2C-4FC4-A0E5-C3D04BFD776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4B2C-4FC4-A0E5-C3D04BFD776A}"/>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4B2C-4FC4-A0E5-C3D04BFD776A}"/>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4B2C-4FC4-A0E5-C3D04BFD776A}"/>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4B2C-4FC4-A0E5-C3D04BFD776A}"/>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4B2C-4FC4-A0E5-C3D04BFD776A}"/>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4B2C-4FC4-A0E5-C3D04BFD776A}"/>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4B2C-4FC4-A0E5-C3D04BFD776A}"/>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4B2C-4FC4-A0E5-C3D04BFD776A}"/>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c:v>
                </c:pt>
                <c:pt idx="1">
                  <c:v>3</c:v>
                </c:pt>
                <c:pt idx="2">
                  <c:v>4</c:v>
                </c:pt>
                <c:pt idx="3">
                  <c:v>4</c:v>
                </c:pt>
                <c:pt idx="4">
                  <c:v>2</c:v>
                </c:pt>
                <c:pt idx="5">
                  <c:v>4</c:v>
                </c:pt>
                <c:pt idx="6">
                  <c:v>3</c:v>
                </c:pt>
                <c:pt idx="7">
                  <c:v>1</c:v>
                </c:pt>
                <c:pt idx="8">
                  <c:v>4</c:v>
                </c:pt>
                <c:pt idx="9">
                  <c:v>5</c:v>
                </c:pt>
              </c:numCache>
            </c:numRef>
          </c:val>
          <c:extLst>
            <c:ext xmlns:c16="http://schemas.microsoft.com/office/drawing/2014/chart" uri="{C3380CC4-5D6E-409C-BE32-E72D297353CC}">
              <c16:uniqueId val="{00000014-4B2C-4FC4-A0E5-C3D04BFD776A}"/>
            </c:ext>
          </c:extLst>
        </c:ser>
        <c:ser>
          <c:idx val="1"/>
          <c:order val="1"/>
          <c:tx>
            <c:strRef>
              <c:f>Sheet2!$C$3:$C$4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4B2C-4FC4-A0E5-C3D04BFD776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4B2C-4FC4-A0E5-C3D04BFD776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4B2C-4FC4-A0E5-C3D04BFD776A}"/>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4B2C-4FC4-A0E5-C3D04BFD776A}"/>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4B2C-4FC4-A0E5-C3D04BFD776A}"/>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4B2C-4FC4-A0E5-C3D04BFD776A}"/>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4B2C-4FC4-A0E5-C3D04BFD776A}"/>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4B2C-4FC4-A0E5-C3D04BFD776A}"/>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4B2C-4FC4-A0E5-C3D04BFD776A}"/>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4B2C-4FC4-A0E5-C3D04BFD776A}"/>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2</c:v>
                </c:pt>
                <c:pt idx="1">
                  <c:v>10</c:v>
                </c:pt>
                <c:pt idx="2">
                  <c:v>5</c:v>
                </c:pt>
                <c:pt idx="3">
                  <c:v>7</c:v>
                </c:pt>
                <c:pt idx="4">
                  <c:v>8</c:v>
                </c:pt>
                <c:pt idx="5">
                  <c:v>5</c:v>
                </c:pt>
                <c:pt idx="6">
                  <c:v>7</c:v>
                </c:pt>
                <c:pt idx="7">
                  <c:v>10</c:v>
                </c:pt>
                <c:pt idx="8">
                  <c:v>8</c:v>
                </c:pt>
                <c:pt idx="9">
                  <c:v>4</c:v>
                </c:pt>
              </c:numCache>
            </c:numRef>
          </c:val>
          <c:extLst>
            <c:ext xmlns:c16="http://schemas.microsoft.com/office/drawing/2014/chart" uri="{C3380CC4-5D6E-409C-BE32-E72D297353CC}">
              <c16:uniqueId val="{00000029-4B2C-4FC4-A0E5-C3D04BFD776A}"/>
            </c:ext>
          </c:extLst>
        </c:ser>
        <c:ser>
          <c:idx val="2"/>
          <c:order val="2"/>
          <c:tx>
            <c:strRef>
              <c:f>Sheet2!$D$3:$D$4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4B2C-4FC4-A0E5-C3D04BFD776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4B2C-4FC4-A0E5-C3D04BFD776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4B2C-4FC4-A0E5-C3D04BFD776A}"/>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4B2C-4FC4-A0E5-C3D04BFD776A}"/>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4B2C-4FC4-A0E5-C3D04BFD776A}"/>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4B2C-4FC4-A0E5-C3D04BFD776A}"/>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4B2C-4FC4-A0E5-C3D04BFD776A}"/>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4B2C-4FC4-A0E5-C3D04BFD776A}"/>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4B2C-4FC4-A0E5-C3D04BFD776A}"/>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4B2C-4FC4-A0E5-C3D04BFD776A}"/>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c:v>
                </c:pt>
                <c:pt idx="1">
                  <c:v>6</c:v>
                </c:pt>
                <c:pt idx="2">
                  <c:v>7</c:v>
                </c:pt>
                <c:pt idx="3">
                  <c:v>5</c:v>
                </c:pt>
                <c:pt idx="4">
                  <c:v>4</c:v>
                </c:pt>
                <c:pt idx="5">
                  <c:v>4</c:v>
                </c:pt>
                <c:pt idx="6">
                  <c:v>3</c:v>
                </c:pt>
                <c:pt idx="7">
                  <c:v>6</c:v>
                </c:pt>
                <c:pt idx="8">
                  <c:v>6</c:v>
                </c:pt>
                <c:pt idx="9">
                  <c:v>5</c:v>
                </c:pt>
              </c:numCache>
            </c:numRef>
          </c:val>
          <c:extLst>
            <c:ext xmlns:c16="http://schemas.microsoft.com/office/drawing/2014/chart" uri="{C3380CC4-5D6E-409C-BE32-E72D297353CC}">
              <c16:uniqueId val="{0000003E-4B2C-4FC4-A0E5-C3D04BFD776A}"/>
            </c:ext>
          </c:extLst>
        </c:ser>
        <c:ser>
          <c:idx val="3"/>
          <c:order val="3"/>
          <c:tx>
            <c:strRef>
              <c:f>Sheet2!$E$3:$E$4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4B2C-4FC4-A0E5-C3D04BFD776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4B2C-4FC4-A0E5-C3D04BFD776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4B2C-4FC4-A0E5-C3D04BFD776A}"/>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4B2C-4FC4-A0E5-C3D04BFD776A}"/>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4B2C-4FC4-A0E5-C3D04BFD776A}"/>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4B2C-4FC4-A0E5-C3D04BFD776A}"/>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4B2C-4FC4-A0E5-C3D04BFD776A}"/>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4B2C-4FC4-A0E5-C3D04BFD776A}"/>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4B2C-4FC4-A0E5-C3D04BFD776A}"/>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4B2C-4FC4-A0E5-C3D04BFD776A}"/>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c:v>
                </c:pt>
                <c:pt idx="1">
                  <c:v>2</c:v>
                </c:pt>
                <c:pt idx="2">
                  <c:v>2</c:v>
                </c:pt>
                <c:pt idx="3">
                  <c:v>2</c:v>
                </c:pt>
                <c:pt idx="4">
                  <c:v>1</c:v>
                </c:pt>
                <c:pt idx="5">
                  <c:v>1</c:v>
                </c:pt>
                <c:pt idx="6">
                  <c:v>3</c:v>
                </c:pt>
                <c:pt idx="7">
                  <c:v>2</c:v>
                </c:pt>
                <c:pt idx="8">
                  <c:v>1</c:v>
                </c:pt>
                <c:pt idx="9">
                  <c:v>2</c:v>
                </c:pt>
              </c:numCache>
            </c:numRef>
          </c:val>
          <c:extLst>
            <c:ext xmlns:c16="http://schemas.microsoft.com/office/drawing/2014/chart" uri="{C3380CC4-5D6E-409C-BE32-E72D297353CC}">
              <c16:uniqueId val="{00000053-4B2C-4FC4-A0E5-C3D04BFD776A}"/>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hyperlink" Target="https://pixabay.com/illustrations/employees-stick-figures-people-1704059/"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288594" y="344178"/>
            <a:ext cx="11496675" cy="1124667"/>
          </a:xfrm>
          <a:prstGeom prst="rect">
            <a:avLst/>
          </a:prstGeom>
        </p:spPr>
        <p:txBody>
          <a:bodyPr vert="horz" wrap="square" lIns="0" tIns="16510" rIns="0" bIns="0" rtlCol="0">
            <a:spAutoFit/>
          </a:bodyPr>
          <a:lstStyle/>
          <a:p>
            <a:pPr marL="3213735" algn="ctr">
              <a:spcBef>
                <a:spcPts val="130"/>
              </a:spcBef>
            </a:pPr>
            <a:r>
              <a:rPr lang="en-US" sz="4000" b="1" dirty="0">
                <a:solidFill>
                  <a:srgbClr val="0F0F0F"/>
                </a:solidFill>
                <a:latin typeface="Times New Roman" panose="02020603050405020304" pitchFamily="18" charset="0"/>
                <a:cs typeface="Times New Roman" panose="02020603050405020304" pitchFamily="18" charset="0"/>
              </a:rPr>
              <a:t>Employee Data Analysis using Excel</a:t>
            </a:r>
            <a:r>
              <a:rPr lang="en-US" sz="4000"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SUBASREE. S</a:t>
            </a:r>
          </a:p>
          <a:p>
            <a:r>
              <a:rPr lang="en-US" sz="2400" dirty="0"/>
              <a:t>REGISTER NO: 312209636/asunm1353312209636</a:t>
            </a:r>
          </a:p>
          <a:p>
            <a:r>
              <a:rPr lang="en-US" sz="2400" dirty="0"/>
              <a:t>DEPARTMENT: B.COM (GENERAL)</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530CF0A1-82FC-8B46-07E6-F81F12D97497}"/>
              </a:ext>
            </a:extLst>
          </p:cNvPr>
          <p:cNvSpPr txBox="1"/>
          <p:nvPr/>
        </p:nvSpPr>
        <p:spPr>
          <a:xfrm>
            <a:off x="544286" y="1377656"/>
            <a:ext cx="9906000" cy="4955203"/>
          </a:xfrm>
          <a:prstGeom prst="rect">
            <a:avLst/>
          </a:prstGeom>
          <a:noFill/>
        </p:spPr>
        <p:txBody>
          <a:bodyPr wrap="square">
            <a:spAutoFit/>
          </a:bodyPr>
          <a:lstStyle/>
          <a:p>
            <a:r>
              <a:rPr lang="en-US" sz="32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dirty="0"/>
              <a:t>The employee performance analysis table are taken from the website called Kaggle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Then we used filtering and sorting to fill the  missing figures</a:t>
            </a:r>
          </a:p>
          <a:p>
            <a:endParaRPr lang="en-US" dirty="0"/>
          </a:p>
          <a:p>
            <a:r>
              <a:rPr lang="en-US" sz="32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dirty="0"/>
              <a:t>Pivot table</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t>Charts</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t>Conditional formatting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17C84E3-C68A-EA5E-8438-0AC9756AA761}"/>
              </a:ext>
            </a:extLst>
          </p:cNvPr>
          <p:cNvSpPr>
            <a:spLocks noGrp="1"/>
          </p:cNvSpPr>
          <p:nvPr>
            <p:ph type="body" idx="1"/>
          </p:nvPr>
        </p:nvSpPr>
        <p:spPr>
          <a:xfrm>
            <a:off x="609600" y="533400"/>
            <a:ext cx="10972800" cy="5570756"/>
          </a:xfrm>
        </p:spPr>
        <p:txBody>
          <a:bodyPr/>
          <a:lstStyle/>
          <a:p>
            <a:r>
              <a:rPr lang="en-US" sz="3200" dirty="0">
                <a:solidFill>
                  <a:schemeClr val="tx2">
                    <a:lumMod val="60000"/>
                    <a:lumOff val="40000"/>
                  </a:schemeClr>
                </a:solidFill>
              </a:rPr>
              <a:t>Pivot table </a:t>
            </a:r>
          </a:p>
          <a:p>
            <a:endParaRPr lang="en-US" sz="3200" dirty="0">
              <a:solidFill>
                <a:schemeClr val="tx2">
                  <a:lumMod val="60000"/>
                  <a:lumOff val="40000"/>
                </a:schemeClr>
              </a:solidFill>
            </a:endParaRPr>
          </a:p>
          <a:p>
            <a:pPr marL="342900" indent="-342900">
              <a:buFont typeface="+mj-lt"/>
              <a:buAutoNum type="arabicPeriod"/>
            </a:pPr>
            <a:r>
              <a:rPr lang="en-US" dirty="0"/>
              <a:t>Click insert </a:t>
            </a:r>
          </a:p>
          <a:p>
            <a:pPr marL="342900" indent="-342900">
              <a:buFont typeface="+mj-lt"/>
              <a:buAutoNum type="arabicPeriod"/>
            </a:pPr>
            <a:r>
              <a:rPr lang="en-US" dirty="0"/>
              <a:t>From the insert bar click pivot table in new excel sheet </a:t>
            </a:r>
          </a:p>
          <a:p>
            <a:pPr marL="342900" indent="-342900">
              <a:buFont typeface="+mj-lt"/>
              <a:buAutoNum type="arabicPeriod"/>
            </a:pPr>
            <a:r>
              <a:rPr lang="en-US" dirty="0"/>
              <a:t>Select business unit and drag it in row </a:t>
            </a:r>
          </a:p>
          <a:p>
            <a:pPr marL="342900" indent="-342900">
              <a:buFont typeface="+mj-lt"/>
              <a:buAutoNum type="arabicPeriod"/>
            </a:pPr>
            <a:r>
              <a:rPr lang="en-US" dirty="0"/>
              <a:t>Then select performance level and drag it in column</a:t>
            </a:r>
          </a:p>
          <a:p>
            <a:r>
              <a:rPr lang="en-US" dirty="0"/>
              <a:t>5 .  Select gender in value</a:t>
            </a:r>
          </a:p>
          <a:p>
            <a:endParaRPr lang="en-US" dirty="0"/>
          </a:p>
          <a:p>
            <a:r>
              <a:rPr lang="en-US" sz="3200" dirty="0">
                <a:solidFill>
                  <a:schemeClr val="tx2">
                    <a:lumMod val="60000"/>
                    <a:lumOff val="40000"/>
                  </a:schemeClr>
                </a:solidFill>
              </a:rPr>
              <a:t>Performance level</a:t>
            </a:r>
          </a:p>
          <a:p>
            <a:endParaRPr lang="en-US" sz="3200" dirty="0">
              <a:solidFill>
                <a:schemeClr val="tx2">
                  <a:lumMod val="60000"/>
                  <a:lumOff val="40000"/>
                </a:schemeClr>
              </a:solidFill>
            </a:endParaRPr>
          </a:p>
          <a:p>
            <a:pPr marL="342900" indent="-342900">
              <a:buFont typeface="Wingdings" panose="05000000000000000000" pitchFamily="2" charset="2"/>
              <a:buChar char="Ø"/>
            </a:pPr>
            <a:r>
              <a:rPr lang="en-US" dirty="0"/>
              <a:t>From the pivot table we can see the analysis for female male and all and we can access all type of employees by  inserting slicers to see how many are full time ,part time and contract based employees.</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dirty="0"/>
          </a:p>
          <a:p>
            <a:endParaRPr lang="en-IN" dirty="0"/>
          </a:p>
        </p:txBody>
      </p:sp>
    </p:spTree>
    <p:extLst>
      <p:ext uri="{BB962C8B-B14F-4D97-AF65-F5344CB8AC3E}">
        <p14:creationId xmlns:p14="http://schemas.microsoft.com/office/powerpoint/2010/main" val="2328679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AA60E579-2920-8F52-B4B7-C2CAA941FA04}"/>
              </a:ext>
            </a:extLst>
          </p:cNvPr>
          <p:cNvGraphicFramePr>
            <a:graphicFrameLocks/>
          </p:cNvGraphicFramePr>
          <p:nvPr>
            <p:extLst>
              <p:ext uri="{D42A27DB-BD31-4B8C-83A1-F6EECF244321}">
                <p14:modId xmlns:p14="http://schemas.microsoft.com/office/powerpoint/2010/main" val="2063234921"/>
              </p:ext>
            </p:extLst>
          </p:nvPr>
        </p:nvGraphicFramePr>
        <p:xfrm>
          <a:off x="990600" y="1695451"/>
          <a:ext cx="8153400" cy="40195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1D61A-837D-15CD-F84B-F6209CB5CA0C}"/>
              </a:ext>
            </a:extLst>
          </p:cNvPr>
          <p:cNvSpPr>
            <a:spLocks noGrp="1"/>
          </p:cNvSpPr>
          <p:nvPr>
            <p:ph type="title"/>
          </p:nvPr>
        </p:nvSpPr>
        <p:spPr>
          <a:xfrm>
            <a:off x="755332" y="385444"/>
            <a:ext cx="10681335" cy="615553"/>
          </a:xfrm>
        </p:spPr>
        <p:txBody>
          <a:bodyPr/>
          <a:lstStyle/>
          <a:p>
            <a:r>
              <a:rPr lang="en-US" sz="4000" dirty="0"/>
              <a:t>PIE CHART FOR HIGH LEVEL PERFORMANCE</a:t>
            </a:r>
            <a:endParaRPr lang="en-IN" sz="4000" dirty="0"/>
          </a:p>
        </p:txBody>
      </p:sp>
      <p:graphicFrame>
        <p:nvGraphicFramePr>
          <p:cNvPr id="4" name="Chart 3">
            <a:extLst>
              <a:ext uri="{FF2B5EF4-FFF2-40B4-BE49-F238E27FC236}">
                <a16:creationId xmlns:a16="http://schemas.microsoft.com/office/drawing/2014/main" id="{9F2EE323-C2E7-1CD9-547D-569E5A9B17FD}"/>
              </a:ext>
            </a:extLst>
          </p:cNvPr>
          <p:cNvGraphicFramePr>
            <a:graphicFrameLocks/>
          </p:cNvGraphicFramePr>
          <p:nvPr>
            <p:extLst>
              <p:ext uri="{D42A27DB-BD31-4B8C-83A1-F6EECF244321}">
                <p14:modId xmlns:p14="http://schemas.microsoft.com/office/powerpoint/2010/main" val="3130964911"/>
              </p:ext>
            </p:extLst>
          </p:nvPr>
        </p:nvGraphicFramePr>
        <p:xfrm>
          <a:off x="2057400" y="1711665"/>
          <a:ext cx="6477000" cy="3581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13118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D2D6FEF-9B7E-B5EE-A2C5-40D3DAC654DE}"/>
              </a:ext>
            </a:extLst>
          </p:cNvPr>
          <p:cNvSpPr txBox="1"/>
          <p:nvPr/>
        </p:nvSpPr>
        <p:spPr>
          <a:xfrm>
            <a:off x="609600" y="1659285"/>
            <a:ext cx="9296400" cy="3539430"/>
          </a:xfrm>
          <a:prstGeom prst="rect">
            <a:avLst/>
          </a:prstGeom>
          <a:noFill/>
        </p:spPr>
        <p:txBody>
          <a:bodyPr wrap="square">
            <a:spAutoFit/>
          </a:bodyPr>
          <a:lstStyle/>
          <a:p>
            <a:pPr marL="457200" indent="-457200">
              <a:buFont typeface="Wingdings" panose="05000000000000000000" pitchFamily="2" charset="2"/>
              <a:buChar char="q"/>
            </a:pPr>
            <a:r>
              <a:rPr lang="en-US" sz="2800" dirty="0"/>
              <a:t>From the above analysis the low level , medium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sz="2800" dirty="0"/>
              <a:t>.</a:t>
            </a:r>
            <a:endParaRPr lang="en-US"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9051" y="-747"/>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650201" y="6808"/>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00DDB149-FFFA-46C6-35D3-DDBB8A051505}"/>
              </a:ext>
            </a:extLst>
          </p:cNvPr>
          <p:cNvSpPr txBox="1"/>
          <p:nvPr/>
        </p:nvSpPr>
        <p:spPr>
          <a:xfrm>
            <a:off x="834072" y="2286000"/>
            <a:ext cx="7547928" cy="2677656"/>
          </a:xfrm>
          <a:prstGeom prst="rect">
            <a:avLst/>
          </a:prstGeom>
          <a:noFill/>
        </p:spPr>
        <p:txBody>
          <a:bodyPr wrap="square">
            <a:spAutoFit/>
          </a:bodyPr>
          <a:lstStyle/>
          <a:p>
            <a:pPr marL="285750" indent="-285750">
              <a:buFont typeface="Arial" panose="020B0604020202020204" pitchFamily="34" charset="0"/>
              <a:buChar char="•"/>
            </a:pPr>
            <a:r>
              <a:rPr lang="en-US" sz="2800" dirty="0"/>
              <a:t>Analyzing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618B765-A2CE-1B6E-0908-E713D016B370}"/>
              </a:ext>
            </a:extLst>
          </p:cNvPr>
          <p:cNvSpPr txBox="1"/>
          <p:nvPr/>
        </p:nvSpPr>
        <p:spPr>
          <a:xfrm>
            <a:off x="739775" y="2557280"/>
            <a:ext cx="8099425" cy="3108543"/>
          </a:xfrm>
          <a:prstGeom prst="rect">
            <a:avLst/>
          </a:prstGeom>
          <a:noFill/>
        </p:spPr>
        <p:txBody>
          <a:bodyPr wrap="square">
            <a:spAutoFit/>
          </a:bodyPr>
          <a:lstStyle/>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tasks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8F333FF-409B-A646-EF86-CBCB29D5EB24}"/>
              </a:ext>
            </a:extLst>
          </p:cNvPr>
          <p:cNvSpPr txBox="1"/>
          <p:nvPr/>
        </p:nvSpPr>
        <p:spPr>
          <a:xfrm>
            <a:off x="609600" y="2209800"/>
            <a:ext cx="8428264" cy="2246769"/>
          </a:xfrm>
          <a:prstGeom prst="rect">
            <a:avLst/>
          </a:prstGeom>
          <a:noFill/>
        </p:spPr>
        <p:txBody>
          <a:bodyPr wrap="square">
            <a:spAutoFit/>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Organizations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p:txBody>
      </p:sp>
      <p:pic>
        <p:nvPicPr>
          <p:cNvPr id="14" name="Picture 13">
            <a:extLst>
              <a:ext uri="{FF2B5EF4-FFF2-40B4-BE49-F238E27FC236}">
                <a16:creationId xmlns:a16="http://schemas.microsoft.com/office/drawing/2014/main" id="{3661E33E-1165-44C0-0EE8-AF4FB54E1B3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943600" y="1833562"/>
            <a:ext cx="5014595" cy="33289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F02006A3-0D28-2E2B-BB6C-544A9D341402}"/>
              </a:ext>
            </a:extLst>
          </p:cNvPr>
          <p:cNvSpPr txBox="1"/>
          <p:nvPr/>
        </p:nvSpPr>
        <p:spPr>
          <a:xfrm>
            <a:off x="3045279" y="1857375"/>
            <a:ext cx="6101442" cy="4401205"/>
          </a:xfrm>
          <a:prstGeom prst="rect">
            <a:avLst/>
          </a:prstGeom>
          <a:noFill/>
        </p:spPr>
        <p:txBody>
          <a:bodyPr wrap="square">
            <a:spAutoFit/>
          </a:bodyPr>
          <a:lstStyle/>
          <a:p>
            <a:pPr marL="342900" indent="-342900">
              <a:buFont typeface="Wingdings" panose="05000000000000000000" pitchFamily="2" charset="2"/>
              <a:buChar char="§"/>
            </a:pPr>
            <a:r>
              <a:rPr lang="en-US" sz="2800" dirty="0"/>
              <a:t>Filtering – remove missing</a:t>
            </a:r>
          </a:p>
          <a:p>
            <a:pPr marL="342900" indent="-342900">
              <a:buFont typeface="Wingdings" panose="05000000000000000000" pitchFamily="2" charset="2"/>
              <a:buChar char="§"/>
            </a:pPr>
            <a:endParaRPr lang="en-US" sz="2800" dirty="0"/>
          </a:p>
          <a:p>
            <a:pPr marL="342900" indent="-342900">
              <a:buFont typeface="Wingdings" panose="05000000000000000000" pitchFamily="2" charset="2"/>
              <a:buChar char="§"/>
            </a:pPr>
            <a:r>
              <a:rPr lang="en-US" sz="2800" dirty="0"/>
              <a:t>Charts    - visualization repots</a:t>
            </a:r>
          </a:p>
          <a:p>
            <a:pPr marL="342900" indent="-342900">
              <a:buFont typeface="Wingdings" panose="05000000000000000000" pitchFamily="2" charset="2"/>
              <a:buChar char="§"/>
            </a:pPr>
            <a:endParaRPr lang="en-US" sz="2800" dirty="0"/>
          </a:p>
          <a:p>
            <a:pPr marL="342900" indent="-342900">
              <a:buFont typeface="Wingdings" panose="05000000000000000000" pitchFamily="2" charset="2"/>
              <a:buChar char="§"/>
            </a:pPr>
            <a:r>
              <a:rPr lang="en-US" sz="2800" dirty="0"/>
              <a:t>Pivot table – summary</a:t>
            </a:r>
          </a:p>
          <a:p>
            <a:pPr marL="342900" indent="-342900">
              <a:buFont typeface="Wingdings" panose="05000000000000000000" pitchFamily="2" charset="2"/>
              <a:buChar char="§"/>
            </a:pPr>
            <a:endParaRPr lang="en-US" sz="2800" dirty="0"/>
          </a:p>
          <a:p>
            <a:pPr marL="342900" indent="-342900">
              <a:buFont typeface="Wingdings" panose="05000000000000000000" pitchFamily="2" charset="2"/>
              <a:buChar char="§"/>
            </a:pPr>
            <a:r>
              <a:rPr lang="en-US" sz="2800" dirty="0"/>
              <a:t>Conditional formatting – identify missing</a:t>
            </a:r>
          </a:p>
          <a:p>
            <a:pPr marL="342900" indent="-342900">
              <a:buFont typeface="Wingdings" panose="05000000000000000000" pitchFamily="2" charset="2"/>
              <a:buChar char="§"/>
            </a:pPr>
            <a:endParaRPr lang="en-US" sz="2800" dirty="0"/>
          </a:p>
          <a:p>
            <a:pPr marL="342900" indent="-342900">
              <a:buFont typeface="Wingdings" panose="05000000000000000000" pitchFamily="2" charset="2"/>
              <a:buChar char="§"/>
            </a:pPr>
            <a:r>
              <a:rPr lang="en-US" sz="2800" dirty="0"/>
              <a:t>Formula   - performance level </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3C7217C-ED0C-FF00-AB30-7272AA6F7D40}"/>
              </a:ext>
            </a:extLst>
          </p:cNvPr>
          <p:cNvSpPr txBox="1"/>
          <p:nvPr/>
        </p:nvSpPr>
        <p:spPr>
          <a:xfrm>
            <a:off x="609600" y="1600200"/>
            <a:ext cx="9448800" cy="4801314"/>
          </a:xfrm>
          <a:prstGeom prst="rect">
            <a:avLst/>
          </a:prstGeom>
          <a:noFill/>
        </p:spPr>
        <p:txBody>
          <a:bodyPr wrap="square">
            <a:spAutoFit/>
          </a:bodyPr>
          <a:lstStyle/>
          <a:p>
            <a:r>
              <a:rPr lang="en-US" dirty="0"/>
              <a:t>Employee data set  - the employee data are taken from the Kaggle to analysis employe performance</a:t>
            </a:r>
          </a:p>
          <a:p>
            <a:endParaRPr lang="en-US" dirty="0"/>
          </a:p>
          <a:p>
            <a:r>
              <a:rPr lang="en-US" dirty="0">
                <a:solidFill>
                  <a:srgbClr val="FF0000"/>
                </a:solidFill>
              </a:rPr>
              <a:t>9</a:t>
            </a:r>
            <a:r>
              <a:rPr lang="en-US" dirty="0"/>
              <a:t> features</a:t>
            </a:r>
          </a:p>
          <a:p>
            <a:endParaRPr lang="en-US" dirty="0"/>
          </a:p>
          <a:p>
            <a:r>
              <a:rPr lang="en-US" dirty="0">
                <a:solidFill>
                  <a:srgbClr val="FF0000"/>
                </a:solidFill>
              </a:rPr>
              <a:t>Employee ID</a:t>
            </a:r>
            <a:r>
              <a:rPr lang="en-US" dirty="0"/>
              <a:t>: Unique identifier for each employee in the organization.</a:t>
            </a:r>
          </a:p>
          <a:p>
            <a:endParaRPr lang="en-US" dirty="0"/>
          </a:p>
          <a:p>
            <a:r>
              <a:rPr lang="en-US" dirty="0">
                <a:solidFill>
                  <a:srgbClr val="FF0000"/>
                </a:solidFill>
              </a:rPr>
              <a:t>First Name</a:t>
            </a:r>
            <a:r>
              <a:rPr lang="en-US" dirty="0"/>
              <a:t>: The first name of the employee.</a:t>
            </a:r>
          </a:p>
          <a:p>
            <a:endParaRPr lang="en-US" dirty="0"/>
          </a:p>
          <a:p>
            <a:r>
              <a:rPr lang="en-US" dirty="0">
                <a:solidFill>
                  <a:srgbClr val="FF0000"/>
                </a:solidFill>
              </a:rPr>
              <a:t>Title:</a:t>
            </a:r>
            <a:r>
              <a:rPr lang="en-US" dirty="0"/>
              <a:t> The job title or position of the employee within the organization</a:t>
            </a:r>
          </a:p>
          <a:p>
            <a:r>
              <a:rPr lang="en-US" dirty="0"/>
              <a:t>.</a:t>
            </a:r>
          </a:p>
          <a:p>
            <a:r>
              <a:rPr lang="en-US" dirty="0"/>
              <a:t>.</a:t>
            </a:r>
            <a:r>
              <a:rPr lang="en-US" dirty="0">
                <a:solidFill>
                  <a:srgbClr val="FF0000"/>
                </a:solidFill>
              </a:rPr>
              <a:t>Business Unit</a:t>
            </a:r>
            <a:r>
              <a:rPr lang="en-US" dirty="0"/>
              <a:t>: The specific business unit or department to which the employee belongs.</a:t>
            </a:r>
          </a:p>
          <a:p>
            <a:endParaRPr lang="en-US" dirty="0"/>
          </a:p>
          <a:p>
            <a:r>
              <a:rPr lang="en-US" dirty="0">
                <a:solidFill>
                  <a:srgbClr val="FF0000"/>
                </a:solidFill>
              </a:rPr>
              <a:t>Employee Status</a:t>
            </a:r>
            <a:r>
              <a:rPr lang="en-US" dirty="0"/>
              <a:t>: The current employment status of the employee (e.g., Active, On Leave, Terminated).</a:t>
            </a:r>
          </a:p>
          <a:p>
            <a:endParaRPr lang="en-US" dirty="0"/>
          </a:p>
          <a:p>
            <a:r>
              <a:rPr lang="en-US" dirty="0">
                <a:solidFill>
                  <a:srgbClr val="FF0000"/>
                </a:solidFill>
              </a:rPr>
              <a:t>Employee Type</a:t>
            </a:r>
            <a:r>
              <a:rPr lang="en-US"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D65D7B2-296A-6AFE-FDED-9DEB10360833}"/>
              </a:ext>
            </a:extLst>
          </p:cNvPr>
          <p:cNvSpPr txBox="1"/>
          <p:nvPr/>
        </p:nvSpPr>
        <p:spPr>
          <a:xfrm>
            <a:off x="1059202" y="2249884"/>
            <a:ext cx="8534018" cy="954107"/>
          </a:xfrm>
          <a:prstGeom prst="rect">
            <a:avLst/>
          </a:prstGeom>
          <a:noFill/>
        </p:spPr>
        <p:txBody>
          <a:bodyPr wrap="square">
            <a:spAutoFit/>
          </a:bodyPr>
          <a:lstStyle/>
          <a:p>
            <a:pPr algn="l">
              <a:buFont typeface="Arial" panose="020B0604020202020204" pitchFamily="34" charset="0"/>
              <a:buChar char="•"/>
            </a:pPr>
            <a:r>
              <a:rPr lang="en-US" sz="1800" b="0" i="0" dirty="0">
                <a:solidFill>
                  <a:srgbClr val="0D0D0D"/>
                </a:solidFill>
                <a:effectLst/>
                <a:latin typeface="Times New Roman" panose="02020603050405020304" pitchFamily="18" charset="0"/>
                <a:cs typeface="Times New Roman" panose="02020603050405020304" pitchFamily="18" charset="0"/>
              </a:rPr>
              <a:t> </a:t>
            </a:r>
            <a:r>
              <a:rPr lang="en-US" sz="2800" b="0" i="0" dirty="0">
                <a:solidFill>
                  <a:srgbClr val="0D0D0D"/>
                </a:solidFill>
                <a:effectLst/>
                <a:latin typeface="Times New Roman" panose="02020603050405020304" pitchFamily="18" charset="0"/>
                <a:cs typeface="Times New Roman" panose="02020603050405020304" pitchFamily="18" charset="0"/>
              </a:rPr>
              <a:t>=IFS(Z8&gt;=5,"VERY HIGH",Z8&gt;=4"HIGH",Z8&gt;=3"MED","TRUE","LOW“)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251</TotalTime>
  <Words>582</Words>
  <Application>Microsoft Office PowerPoint</Application>
  <PresentationFormat>Widescreen</PresentationFormat>
  <Paragraphs>111</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suba sree</cp:lastModifiedBy>
  <cp:revision>16</cp:revision>
  <dcterms:created xsi:type="dcterms:W3CDTF">2024-03-29T15:07:22Z</dcterms:created>
  <dcterms:modified xsi:type="dcterms:W3CDTF">2024-08-30T06:39:28Z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