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0012764-CABA-4523-B0D8-C58A257C7234}" type="datetimeFigureOut">
              <a:rPr lang="en-IN" smtClean="0"/>
              <a:t>07-05-2018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B6CB9-F507-4DFB-B6CD-7ED227822E32}"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12764-CABA-4523-B0D8-C58A257C7234}" type="datetimeFigureOut">
              <a:rPr lang="en-IN" smtClean="0"/>
              <a:t>07-05-2018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12764-CABA-4523-B0D8-C58A257C7234}" type="datetimeFigureOut">
              <a:rPr lang="en-IN" smtClean="0"/>
              <a:t>07-05-2018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012764-CABA-4523-B0D8-C58A257C7234}" type="datetimeFigureOut">
              <a:rPr lang="en-IN" smtClean="0"/>
              <a:t>07-05-2018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B6CB9-F507-4DFB-B6CD-7ED227822E32}"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12764-CABA-4523-B0D8-C58A257C7234}" type="datetimeFigureOut">
              <a:rPr lang="en-IN" smtClean="0"/>
              <a:t>07-05-2018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0012764-CABA-4523-B0D8-C58A257C7234}" type="datetimeFigureOut">
              <a:rPr lang="en-IN" smtClean="0"/>
              <a:t>07-05-2018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0012764-CABA-4523-B0D8-C58A257C7234}" type="datetimeFigureOut">
              <a:rPr lang="en-IN" smtClean="0"/>
              <a:t>07-05-2018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012764-CABA-4523-B0D8-C58A257C7234}" type="datetimeFigureOut">
              <a:rPr lang="en-IN" smtClean="0"/>
              <a:t>07-05-2018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2764-CABA-4523-B0D8-C58A257C7234}" type="datetimeFigureOut">
              <a:rPr lang="en-IN" smtClean="0"/>
              <a:t>07-05-2018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12764-CABA-4523-B0D8-C58A257C7234}" type="datetimeFigureOut">
              <a:rPr lang="en-IN" smtClean="0"/>
              <a:t>07-05-2018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12764-CABA-4523-B0D8-C58A257C7234}" type="datetimeFigureOut">
              <a:rPr lang="en-IN" smtClean="0"/>
              <a:t>07-05-2018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DB6CB9-F507-4DFB-B6CD-7ED227822E3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0012764-CABA-4523-B0D8-C58A257C7234}" type="datetimeFigureOut">
              <a:rPr lang="en-IN" smtClean="0"/>
              <a:t>07-05-2018</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2DB6CB9-F507-4DFB-B6CD-7ED227822E3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51720" y="4725144"/>
            <a:ext cx="6400800" cy="1752600"/>
          </a:xfrm>
        </p:spPr>
        <p:txBody>
          <a:bodyPr/>
          <a:lstStyle/>
          <a:p>
            <a:pPr algn="r"/>
            <a:r>
              <a:rPr lang="en-IN" sz="2400" dirty="0" smtClean="0">
                <a:solidFill>
                  <a:srgbClr val="FFC000"/>
                </a:solidFill>
                <a:latin typeface="Eras Light ITC" pitchFamily="34" charset="0"/>
              </a:rPr>
              <a:t>SUBASREE DANAM.C  (150071601069)</a:t>
            </a:r>
          </a:p>
          <a:p>
            <a:pPr algn="r"/>
            <a:r>
              <a:rPr lang="en-IN" sz="2400" dirty="0" smtClean="0">
                <a:solidFill>
                  <a:srgbClr val="FFC000"/>
                </a:solidFill>
                <a:latin typeface="Eras Light ITC" pitchFamily="34" charset="0"/>
              </a:rPr>
              <a:t>SUMIYAL.N  (150071601070)</a:t>
            </a:r>
          </a:p>
          <a:p>
            <a:pPr algn="r"/>
            <a:r>
              <a:rPr lang="en-IN" sz="2400" dirty="0" smtClean="0">
                <a:solidFill>
                  <a:srgbClr val="FFC000"/>
                </a:solidFill>
                <a:latin typeface="Eras Light ITC" pitchFamily="34" charset="0"/>
              </a:rPr>
              <a:t>GAYATHRI.A (150071601089</a:t>
            </a:r>
            <a:r>
              <a:rPr lang="en-IN" dirty="0" smtClean="0">
                <a:solidFill>
                  <a:srgbClr val="FFC000"/>
                </a:solidFill>
                <a:latin typeface="Eras Light ITC" pitchFamily="34" charset="0"/>
              </a:rPr>
              <a:t>)</a:t>
            </a:r>
            <a:endParaRPr lang="en-IN" dirty="0">
              <a:solidFill>
                <a:srgbClr val="FFC000"/>
              </a:solidFill>
              <a:latin typeface="Eras Light ITC" pitchFamily="34" charset="0"/>
            </a:endParaRPr>
          </a:p>
        </p:txBody>
      </p:sp>
      <p:sp>
        <p:nvSpPr>
          <p:cNvPr id="3" name="Title 2"/>
          <p:cNvSpPr>
            <a:spLocks noGrp="1"/>
          </p:cNvSpPr>
          <p:nvPr>
            <p:ph type="ctrTitle"/>
          </p:nvPr>
        </p:nvSpPr>
        <p:spPr>
          <a:xfrm>
            <a:off x="755576" y="980728"/>
            <a:ext cx="7772400" cy="1470025"/>
          </a:xfrm>
        </p:spPr>
        <p:txBody>
          <a:bodyPr/>
          <a:lstStyle/>
          <a:p>
            <a:r>
              <a:rPr lang="en-US" sz="4400" b="1" dirty="0">
                <a:solidFill>
                  <a:srgbClr val="FFC000"/>
                </a:solidFill>
                <a:latin typeface="Eras Light ITC" pitchFamily="34" charset="0"/>
              </a:rPr>
              <a:t>Ultrasonic Range Meter</a:t>
            </a:r>
            <a:endParaRPr lang="en-IN" sz="4400" dirty="0"/>
          </a:p>
        </p:txBody>
      </p:sp>
    </p:spTree>
    <p:extLst>
      <p:ext uri="{BB962C8B-B14F-4D97-AF65-F5344CB8AC3E}">
        <p14:creationId xmlns:p14="http://schemas.microsoft.com/office/powerpoint/2010/main" val="178955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5536" y="3886200"/>
            <a:ext cx="8424936" cy="2855168"/>
          </a:xfrm>
        </p:spPr>
        <p:txBody>
          <a:bodyPr>
            <a:normAutofit lnSpcReduction="10000"/>
          </a:bodyPr>
          <a:lstStyle/>
          <a:p>
            <a:pPr algn="just"/>
            <a:r>
              <a:rPr lang="en-US" sz="2400" dirty="0">
                <a:latin typeface="Eras Light ITC" pitchFamily="34" charset="0"/>
              </a:rPr>
              <a:t>The ultrasonic sensor used in this project is HC-SR04. It can be used to measure distance in the range of 2cm to 400cm with accurate readings.</a:t>
            </a:r>
            <a:endParaRPr lang="en-IN" sz="2400" dirty="0">
              <a:latin typeface="Eras Light ITC" pitchFamily="34" charset="0"/>
            </a:endParaRPr>
          </a:p>
          <a:p>
            <a:pPr algn="just"/>
            <a:r>
              <a:rPr lang="en-US" sz="2400" dirty="0">
                <a:latin typeface="Eras Light ITC" pitchFamily="34" charset="0"/>
              </a:rPr>
              <a:t>The sensor module consists of 4 pins: </a:t>
            </a:r>
            <a:r>
              <a:rPr lang="en-US" sz="2400" dirty="0" err="1">
                <a:latin typeface="Eras Light ITC" pitchFamily="34" charset="0"/>
              </a:rPr>
              <a:t>Vcc</a:t>
            </a:r>
            <a:r>
              <a:rPr lang="en-US" sz="2400" dirty="0">
                <a:latin typeface="Eras Light ITC" pitchFamily="34" charset="0"/>
              </a:rPr>
              <a:t>, </a:t>
            </a:r>
            <a:r>
              <a:rPr lang="en-US" sz="2400" dirty="0" err="1">
                <a:latin typeface="Eras Light ITC" pitchFamily="34" charset="0"/>
              </a:rPr>
              <a:t>Gnd</a:t>
            </a:r>
            <a:r>
              <a:rPr lang="en-US" sz="2400" dirty="0">
                <a:latin typeface="Eras Light ITC" pitchFamily="34" charset="0"/>
              </a:rPr>
              <a:t>, Trig and Echo. When the Trig pin is high for a duration of at least 10µs, the ultrasonic sensor sends the ultrasound signals. The Echo pin is high from the moment of sending the signal and receiving it.</a:t>
            </a:r>
            <a:endParaRPr lang="en-IN" sz="2400" dirty="0">
              <a:latin typeface="Eras Light ITC" pitchFamily="34" charset="0"/>
            </a:endParaRPr>
          </a:p>
          <a:p>
            <a:endParaRPr lang="en-IN" dirty="0"/>
          </a:p>
        </p:txBody>
      </p:sp>
      <p:sp>
        <p:nvSpPr>
          <p:cNvPr id="3" name="Title 2"/>
          <p:cNvSpPr>
            <a:spLocks noGrp="1"/>
          </p:cNvSpPr>
          <p:nvPr>
            <p:ph type="ctrTitle"/>
          </p:nvPr>
        </p:nvSpPr>
        <p:spPr>
          <a:xfrm>
            <a:off x="755576" y="1700808"/>
            <a:ext cx="7772400" cy="1129033"/>
          </a:xfrm>
        </p:spPr>
        <p:txBody>
          <a:bodyPr/>
          <a:lstStyle/>
          <a:p>
            <a:r>
              <a:rPr lang="en-IN" b="1" dirty="0" smtClean="0">
                <a:solidFill>
                  <a:srgbClr val="FFC000"/>
                </a:solidFill>
                <a:latin typeface="Eras Light ITC" pitchFamily="34" charset="0"/>
              </a:rPr>
              <a:t>Working CONT…</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3672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512" y="3886200"/>
            <a:ext cx="8712968" cy="2855168"/>
          </a:xfrm>
        </p:spPr>
        <p:txBody>
          <a:bodyPr>
            <a:normAutofit/>
          </a:bodyPr>
          <a:lstStyle/>
          <a:p>
            <a:pPr algn="just"/>
            <a:r>
              <a:rPr lang="en-US" sz="2000" dirty="0">
                <a:latin typeface="Eras Light ITC" pitchFamily="34" charset="0"/>
              </a:rPr>
              <a:t>This duration for which the Echo signal is high is calculated by </a:t>
            </a:r>
            <a:r>
              <a:rPr lang="en-US" sz="2000" dirty="0" err="1">
                <a:latin typeface="Eras Light ITC" pitchFamily="34" charset="0"/>
              </a:rPr>
              <a:t>Arduino</a:t>
            </a:r>
            <a:r>
              <a:rPr lang="en-US" sz="2000" dirty="0">
                <a:latin typeface="Eras Light ITC" pitchFamily="34" charset="0"/>
              </a:rPr>
              <a:t> as per the code and is converted to distance in </a:t>
            </a:r>
            <a:r>
              <a:rPr lang="en-US" sz="2000" dirty="0" smtClean="0">
                <a:latin typeface="Eras Light ITC" pitchFamily="34" charset="0"/>
              </a:rPr>
              <a:t>centimeters. </a:t>
            </a:r>
            <a:r>
              <a:rPr lang="en-US" sz="2000" dirty="0">
                <a:latin typeface="Eras Light ITC" pitchFamily="34" charset="0"/>
              </a:rPr>
              <a:t>The same data is displayed on the LCD</a:t>
            </a:r>
            <a:r>
              <a:rPr lang="en-US" sz="2000" dirty="0" smtClean="0">
                <a:latin typeface="Eras Light ITC" pitchFamily="34" charset="0"/>
              </a:rPr>
              <a:t>.</a:t>
            </a:r>
            <a:endParaRPr lang="en-IN" sz="2000" dirty="0">
              <a:latin typeface="Eras Light ITC" pitchFamily="34" charset="0"/>
            </a:endParaRPr>
          </a:p>
          <a:p>
            <a:pPr algn="just"/>
            <a:r>
              <a:rPr lang="en-US" sz="2000" dirty="0" err="1">
                <a:latin typeface="Eras Light ITC" pitchFamily="34" charset="0"/>
              </a:rPr>
              <a:t>Arduino</a:t>
            </a:r>
            <a:r>
              <a:rPr lang="en-US" sz="2000" dirty="0">
                <a:latin typeface="Eras Light ITC" pitchFamily="34" charset="0"/>
              </a:rPr>
              <a:t> continuously sends the Trig signal and the distance of the target can be measured continuously without any delay.</a:t>
            </a:r>
            <a:endParaRPr lang="en-IN" sz="2000" dirty="0">
              <a:latin typeface="Eras Light ITC" pitchFamily="34" charset="0"/>
            </a:endParaRPr>
          </a:p>
          <a:p>
            <a:pPr algn="just"/>
            <a:r>
              <a:rPr lang="en-US" sz="2000" dirty="0">
                <a:latin typeface="Eras Light ITC" pitchFamily="34" charset="0"/>
              </a:rPr>
              <a:t>As the power requirement of the circuit is very less, the whole system can be powered by a 9V battery and can be used as a Portable Range Meter</a:t>
            </a:r>
            <a:r>
              <a:rPr lang="en-US" dirty="0">
                <a:latin typeface="Eras Light ITC" pitchFamily="34" charset="0"/>
              </a:rPr>
              <a:t>.</a:t>
            </a:r>
            <a:endParaRPr lang="en-IN" dirty="0">
              <a:latin typeface="Eras Light ITC" pitchFamily="34" charset="0"/>
            </a:endParaRPr>
          </a:p>
        </p:txBody>
      </p:sp>
      <p:sp>
        <p:nvSpPr>
          <p:cNvPr id="3" name="Title 2"/>
          <p:cNvSpPr>
            <a:spLocks noGrp="1"/>
          </p:cNvSpPr>
          <p:nvPr>
            <p:ph type="ctrTitle"/>
          </p:nvPr>
        </p:nvSpPr>
        <p:spPr>
          <a:xfrm>
            <a:off x="683568" y="1340768"/>
            <a:ext cx="7772400" cy="1470025"/>
          </a:xfrm>
        </p:spPr>
        <p:txBody>
          <a:bodyPr/>
          <a:lstStyle/>
          <a:p>
            <a:r>
              <a:rPr lang="en-IN" b="1" dirty="0" smtClean="0">
                <a:solidFill>
                  <a:srgbClr val="FFC000"/>
                </a:solidFill>
                <a:latin typeface="Eras Light ITC" pitchFamily="34" charset="0"/>
              </a:rPr>
              <a:t>WORKING CONT…</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224512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dirty="0"/>
          </a:p>
        </p:txBody>
      </p:sp>
      <p:sp>
        <p:nvSpPr>
          <p:cNvPr id="3" name="Title 2"/>
          <p:cNvSpPr>
            <a:spLocks noGrp="1"/>
          </p:cNvSpPr>
          <p:nvPr>
            <p:ph type="ctrTitle"/>
          </p:nvPr>
        </p:nvSpPr>
        <p:spPr>
          <a:xfrm>
            <a:off x="726857" y="188640"/>
            <a:ext cx="7772400" cy="677937"/>
          </a:xfrm>
        </p:spPr>
        <p:txBody>
          <a:bodyPr/>
          <a:lstStyle/>
          <a:p>
            <a:r>
              <a:rPr lang="en-IN" b="1" dirty="0" smtClean="0">
                <a:solidFill>
                  <a:srgbClr val="FFC000"/>
                </a:solidFill>
                <a:latin typeface="Eras Light ITC" pitchFamily="34" charset="0"/>
              </a:rPr>
              <a:t>WORKING CONT…</a:t>
            </a:r>
            <a:endParaRPr lang="en-IN" b="1" dirty="0">
              <a:solidFill>
                <a:srgbClr val="FFC000"/>
              </a:solidFill>
              <a:latin typeface="Eras Light ITC"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54" y="1024399"/>
            <a:ext cx="85171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36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3861048"/>
            <a:ext cx="8064896" cy="2664296"/>
          </a:xfrm>
        </p:spPr>
        <p:txBody>
          <a:bodyPr>
            <a:normAutofit fontScale="92500" lnSpcReduction="10000"/>
          </a:bodyPr>
          <a:lstStyle/>
          <a:p>
            <a:pPr algn="just"/>
            <a:r>
              <a:rPr lang="en-US" sz="2400" dirty="0">
                <a:latin typeface="Eras Light ITC" pitchFamily="34" charset="0"/>
              </a:rPr>
              <a:t>Sound is a phenomenon that is a result of vibration of materials. Sound is characterized as a mechanical wave that carries mechanical energy. For the transmission of this energy between transmitter and receiver, presence of a medium is necessary. The medium can be solids, liquids or gases. The sound energy travels by causing disturbance in the medium it is travelling and this is called propagation of sound waves. Under normal conditions, the velocity of the sound is 330m/s.</a:t>
            </a:r>
            <a:endParaRPr lang="en-IN" sz="2400" dirty="0">
              <a:latin typeface="Eras Light ITC" pitchFamily="34" charset="0"/>
            </a:endParaRPr>
          </a:p>
          <a:p>
            <a:endParaRPr lang="en-IN" dirty="0">
              <a:latin typeface="Eras Light ITC" pitchFamily="34" charset="0"/>
            </a:endParaRPr>
          </a:p>
        </p:txBody>
      </p:sp>
      <p:sp>
        <p:nvSpPr>
          <p:cNvPr id="3" name="Title 2"/>
          <p:cNvSpPr>
            <a:spLocks noGrp="1"/>
          </p:cNvSpPr>
          <p:nvPr>
            <p:ph type="ctrTitle"/>
          </p:nvPr>
        </p:nvSpPr>
        <p:spPr>
          <a:xfrm>
            <a:off x="467544" y="1484784"/>
            <a:ext cx="7772400" cy="1728192"/>
          </a:xfrm>
        </p:spPr>
        <p:txBody>
          <a:bodyPr/>
          <a:lstStyle/>
          <a:p>
            <a:r>
              <a:rPr lang="en-IN" b="1" dirty="0" smtClean="0">
                <a:solidFill>
                  <a:srgbClr val="FFC000"/>
                </a:solidFill>
                <a:latin typeface="Eras Light ITC" pitchFamily="34" charset="0"/>
              </a:rPr>
              <a:t>INTRODUCTION</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285349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3886200"/>
            <a:ext cx="8208912" cy="2783160"/>
          </a:xfrm>
        </p:spPr>
        <p:txBody>
          <a:bodyPr/>
          <a:lstStyle/>
          <a:p>
            <a:pPr algn="just"/>
            <a:r>
              <a:rPr lang="en-US" sz="2200" dirty="0">
                <a:latin typeface="Eras Light ITC" pitchFamily="34" charset="0"/>
              </a:rPr>
              <a:t>SONAR or Sound Navigation and Ranging is a non-contact distance measuring technique generally used in submarines. The sound energy travels by causing disturbance in the medium it is travelling and this is called propagation of sound waves. Under normal conditions, the velocity of the sound is 330m/s. </a:t>
            </a:r>
            <a:endParaRPr lang="en-IN" sz="2200" dirty="0">
              <a:latin typeface="Eras Light ITC" pitchFamily="34" charset="0"/>
            </a:endParaRPr>
          </a:p>
          <a:p>
            <a:endParaRPr lang="en-IN" dirty="0"/>
          </a:p>
        </p:txBody>
      </p:sp>
      <p:sp>
        <p:nvSpPr>
          <p:cNvPr id="3" name="Title 2"/>
          <p:cNvSpPr>
            <a:spLocks noGrp="1"/>
          </p:cNvSpPr>
          <p:nvPr>
            <p:ph type="ctrTitle"/>
          </p:nvPr>
        </p:nvSpPr>
        <p:spPr>
          <a:xfrm>
            <a:off x="683568" y="1556792"/>
            <a:ext cx="7772400" cy="1470025"/>
          </a:xfrm>
        </p:spPr>
        <p:txBody>
          <a:bodyPr/>
          <a:lstStyle/>
          <a:p>
            <a:r>
              <a:rPr lang="en-IN" b="1" dirty="0" smtClean="0">
                <a:solidFill>
                  <a:srgbClr val="FFC000"/>
                </a:solidFill>
                <a:latin typeface="Eras Light ITC" pitchFamily="34" charset="0"/>
              </a:rPr>
              <a:t>INTRODUCTION CONT…</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406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3886200"/>
            <a:ext cx="8496944" cy="2711152"/>
          </a:xfrm>
        </p:spPr>
        <p:txBody>
          <a:bodyPr>
            <a:normAutofit fontScale="85000" lnSpcReduction="10000"/>
          </a:bodyPr>
          <a:lstStyle/>
          <a:p>
            <a:pPr algn="just"/>
            <a:r>
              <a:rPr lang="en-US" sz="2400" dirty="0">
                <a:latin typeface="Eras Light ITC" pitchFamily="34" charset="0"/>
              </a:rPr>
              <a:t>Depending on the frequency of the sound wave, the SONAR can be either Infrasonic or Ultrasonic. Ultrasonic sensors produce sound waves with frequencies higher than the audible range (20Hz to 20 KHz) i.e. greater than 20 KHz. In case of an infrasonic sensor, the frequency of sound wave is less than 20Hz</a:t>
            </a:r>
            <a:r>
              <a:rPr lang="en-US" sz="2400" dirty="0" smtClean="0">
                <a:latin typeface="Eras Light ITC" pitchFamily="34" charset="0"/>
              </a:rPr>
              <a:t>.</a:t>
            </a:r>
            <a:r>
              <a:rPr lang="en-US" sz="2400" dirty="0">
                <a:latin typeface="Eras Light ITC" pitchFamily="34" charset="0"/>
              </a:rPr>
              <a:t> </a:t>
            </a:r>
            <a:endParaRPr lang="en-IN" sz="2400" dirty="0">
              <a:latin typeface="Eras Light ITC" pitchFamily="34" charset="0"/>
            </a:endParaRPr>
          </a:p>
          <a:p>
            <a:pPr algn="just"/>
            <a:r>
              <a:rPr lang="en-US" sz="2400" dirty="0">
                <a:latin typeface="Eras Light ITC" pitchFamily="34" charset="0"/>
              </a:rPr>
              <a:t>In this project, a Portable Ultrasonic Range Meter is designed which can be used to measure distance of a target in non-contact fashion. The project is based on </a:t>
            </a:r>
            <a:r>
              <a:rPr lang="en-US" sz="2400" dirty="0" err="1">
                <a:latin typeface="Eras Light ITC" pitchFamily="34" charset="0"/>
              </a:rPr>
              <a:t>Arduino</a:t>
            </a:r>
            <a:r>
              <a:rPr lang="en-US" sz="2400" dirty="0">
                <a:latin typeface="Eras Light ITC" pitchFamily="34" charset="0"/>
              </a:rPr>
              <a:t>, Ultrasonic Sensor and an LCD display.</a:t>
            </a:r>
            <a:endParaRPr lang="en-IN" sz="2400" dirty="0">
              <a:latin typeface="Eras Light ITC" pitchFamily="34" charset="0"/>
            </a:endParaRPr>
          </a:p>
          <a:p>
            <a:endParaRPr lang="en-IN" sz="2200" dirty="0">
              <a:latin typeface="Eras Light ITC" pitchFamily="34" charset="0"/>
            </a:endParaRPr>
          </a:p>
        </p:txBody>
      </p:sp>
      <p:sp>
        <p:nvSpPr>
          <p:cNvPr id="3" name="Title 2"/>
          <p:cNvSpPr>
            <a:spLocks noGrp="1"/>
          </p:cNvSpPr>
          <p:nvPr>
            <p:ph type="ctrTitle"/>
          </p:nvPr>
        </p:nvSpPr>
        <p:spPr>
          <a:xfrm>
            <a:off x="683568" y="1628800"/>
            <a:ext cx="7772400" cy="1470025"/>
          </a:xfrm>
        </p:spPr>
        <p:txBody>
          <a:bodyPr/>
          <a:lstStyle/>
          <a:p>
            <a:r>
              <a:rPr lang="en-IN" b="1" dirty="0" smtClean="0">
                <a:solidFill>
                  <a:srgbClr val="FFC000"/>
                </a:solidFill>
                <a:latin typeface="Eras Light ITC" pitchFamily="34" charset="0"/>
              </a:rPr>
              <a:t>INTRODUCTION CONT..</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332628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10000"/>
          </a:bodyPr>
          <a:lstStyle/>
          <a:p>
            <a:pPr lvl="0" algn="l"/>
            <a:r>
              <a:rPr lang="en-US" sz="2200" dirty="0" err="1">
                <a:latin typeface="Eras Light ITC" pitchFamily="34" charset="0"/>
              </a:rPr>
              <a:t>Arduino</a:t>
            </a:r>
            <a:r>
              <a:rPr lang="en-US" sz="2200" dirty="0">
                <a:latin typeface="Eras Light ITC" pitchFamily="34" charset="0"/>
              </a:rPr>
              <a:t> Uno</a:t>
            </a:r>
            <a:endParaRPr lang="en-IN" sz="2200" dirty="0">
              <a:latin typeface="Eras Light ITC" pitchFamily="34" charset="0"/>
            </a:endParaRPr>
          </a:p>
          <a:p>
            <a:pPr lvl="0" algn="l"/>
            <a:r>
              <a:rPr lang="en-US" sz="2200" dirty="0">
                <a:latin typeface="Eras Light ITC" pitchFamily="34" charset="0"/>
              </a:rPr>
              <a:t>Ultrasonic Sensor HC-SR04</a:t>
            </a:r>
            <a:endParaRPr lang="en-IN" sz="2200" dirty="0">
              <a:latin typeface="Eras Light ITC" pitchFamily="34" charset="0"/>
            </a:endParaRPr>
          </a:p>
          <a:p>
            <a:pPr lvl="0" algn="l"/>
            <a:r>
              <a:rPr lang="en-US" sz="2200" dirty="0">
                <a:latin typeface="Eras Light ITC" pitchFamily="34" charset="0"/>
              </a:rPr>
              <a:t>16X2 LCD Display</a:t>
            </a:r>
            <a:endParaRPr lang="en-IN" sz="2200" dirty="0">
              <a:latin typeface="Eras Light ITC" pitchFamily="34" charset="0"/>
            </a:endParaRPr>
          </a:p>
          <a:p>
            <a:pPr lvl="0" algn="l"/>
            <a:r>
              <a:rPr lang="en-US" sz="2200" dirty="0">
                <a:latin typeface="Eras Light ITC" pitchFamily="34" charset="0"/>
              </a:rPr>
              <a:t>10KΩ POT</a:t>
            </a:r>
            <a:endParaRPr lang="en-IN" sz="2200" dirty="0">
              <a:latin typeface="Eras Light ITC" pitchFamily="34" charset="0"/>
            </a:endParaRPr>
          </a:p>
          <a:p>
            <a:pPr algn="l"/>
            <a:endParaRPr lang="en-IN" dirty="0"/>
          </a:p>
        </p:txBody>
      </p:sp>
      <p:sp>
        <p:nvSpPr>
          <p:cNvPr id="3" name="Title 2"/>
          <p:cNvSpPr>
            <a:spLocks noGrp="1"/>
          </p:cNvSpPr>
          <p:nvPr>
            <p:ph type="ctrTitle"/>
          </p:nvPr>
        </p:nvSpPr>
        <p:spPr>
          <a:xfrm>
            <a:off x="683568" y="1484784"/>
            <a:ext cx="7772400" cy="1470025"/>
          </a:xfrm>
        </p:spPr>
        <p:txBody>
          <a:bodyPr/>
          <a:lstStyle/>
          <a:p>
            <a:r>
              <a:rPr lang="en-IN" b="1" dirty="0" smtClean="0">
                <a:solidFill>
                  <a:srgbClr val="FFC000"/>
                </a:solidFill>
                <a:latin typeface="Eras Light ITC" pitchFamily="34" charset="0"/>
              </a:rPr>
              <a:t>HARDWARE REQUIRED</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229999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08038" y="260648"/>
            <a:ext cx="7772400" cy="893961"/>
          </a:xfrm>
        </p:spPr>
        <p:txBody>
          <a:bodyPr/>
          <a:lstStyle/>
          <a:p>
            <a:r>
              <a:rPr lang="en-IN" b="1" dirty="0" smtClean="0">
                <a:solidFill>
                  <a:srgbClr val="FFC000"/>
                </a:solidFill>
                <a:latin typeface="Eras Light ITC" pitchFamily="34" charset="0"/>
              </a:rPr>
              <a:t>CIRCUIT DIAGRAM</a:t>
            </a:r>
            <a:endParaRPr lang="en-IN" b="1" dirty="0">
              <a:solidFill>
                <a:srgbClr val="FFC000"/>
              </a:solidFill>
              <a:latin typeface="Eras Light ITC"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280920" cy="50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88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3861048"/>
            <a:ext cx="8496944" cy="2808312"/>
          </a:xfrm>
        </p:spPr>
        <p:txBody>
          <a:bodyPr>
            <a:normAutofit/>
          </a:bodyPr>
          <a:lstStyle/>
          <a:p>
            <a:pPr algn="just"/>
            <a:r>
              <a:rPr lang="en-US" dirty="0">
                <a:latin typeface="Eras Light ITC" pitchFamily="34" charset="0"/>
              </a:rPr>
              <a:t>The circuit consists of </a:t>
            </a:r>
            <a:r>
              <a:rPr lang="en-US" dirty="0" err="1">
                <a:latin typeface="Eras Light ITC" pitchFamily="34" charset="0"/>
              </a:rPr>
              <a:t>Arduino</a:t>
            </a:r>
            <a:r>
              <a:rPr lang="en-US" dirty="0">
                <a:latin typeface="Eras Light ITC" pitchFamily="34" charset="0"/>
              </a:rPr>
              <a:t> Uno, which is the brain of the project, an Ultrasonic sensor and an LCD display to instantaneously display the results. </a:t>
            </a:r>
            <a:endParaRPr lang="en-IN" dirty="0">
              <a:latin typeface="Eras Light ITC" pitchFamily="34" charset="0"/>
            </a:endParaRPr>
          </a:p>
          <a:p>
            <a:pPr algn="just"/>
            <a:r>
              <a:rPr lang="en-US" dirty="0">
                <a:latin typeface="Eras Light ITC" pitchFamily="34" charset="0"/>
              </a:rPr>
              <a:t>The design of the circuit is very simple and is explained below</a:t>
            </a:r>
            <a:r>
              <a:rPr lang="en-US" dirty="0" smtClean="0">
                <a:latin typeface="Eras Light ITC" pitchFamily="34" charset="0"/>
              </a:rPr>
              <a:t>:</a:t>
            </a:r>
            <a:endParaRPr lang="en-IN" dirty="0">
              <a:latin typeface="Eras Light ITC" pitchFamily="34" charset="0"/>
            </a:endParaRPr>
          </a:p>
          <a:p>
            <a:pPr marL="285750" lvl="0" indent="-285750" algn="just">
              <a:buFont typeface="Arial" pitchFamily="34" charset="0"/>
              <a:buChar char="•"/>
            </a:pPr>
            <a:r>
              <a:rPr lang="en-US" dirty="0">
                <a:latin typeface="Eras Light ITC" pitchFamily="34" charset="0"/>
              </a:rPr>
              <a:t>Of the available 14 I/O pins on </a:t>
            </a:r>
            <a:r>
              <a:rPr lang="en-US" dirty="0" err="1">
                <a:latin typeface="Eras Light ITC" pitchFamily="34" charset="0"/>
              </a:rPr>
              <a:t>Arduino</a:t>
            </a:r>
            <a:r>
              <a:rPr lang="en-US" dirty="0">
                <a:latin typeface="Eras Light ITC" pitchFamily="34" charset="0"/>
              </a:rPr>
              <a:t>, we use 8 pins in this project. 2 pins are used for Ultrasonic sensor and other 6 pins are used to control the LCD.</a:t>
            </a:r>
            <a:endParaRPr lang="en-IN" dirty="0">
              <a:latin typeface="Eras Light ITC" pitchFamily="34" charset="0"/>
            </a:endParaRPr>
          </a:p>
          <a:p>
            <a:pPr marL="285750" lvl="0" indent="-285750" algn="just">
              <a:buFont typeface="Arial" pitchFamily="34" charset="0"/>
              <a:buChar char="•"/>
            </a:pPr>
            <a:r>
              <a:rPr lang="en-US" dirty="0">
                <a:latin typeface="Eras Light ITC" pitchFamily="34" charset="0"/>
              </a:rPr>
              <a:t>The 4 pins of Ultrasonic sensor are </a:t>
            </a:r>
            <a:r>
              <a:rPr lang="en-US" dirty="0" err="1">
                <a:latin typeface="Eras Light ITC" pitchFamily="34" charset="0"/>
              </a:rPr>
              <a:t>Vcc</a:t>
            </a:r>
            <a:r>
              <a:rPr lang="en-US" dirty="0">
                <a:latin typeface="Eras Light ITC" pitchFamily="34" charset="0"/>
              </a:rPr>
              <a:t>, </a:t>
            </a:r>
            <a:r>
              <a:rPr lang="en-US" dirty="0" err="1">
                <a:latin typeface="Eras Light ITC" pitchFamily="34" charset="0"/>
              </a:rPr>
              <a:t>Gnd</a:t>
            </a:r>
            <a:r>
              <a:rPr lang="en-US" dirty="0">
                <a:latin typeface="Eras Light ITC" pitchFamily="34" charset="0"/>
              </a:rPr>
              <a:t>, Trig and Echo. Trig is connected to Pin 11 of </a:t>
            </a:r>
            <a:r>
              <a:rPr lang="en-US" dirty="0" err="1">
                <a:latin typeface="Eras Light ITC" pitchFamily="34" charset="0"/>
              </a:rPr>
              <a:t>Arduino</a:t>
            </a:r>
            <a:r>
              <a:rPr lang="en-US" dirty="0">
                <a:latin typeface="Eras Light ITC" pitchFamily="34" charset="0"/>
              </a:rPr>
              <a:t> and Echo is connected to Pin 10. With respect to </a:t>
            </a:r>
            <a:r>
              <a:rPr lang="en-US" dirty="0" err="1">
                <a:latin typeface="Eras Light ITC" pitchFamily="34" charset="0"/>
              </a:rPr>
              <a:t>Arduino</a:t>
            </a:r>
            <a:r>
              <a:rPr lang="en-US" dirty="0">
                <a:latin typeface="Eras Light ITC" pitchFamily="34" charset="0"/>
              </a:rPr>
              <a:t>, Pins 10 and 11 are input and output respectively.</a:t>
            </a:r>
            <a:endParaRPr lang="en-IN" dirty="0">
              <a:latin typeface="Eras Light ITC" pitchFamily="34" charset="0"/>
            </a:endParaRPr>
          </a:p>
          <a:p>
            <a:pPr algn="just"/>
            <a:endParaRPr lang="en-IN" dirty="0"/>
          </a:p>
        </p:txBody>
      </p:sp>
      <p:sp>
        <p:nvSpPr>
          <p:cNvPr id="3" name="Title 2"/>
          <p:cNvSpPr>
            <a:spLocks noGrp="1"/>
          </p:cNvSpPr>
          <p:nvPr>
            <p:ph type="ctrTitle"/>
          </p:nvPr>
        </p:nvSpPr>
        <p:spPr>
          <a:xfrm>
            <a:off x="755576" y="1484784"/>
            <a:ext cx="7772400" cy="1470025"/>
          </a:xfrm>
        </p:spPr>
        <p:txBody>
          <a:bodyPr/>
          <a:lstStyle/>
          <a:p>
            <a:r>
              <a:rPr lang="en-US" b="1" dirty="0">
                <a:solidFill>
                  <a:srgbClr val="FFC000"/>
                </a:solidFill>
                <a:latin typeface="Eras Light ITC" pitchFamily="34" charset="0"/>
              </a:rPr>
              <a:t>Circuit Design of Ultrasonic Range Meter</a:t>
            </a:r>
            <a:r>
              <a:rPr lang="en-IN" b="1" dirty="0"/>
              <a:t/>
            </a:r>
            <a:br>
              <a:rPr lang="en-IN" b="1" dirty="0"/>
            </a:br>
            <a:endParaRPr lang="en-IN" dirty="0"/>
          </a:p>
        </p:txBody>
      </p:sp>
    </p:spTree>
    <p:extLst>
      <p:ext uri="{BB962C8B-B14F-4D97-AF65-F5344CB8AC3E}">
        <p14:creationId xmlns:p14="http://schemas.microsoft.com/office/powerpoint/2010/main" val="8230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512" y="3789040"/>
            <a:ext cx="8784976" cy="2880320"/>
          </a:xfrm>
        </p:spPr>
        <p:txBody>
          <a:bodyPr>
            <a:normAutofit fontScale="85000" lnSpcReduction="10000"/>
          </a:bodyPr>
          <a:lstStyle/>
          <a:p>
            <a:pPr marL="285750" lvl="0" indent="-285750" algn="just">
              <a:buFont typeface="Arial" pitchFamily="34" charset="0"/>
              <a:buChar char="•"/>
            </a:pPr>
            <a:r>
              <a:rPr lang="en-US" sz="2000" dirty="0">
                <a:latin typeface="Eras Light ITC" pitchFamily="34" charset="0"/>
              </a:rPr>
              <a:t>Pins 15 and 16 (LED+ and LED-) of the LCD are backlight pins. They are connected to </a:t>
            </a:r>
            <a:r>
              <a:rPr lang="en-US" sz="2000" dirty="0" err="1">
                <a:latin typeface="Eras Light ITC" pitchFamily="34" charset="0"/>
              </a:rPr>
              <a:t>Vcc</a:t>
            </a:r>
            <a:r>
              <a:rPr lang="en-US" sz="2000" dirty="0">
                <a:latin typeface="Eras Light ITC" pitchFamily="34" charset="0"/>
              </a:rPr>
              <a:t> and </a:t>
            </a:r>
            <a:r>
              <a:rPr lang="en-US" sz="2000" dirty="0" err="1">
                <a:latin typeface="Eras Light ITC" pitchFamily="34" charset="0"/>
              </a:rPr>
              <a:t>Gnd</a:t>
            </a:r>
            <a:r>
              <a:rPr lang="en-US" sz="2000" dirty="0">
                <a:latin typeface="Eras Light ITC" pitchFamily="34" charset="0"/>
              </a:rPr>
              <a:t> respectively (not shown in circuit diagram).</a:t>
            </a:r>
            <a:endParaRPr lang="en-IN" sz="2000" dirty="0">
              <a:latin typeface="Eras Light ITC" pitchFamily="34" charset="0"/>
            </a:endParaRPr>
          </a:p>
          <a:p>
            <a:pPr marL="285750" lvl="0" indent="-285750" algn="just">
              <a:buFont typeface="Arial" pitchFamily="34" charset="0"/>
              <a:buChar char="•"/>
            </a:pPr>
            <a:r>
              <a:rPr lang="en-US" sz="2000" dirty="0">
                <a:latin typeface="Eras Light ITC" pitchFamily="34" charset="0"/>
              </a:rPr>
              <a:t>Four data pins of LCD are used to display the information. Pins 11, 12, 13 and 14 of LCD (D4 – D7) are connected to pins 5, 4, 3 and 2 of </a:t>
            </a:r>
            <a:r>
              <a:rPr lang="en-US" sz="2000" dirty="0" err="1">
                <a:latin typeface="Eras Light ITC" pitchFamily="34" charset="0"/>
              </a:rPr>
              <a:t>Arduino</a:t>
            </a:r>
            <a:r>
              <a:rPr lang="en-US" sz="2000" dirty="0">
                <a:latin typeface="Eras Light ITC" pitchFamily="34" charset="0"/>
              </a:rPr>
              <a:t>.</a:t>
            </a:r>
            <a:endParaRPr lang="en-IN" sz="2000" dirty="0">
              <a:latin typeface="Eras Light ITC" pitchFamily="34" charset="0"/>
            </a:endParaRPr>
          </a:p>
          <a:p>
            <a:pPr marL="285750" lvl="0" indent="-285750" algn="just">
              <a:buFont typeface="Arial" pitchFamily="34" charset="0"/>
              <a:buChar char="•"/>
            </a:pPr>
            <a:r>
              <a:rPr lang="en-US" sz="2000" dirty="0">
                <a:latin typeface="Eras Light ITC" pitchFamily="34" charset="0"/>
              </a:rPr>
              <a:t>Pins RS and E (pins 4 and 6) of LCD are connected to pins 7 and 6 of </a:t>
            </a:r>
            <a:r>
              <a:rPr lang="en-US" sz="2000" dirty="0" err="1">
                <a:latin typeface="Eras Light ITC" pitchFamily="34" charset="0"/>
              </a:rPr>
              <a:t>Arduino</a:t>
            </a:r>
            <a:r>
              <a:rPr lang="en-US" sz="2000" dirty="0">
                <a:latin typeface="Eras Light ITC" pitchFamily="34" charset="0"/>
              </a:rPr>
              <a:t> respectively while RW (pin 5) is connected to ground.</a:t>
            </a:r>
            <a:endParaRPr lang="en-IN" sz="2000" dirty="0">
              <a:latin typeface="Eras Light ITC" pitchFamily="34" charset="0"/>
            </a:endParaRPr>
          </a:p>
          <a:p>
            <a:pPr marL="285750" lvl="0" indent="-285750" algn="just">
              <a:buFont typeface="Arial" pitchFamily="34" charset="0"/>
              <a:buChar char="•"/>
            </a:pPr>
            <a:r>
              <a:rPr lang="en-US" sz="2000" dirty="0">
                <a:latin typeface="Eras Light ITC" pitchFamily="34" charset="0"/>
              </a:rPr>
              <a:t>Pins 1 and 2 (</a:t>
            </a:r>
            <a:r>
              <a:rPr lang="en-US" sz="2000" dirty="0" err="1">
                <a:latin typeface="Eras Light ITC" pitchFamily="34" charset="0"/>
              </a:rPr>
              <a:t>Vss</a:t>
            </a:r>
            <a:r>
              <a:rPr lang="en-US" sz="2000" dirty="0">
                <a:latin typeface="Eras Light ITC" pitchFamily="34" charset="0"/>
              </a:rPr>
              <a:t> and </a:t>
            </a:r>
            <a:r>
              <a:rPr lang="en-US" sz="2000" dirty="0" err="1">
                <a:latin typeface="Eras Light ITC" pitchFamily="34" charset="0"/>
              </a:rPr>
              <a:t>Vdd</a:t>
            </a:r>
            <a:r>
              <a:rPr lang="en-US" sz="2000" dirty="0">
                <a:latin typeface="Eras Light ITC" pitchFamily="34" charset="0"/>
              </a:rPr>
              <a:t>) are connected to ground and </a:t>
            </a:r>
            <a:r>
              <a:rPr lang="en-US" sz="2000" dirty="0" err="1">
                <a:latin typeface="Eras Light ITC" pitchFamily="34" charset="0"/>
              </a:rPr>
              <a:t>Vcc</a:t>
            </a:r>
            <a:r>
              <a:rPr lang="en-US" sz="2000" dirty="0">
                <a:latin typeface="Eras Light ITC" pitchFamily="34" charset="0"/>
              </a:rPr>
              <a:t> respectively. In order to control the contrast of the LCD display, pin 3 (VE) of LCD is connected to the wiper of a 10 KΩ POT with the other terminals of POT connected to </a:t>
            </a:r>
            <a:r>
              <a:rPr lang="en-US" sz="2000" dirty="0" err="1">
                <a:latin typeface="Eras Light ITC" pitchFamily="34" charset="0"/>
              </a:rPr>
              <a:t>Vcc</a:t>
            </a:r>
            <a:r>
              <a:rPr lang="en-US" sz="2000" dirty="0">
                <a:latin typeface="Eras Light ITC" pitchFamily="34" charset="0"/>
              </a:rPr>
              <a:t> and Gnd</a:t>
            </a:r>
            <a:r>
              <a:rPr lang="en-US" dirty="0"/>
              <a:t>.</a:t>
            </a:r>
            <a:endParaRPr lang="en-IN" dirty="0"/>
          </a:p>
          <a:p>
            <a:pPr algn="just"/>
            <a:endParaRPr lang="en-IN" dirty="0"/>
          </a:p>
        </p:txBody>
      </p:sp>
      <p:sp>
        <p:nvSpPr>
          <p:cNvPr id="3" name="Title 2"/>
          <p:cNvSpPr>
            <a:spLocks noGrp="1"/>
          </p:cNvSpPr>
          <p:nvPr>
            <p:ph type="ctrTitle"/>
          </p:nvPr>
        </p:nvSpPr>
        <p:spPr>
          <a:xfrm>
            <a:off x="611560" y="1124744"/>
            <a:ext cx="7772400" cy="1470025"/>
          </a:xfrm>
        </p:spPr>
        <p:txBody>
          <a:bodyPr/>
          <a:lstStyle/>
          <a:p>
            <a:r>
              <a:rPr lang="en-IN" b="1" dirty="0" smtClean="0">
                <a:solidFill>
                  <a:srgbClr val="FFC000"/>
                </a:solidFill>
                <a:latin typeface="Eras Light ITC" pitchFamily="34" charset="0"/>
              </a:rPr>
              <a:t>CIRCUIT DIAGRAM CONT…</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215202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3886200"/>
            <a:ext cx="8784976" cy="2855168"/>
          </a:xfrm>
        </p:spPr>
        <p:txBody>
          <a:bodyPr>
            <a:normAutofit/>
          </a:bodyPr>
          <a:lstStyle/>
          <a:p>
            <a:pPr algn="just"/>
            <a:r>
              <a:rPr lang="en-US" sz="2000" dirty="0" smtClean="0">
                <a:latin typeface="Eras Light ITC" pitchFamily="34" charset="0"/>
              </a:rPr>
              <a:t>Ultrasonic </a:t>
            </a:r>
            <a:r>
              <a:rPr lang="en-US" sz="2000" dirty="0">
                <a:latin typeface="Eras Light ITC" pitchFamily="34" charset="0"/>
              </a:rPr>
              <a:t>sensor is the main module in the range meter circuit. An ultrasonic sensor consists of an ultrasound transmitter and a receiver. The transmitter sends a sonic burst of 8 pulses at 40 KHz frequency.</a:t>
            </a:r>
            <a:endParaRPr lang="en-IN" sz="2000" dirty="0">
              <a:latin typeface="Eras Light ITC" pitchFamily="34" charset="0"/>
            </a:endParaRPr>
          </a:p>
          <a:p>
            <a:pPr algn="just"/>
            <a:endParaRPr lang="en-IN" sz="2000" dirty="0">
              <a:latin typeface="Eras Light ITC" pitchFamily="34" charset="0"/>
            </a:endParaRPr>
          </a:p>
          <a:p>
            <a:pPr algn="just"/>
            <a:r>
              <a:rPr lang="en-US" sz="2000" dirty="0">
                <a:latin typeface="Eras Light ITC" pitchFamily="34" charset="0"/>
              </a:rPr>
              <a:t>This signal hits the target and the echo is received by the receiver module. By measuring the time between the events of sending the pulse and receiving the echo, the distance can be calculated</a:t>
            </a:r>
            <a:endParaRPr lang="en-IN" sz="2000" dirty="0">
              <a:latin typeface="Eras Light ITC" pitchFamily="34" charset="0"/>
            </a:endParaRPr>
          </a:p>
          <a:p>
            <a:endParaRPr lang="en-IN" dirty="0"/>
          </a:p>
        </p:txBody>
      </p:sp>
      <p:sp>
        <p:nvSpPr>
          <p:cNvPr id="3" name="Title 2"/>
          <p:cNvSpPr>
            <a:spLocks noGrp="1"/>
          </p:cNvSpPr>
          <p:nvPr>
            <p:ph type="ctrTitle"/>
          </p:nvPr>
        </p:nvSpPr>
        <p:spPr>
          <a:xfrm>
            <a:off x="755576" y="404664"/>
            <a:ext cx="7772400" cy="2137145"/>
          </a:xfrm>
        </p:spPr>
        <p:txBody>
          <a:bodyPr/>
          <a:lstStyle/>
          <a:p>
            <a:r>
              <a:rPr lang="en-IN" b="1" dirty="0" smtClean="0">
                <a:solidFill>
                  <a:srgbClr val="FFC000"/>
                </a:solidFill>
                <a:latin typeface="Eras Light ITC" pitchFamily="34" charset="0"/>
              </a:rPr>
              <a:t>WORKING</a:t>
            </a:r>
            <a:endParaRPr lang="en-IN" b="1" dirty="0">
              <a:solidFill>
                <a:srgbClr val="FFC000"/>
              </a:solidFill>
              <a:latin typeface="Eras Light ITC" pitchFamily="34" charset="0"/>
            </a:endParaRPr>
          </a:p>
        </p:txBody>
      </p:sp>
    </p:spTree>
    <p:extLst>
      <p:ext uri="{BB962C8B-B14F-4D97-AF65-F5344CB8AC3E}">
        <p14:creationId xmlns:p14="http://schemas.microsoft.com/office/powerpoint/2010/main" val="3734941949"/>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TotalTime>
  <Words>781</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Ultrasonic Range Meter</vt:lpstr>
      <vt:lpstr>INTRODUCTION</vt:lpstr>
      <vt:lpstr>INTRODUCTION CONT…</vt:lpstr>
      <vt:lpstr>INTRODUCTION CONT..</vt:lpstr>
      <vt:lpstr>HARDWARE REQUIRED</vt:lpstr>
      <vt:lpstr>CIRCUIT DIAGRAM</vt:lpstr>
      <vt:lpstr>Circuit Design of Ultrasonic Range Meter </vt:lpstr>
      <vt:lpstr>CIRCUIT DIAGRAM CONT…</vt:lpstr>
      <vt:lpstr>WORKING</vt:lpstr>
      <vt:lpstr>Working CONT…</vt:lpstr>
      <vt:lpstr>WORKING CONT…</vt:lpstr>
      <vt:lpstr>WORKING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Range Meter</dc:title>
  <dc:creator>Windows User</dc:creator>
  <cp:lastModifiedBy>Windows User</cp:lastModifiedBy>
  <cp:revision>5</cp:revision>
  <dcterms:created xsi:type="dcterms:W3CDTF">2018-05-07T16:38:32Z</dcterms:created>
  <dcterms:modified xsi:type="dcterms:W3CDTF">2018-05-07T17:20:30Z</dcterms:modified>
</cp:coreProperties>
</file>