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55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8834" y="0"/>
            <a:ext cx="4745164" cy="6000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7904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2" y="52323"/>
            <a:ext cx="9145584" cy="901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004" y="731342"/>
            <a:ext cx="8101990" cy="1399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510" y="2400794"/>
            <a:ext cx="8294979" cy="1849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1682495"/>
            <a:ext cx="4436237" cy="13912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1036" y="3229432"/>
            <a:ext cx="876871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>
                <a:solidFill>
                  <a:srgbClr val="FFFFFF"/>
                </a:solidFill>
                <a:latin typeface="Constantia"/>
                <a:cs typeface="Constantia"/>
              </a:rPr>
              <a:t>GANESH</a:t>
            </a:r>
            <a:r>
              <a:rPr dirty="0" sz="40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onstantia"/>
                <a:cs typeface="Constantia"/>
              </a:rPr>
              <a:t>COLLEGE</a:t>
            </a:r>
            <a:r>
              <a:rPr dirty="0" sz="40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400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40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4000" spc="5">
                <a:solidFill>
                  <a:srgbClr val="FFFFFF"/>
                </a:solidFill>
                <a:latin typeface="Constantia"/>
                <a:cs typeface="Constantia"/>
              </a:rPr>
              <a:t>ENGINEERING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941" y="4801297"/>
            <a:ext cx="3718560" cy="192913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r" marR="8255">
              <a:lnSpc>
                <a:spcPct val="100000"/>
              </a:lnSpc>
              <a:spcBef>
                <a:spcPts val="730"/>
              </a:spcBef>
            </a:pP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Y.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 ESTHER</a:t>
            </a:r>
            <a:r>
              <a:rPr dirty="0" sz="2600" spc="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(Team</a:t>
            </a: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leader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K.</a:t>
            </a:r>
            <a:r>
              <a:rPr dirty="0" sz="26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ANUSHA</a:t>
            </a:r>
            <a:endParaRPr sz="2600">
              <a:latin typeface="Constantia"/>
              <a:cs typeface="Constantia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G.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SUBASRI</a:t>
            </a:r>
            <a:endParaRPr sz="2600">
              <a:latin typeface="Constantia"/>
              <a:cs typeface="Constantia"/>
            </a:endParaRPr>
          </a:p>
          <a:p>
            <a:pPr algn="r" marR="6350">
              <a:lnSpc>
                <a:spcPct val="100000"/>
              </a:lnSpc>
              <a:spcBef>
                <a:spcPts val="625"/>
              </a:spcBef>
            </a:pPr>
            <a:r>
              <a:rPr dirty="0" sz="2600" spc="-254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dirty="0" sz="2600" spc="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GO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IKA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371600"/>
            <a:ext cx="57912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438400"/>
            <a:ext cx="5943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1723389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Fu</a:t>
            </a:r>
            <a:r>
              <a:rPr dirty="0" sz="5000"/>
              <a:t>t</a:t>
            </a:r>
            <a:r>
              <a:rPr dirty="0" sz="5000" spc="-10"/>
              <a:t>u</a:t>
            </a:r>
            <a:r>
              <a:rPr dirty="0" sz="5000" spc="-75"/>
              <a:t>r</a:t>
            </a:r>
            <a:r>
              <a:rPr dirty="0" sz="5000" spc="-5"/>
              <a:t>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244" y="1947748"/>
            <a:ext cx="7909559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7020" marR="1016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Scientists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are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working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toilet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use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bioprocessing </a:t>
            </a:r>
            <a:r>
              <a:rPr dirty="0" sz="2600" spc="-6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 heat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treatment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kill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pathogens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make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solids </a:t>
            </a:r>
            <a:r>
              <a:rPr dirty="0" sz="2600" spc="-6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safe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environment.</a:t>
            </a:r>
            <a:endParaRPr sz="2600">
              <a:latin typeface="Constantia"/>
              <a:cs typeface="Constantia"/>
            </a:endParaRPr>
          </a:p>
          <a:p>
            <a:pPr algn="just"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Older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toilets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typically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use3.5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gallons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more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per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Constantia"/>
                <a:cs typeface="Constantia"/>
              </a:rPr>
              <a:t>flush </a:t>
            </a:r>
            <a:r>
              <a:rPr dirty="0" sz="2600" spc="-6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while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morden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toilets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use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just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1.28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gallons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less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per</a:t>
            </a:r>
            <a:endParaRPr sz="2600">
              <a:latin typeface="Constantia"/>
              <a:cs typeface="Constantia"/>
            </a:endParaRPr>
          </a:p>
          <a:p>
            <a:pPr algn="just" marL="287020">
              <a:lnSpc>
                <a:spcPct val="100000"/>
              </a:lnSpc>
              <a:spcBef>
                <a:spcPts val="5"/>
              </a:spcBef>
            </a:pPr>
            <a:r>
              <a:rPr dirty="0" sz="2600" spc="20">
                <a:solidFill>
                  <a:srgbClr val="FFFFFF"/>
                </a:solidFill>
                <a:latin typeface="Constantia"/>
                <a:cs typeface="Constantia"/>
              </a:rPr>
              <a:t>flush.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256157"/>
            <a:ext cx="7706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Working</a:t>
            </a:r>
            <a:r>
              <a:rPr dirty="0" sz="3600"/>
              <a:t> </a:t>
            </a:r>
            <a:r>
              <a:rPr dirty="0" sz="3600" spc="-5"/>
              <a:t>of</a:t>
            </a:r>
            <a:r>
              <a:rPr dirty="0" sz="3600" spc="-10"/>
              <a:t> </a:t>
            </a:r>
            <a:r>
              <a:rPr dirty="0" sz="3600" spc="-5"/>
              <a:t>every</a:t>
            </a:r>
            <a:r>
              <a:rPr dirty="0" sz="3600" spc="-50"/>
              <a:t> </a:t>
            </a:r>
            <a:r>
              <a:rPr dirty="0" sz="3600" spc="-20"/>
              <a:t>item</a:t>
            </a:r>
            <a:r>
              <a:rPr dirty="0" sz="3600" spc="5"/>
              <a:t> </a:t>
            </a:r>
            <a:r>
              <a:rPr dirty="0" sz="3600"/>
              <a:t>used</a:t>
            </a:r>
            <a:r>
              <a:rPr dirty="0" sz="3600" spc="-40"/>
              <a:t> </a:t>
            </a:r>
            <a:r>
              <a:rPr dirty="0" sz="3600" spc="-5"/>
              <a:t>in</a:t>
            </a:r>
            <a:r>
              <a:rPr dirty="0" sz="3600" spc="-10"/>
              <a:t> </a:t>
            </a:r>
            <a:r>
              <a:rPr dirty="0" sz="3600"/>
              <a:t>our</a:t>
            </a:r>
            <a:r>
              <a:rPr dirty="0" sz="3600" spc="-5"/>
              <a:t> </a:t>
            </a:r>
            <a:r>
              <a:rPr dirty="0" sz="3600" spc="-35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3375" y="2676319"/>
            <a:ext cx="2777490" cy="14522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Platform</a:t>
            </a:r>
            <a:r>
              <a:rPr dirty="0" sz="26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working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Cistern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working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Lever</a:t>
            </a:r>
            <a:r>
              <a:rPr dirty="0" sz="26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working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673227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40"/>
              <a:t>Different</a:t>
            </a:r>
            <a:r>
              <a:rPr dirty="0" sz="5000"/>
              <a:t> </a:t>
            </a:r>
            <a:r>
              <a:rPr dirty="0" sz="5000" spc="-10"/>
              <a:t>postions</a:t>
            </a:r>
            <a:r>
              <a:rPr dirty="0" sz="5000" spc="-25"/>
              <a:t> </a:t>
            </a:r>
            <a:r>
              <a:rPr dirty="0" sz="5000" spc="-10"/>
              <a:t>of</a:t>
            </a:r>
            <a:r>
              <a:rPr dirty="0" sz="5000"/>
              <a:t> </a:t>
            </a:r>
            <a:r>
              <a:rPr dirty="0" sz="5000" spc="-20"/>
              <a:t>lever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764844" y="2481529"/>
            <a:ext cx="7539355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Following </a:t>
            </a:r>
            <a:r>
              <a:rPr dirty="0" sz="2600" spc="15">
                <a:solidFill>
                  <a:srgbClr val="FFFFFF"/>
                </a:solidFill>
                <a:latin typeface="Constantia"/>
                <a:cs typeface="Constantia"/>
              </a:rPr>
              <a:t>fig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illustrate different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load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condition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2600" spc="-6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their</a:t>
            </a:r>
            <a:r>
              <a:rPr dirty="0" sz="26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respective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position</a:t>
            </a:r>
            <a:r>
              <a:rPr dirty="0" sz="26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 spc="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lever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pc="-15"/>
              <a:t>Position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lever</a:t>
            </a:r>
            <a:r>
              <a:rPr dirty="0" spc="-25"/>
              <a:t> </a:t>
            </a:r>
            <a:r>
              <a:rPr dirty="0" spc="5"/>
              <a:t>when</a:t>
            </a:r>
            <a:r>
              <a:rPr dirty="0" spc="-55"/>
              <a:t> </a:t>
            </a:r>
            <a:r>
              <a:rPr dirty="0" spc="5"/>
              <a:t>load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5"/>
              <a:t> </a:t>
            </a:r>
            <a:r>
              <a:rPr dirty="0"/>
              <a:t>not </a:t>
            </a:r>
            <a:r>
              <a:rPr dirty="0" spc="-1005"/>
              <a:t> </a:t>
            </a:r>
            <a:r>
              <a:rPr dirty="0" spc="5"/>
              <a:t>applied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672" y="1935479"/>
            <a:ext cx="6010656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363474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25"/>
              <a:t>Lever</a:t>
            </a:r>
            <a:r>
              <a:rPr dirty="0" sz="5000" spc="-75"/>
              <a:t> </a:t>
            </a:r>
            <a:r>
              <a:rPr dirty="0" sz="5000" spc="-10"/>
              <a:t>working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88644" y="2400794"/>
            <a:ext cx="7305675" cy="14535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There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are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total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two</a:t>
            </a: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levers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attached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our</a:t>
            </a:r>
            <a:r>
              <a:rPr dirty="0" sz="26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system.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Motion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transmitting 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lever.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Lever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with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synthetic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rubber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at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end.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1978151"/>
            <a:ext cx="7618349" cy="681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241929"/>
            <a:ext cx="7624445" cy="1213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0384"/>
              <a:buFont typeface="Arial MT"/>
              <a:buChar char="•"/>
              <a:tabLst>
                <a:tab pos="123825" algn="l"/>
              </a:tabLst>
            </a:pP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Motion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transmitting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lever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which pushes the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second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lever</a:t>
            </a:r>
            <a:r>
              <a:rPr dirty="0" sz="2600" spc="-1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attached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it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upward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direction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net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effect </a:t>
            </a:r>
            <a:r>
              <a:rPr dirty="0" sz="2600" spc="-6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6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converted</a:t>
            </a:r>
            <a:r>
              <a:rPr dirty="0" sz="2600" spc="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into</a:t>
            </a:r>
            <a:r>
              <a:rPr dirty="0" sz="26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downward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 direction.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7090409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25"/>
              <a:t>Lever</a:t>
            </a:r>
            <a:r>
              <a:rPr dirty="0" sz="5000" spc="-30"/>
              <a:t> </a:t>
            </a:r>
            <a:r>
              <a:rPr dirty="0" sz="5000"/>
              <a:t>with</a:t>
            </a:r>
            <a:r>
              <a:rPr dirty="0" sz="5000" spc="-25"/>
              <a:t> synthetic</a:t>
            </a:r>
            <a:r>
              <a:rPr dirty="0" sz="5000"/>
              <a:t> </a:t>
            </a:r>
            <a:r>
              <a:rPr dirty="0" sz="5000" spc="-5"/>
              <a:t>rubber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12444" y="2481529"/>
            <a:ext cx="7677150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end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this</a:t>
            </a: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lever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grooved</a:t>
            </a:r>
            <a:r>
              <a:rPr dirty="0" sz="26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synthetic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rubber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600" spc="-6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attached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which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touches</a:t>
            </a: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handle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 spc="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cisterm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1164310"/>
            <a:ext cx="4634357" cy="537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6858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329145"/>
            <a:ext cx="2683637" cy="6018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3404" y="1164158"/>
            <a:ext cx="7282815" cy="37611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34925">
              <a:lnSpc>
                <a:spcPts val="2400"/>
              </a:lnSpc>
              <a:spcBef>
                <a:spcPts val="675"/>
              </a:spcBef>
              <a:buClr>
                <a:srgbClr val="0AD0D9"/>
              </a:buClr>
              <a:buSzPct val="90000"/>
              <a:buFont typeface="Arial MT"/>
              <a:buChar char="•"/>
              <a:tabLst>
                <a:tab pos="119380" algn="l"/>
              </a:tabLst>
            </a:pP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25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Artificial</a:t>
            </a:r>
            <a:r>
              <a:rPr dirty="0" sz="2500" spc="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Constantia"/>
                <a:cs typeface="Constantia"/>
              </a:rPr>
              <a:t>Intelligence</a:t>
            </a:r>
            <a:r>
              <a:rPr dirty="0" sz="25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500" spc="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toilet(AI-toilet)based</a:t>
            </a:r>
            <a:r>
              <a:rPr dirty="0" sz="2500" spc="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on </a:t>
            </a:r>
            <a:r>
              <a:rPr dirty="0" sz="2500" spc="-6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5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triboelectric</a:t>
            </a:r>
            <a:r>
              <a:rPr dirty="0" sz="25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pressure</a:t>
            </a:r>
            <a:r>
              <a:rPr dirty="0" sz="25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sensor</a:t>
            </a:r>
            <a:r>
              <a:rPr dirty="0" sz="25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Constantia"/>
                <a:cs typeface="Constantia"/>
              </a:rPr>
              <a:t>array.</a:t>
            </a:r>
            <a:endParaRPr sz="2500">
              <a:latin typeface="Constantia"/>
              <a:cs typeface="Constantia"/>
            </a:endParaRPr>
          </a:p>
          <a:p>
            <a:pPr marL="119380" indent="-106680"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SzPct val="90000"/>
              <a:buFont typeface="Arial MT"/>
              <a:buChar char="•"/>
              <a:tabLst>
                <a:tab pos="119380" algn="l"/>
              </a:tabLst>
            </a:pP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Low</a:t>
            </a:r>
            <a:r>
              <a:rPr dirty="0" sz="25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Constantia"/>
                <a:cs typeface="Constantia"/>
              </a:rPr>
              <a:t>cost</a:t>
            </a:r>
            <a:r>
              <a:rPr dirty="0" sz="25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5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easily</a:t>
            </a:r>
            <a:r>
              <a:rPr dirty="0" sz="25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deployable</a:t>
            </a:r>
            <a:r>
              <a:rPr dirty="0" sz="25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software.</a:t>
            </a:r>
            <a:endParaRPr sz="2500">
              <a:latin typeface="Constantia"/>
              <a:cs typeface="Constantia"/>
            </a:endParaRPr>
          </a:p>
          <a:p>
            <a:pPr marL="12700" marR="259079">
              <a:lnSpc>
                <a:spcPts val="2400"/>
              </a:lnSpc>
              <a:spcBef>
                <a:spcPts val="580"/>
              </a:spcBef>
              <a:buClr>
                <a:srgbClr val="0AD0D9"/>
              </a:buClr>
              <a:buSzPct val="90000"/>
              <a:buFont typeface="Arial MT"/>
              <a:buChar char="•"/>
              <a:tabLst>
                <a:tab pos="119380" algn="l"/>
                <a:tab pos="6108065" algn="l"/>
              </a:tabLst>
            </a:pP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5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sensor</a:t>
            </a:r>
            <a:r>
              <a:rPr dirty="0" sz="25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Constantia"/>
                <a:cs typeface="Constantia"/>
              </a:rPr>
              <a:t>array</a:t>
            </a:r>
            <a:r>
              <a:rPr dirty="0" sz="25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attached</a:t>
            </a:r>
            <a:r>
              <a:rPr dirty="0" sz="2500" spc="-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5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5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toilet</a:t>
            </a:r>
            <a:r>
              <a:rPr dirty="0" sz="25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seat	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composed</a:t>
            </a:r>
            <a:r>
              <a:rPr dirty="0" sz="25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500" spc="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10</a:t>
            </a:r>
            <a:r>
              <a:rPr dirty="0" sz="25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textile-based</a:t>
            </a:r>
            <a:r>
              <a:rPr dirty="0" sz="25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tribolelectric</a:t>
            </a:r>
            <a:r>
              <a:rPr dirty="0" sz="25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sensons.</a:t>
            </a:r>
            <a:endParaRPr sz="2500">
              <a:latin typeface="Constantia"/>
              <a:cs typeface="Constantia"/>
            </a:endParaRPr>
          </a:p>
          <a:p>
            <a:pPr marL="12700" marR="522605">
              <a:lnSpc>
                <a:spcPts val="2400"/>
              </a:lnSpc>
              <a:spcBef>
                <a:spcPts val="605"/>
              </a:spcBef>
              <a:buClr>
                <a:srgbClr val="0AD0D9"/>
              </a:buClr>
              <a:buSzPct val="90000"/>
              <a:buFont typeface="Arial MT"/>
              <a:buChar char="•"/>
              <a:tabLst>
                <a:tab pos="119380" algn="l"/>
              </a:tabLst>
            </a:pP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6</a:t>
            </a:r>
            <a:r>
              <a:rPr dirty="0" sz="25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user</a:t>
            </a:r>
            <a:r>
              <a:rPr dirty="0" sz="25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can</a:t>
            </a:r>
            <a:r>
              <a:rPr dirty="0" sz="25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5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correctly</a:t>
            </a:r>
            <a:r>
              <a:rPr dirty="0" sz="25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identified</a:t>
            </a:r>
            <a:r>
              <a:rPr dirty="0" sz="25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with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Constantia"/>
                <a:cs typeface="Constantia"/>
              </a:rPr>
              <a:t>more</a:t>
            </a:r>
            <a:r>
              <a:rPr dirty="0" sz="25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than </a:t>
            </a:r>
            <a:r>
              <a:rPr dirty="0" sz="2500" spc="-6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90%</a:t>
            </a:r>
            <a:r>
              <a:rPr dirty="0" sz="25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accuracy</a:t>
            </a:r>
            <a:r>
              <a:rPr dirty="0" sz="25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using</a:t>
            </a:r>
            <a:r>
              <a:rPr dirty="0" sz="25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deep</a:t>
            </a:r>
            <a:r>
              <a:rPr dirty="0" sz="25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learning.</a:t>
            </a:r>
            <a:endParaRPr sz="2500">
              <a:latin typeface="Constantia"/>
              <a:cs typeface="Constantia"/>
            </a:endParaRPr>
          </a:p>
          <a:p>
            <a:pPr marL="12700" marR="5080">
              <a:lnSpc>
                <a:spcPct val="80000"/>
              </a:lnSpc>
              <a:spcBef>
                <a:spcPts val="620"/>
              </a:spcBef>
              <a:buClr>
                <a:srgbClr val="0AD0D9"/>
              </a:buClr>
              <a:buSzPct val="90000"/>
              <a:buFont typeface="Arial MT"/>
              <a:buChar char="•"/>
              <a:tabLst>
                <a:tab pos="119380" algn="l"/>
              </a:tabLst>
            </a:pP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5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system</a:t>
            </a:r>
            <a:r>
              <a:rPr dirty="0" sz="25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Constantia"/>
                <a:cs typeface="Constantia"/>
              </a:rPr>
              <a:t>integrates</a:t>
            </a:r>
            <a:r>
              <a:rPr dirty="0" sz="25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5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camera</a:t>
            </a:r>
            <a:r>
              <a:rPr dirty="0" sz="25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sensor</a:t>
            </a:r>
            <a:r>
              <a:rPr dirty="0" sz="25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5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analyze</a:t>
            </a:r>
            <a:r>
              <a:rPr dirty="0" sz="25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2500" spc="-6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simulated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urine </a:t>
            </a:r>
            <a:r>
              <a:rPr dirty="0" sz="2500" spc="-15">
                <a:solidFill>
                  <a:srgbClr val="FFFFFF"/>
                </a:solidFill>
                <a:latin typeface="Constantia"/>
                <a:cs typeface="Constantia"/>
              </a:rPr>
              <a:t>by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comparing with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urine chart </a:t>
            </a:r>
            <a:r>
              <a:rPr dirty="0" sz="250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2500" spc="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>
                <a:solidFill>
                  <a:srgbClr val="FFFFFF"/>
                </a:solidFill>
                <a:latin typeface="Constantia"/>
                <a:cs typeface="Constantia"/>
              </a:rPr>
              <a:t>classify</a:t>
            </a:r>
            <a:r>
              <a:rPr dirty="0" sz="2500" spc="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500" spc="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types</a:t>
            </a:r>
            <a:r>
              <a:rPr dirty="0" sz="2500" spc="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500" spc="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quantities</a:t>
            </a:r>
            <a:r>
              <a:rPr dirty="0" sz="2500" spc="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500" spc="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objects</a:t>
            </a:r>
            <a:r>
              <a:rPr dirty="0" sz="2500" spc="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using </a:t>
            </a:r>
            <a:r>
              <a:rPr dirty="0" sz="2500" spc="-5">
                <a:solidFill>
                  <a:srgbClr val="FFFFFF"/>
                </a:solidFill>
                <a:latin typeface="Constantia"/>
                <a:cs typeface="Constantia"/>
              </a:rPr>
              <a:t> deep</a:t>
            </a:r>
            <a:r>
              <a:rPr dirty="0" sz="25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onstantia"/>
                <a:cs typeface="Constantia"/>
              </a:rPr>
              <a:t>learning.</a:t>
            </a:r>
            <a:endParaRPr sz="2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054"/>
            <a:ext cx="1190625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I</a:t>
            </a:r>
            <a:r>
              <a:rPr dirty="0" spc="-25"/>
              <a:t>e</a:t>
            </a:r>
            <a:r>
              <a:rPr dirty="0" spc="-45"/>
              <a:t>v</a:t>
            </a:r>
            <a:r>
              <a:rPr dirty="0" spc="5"/>
              <a:t>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6662928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1063574"/>
            <a:ext cx="7647305" cy="539178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 marR="80010">
              <a:lnSpc>
                <a:spcPct val="80000"/>
              </a:lnSpc>
              <a:spcBef>
                <a:spcPts val="860"/>
              </a:spcBef>
              <a:buClr>
                <a:srgbClr val="0AD0D9"/>
              </a:buClr>
              <a:buSzPct val="92187"/>
              <a:buFont typeface="Arial MT"/>
              <a:buChar char="•"/>
              <a:tabLst>
                <a:tab pos="149225" algn="l"/>
              </a:tabLst>
            </a:pP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All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information including </a:t>
            </a:r>
            <a:r>
              <a:rPr dirty="0" sz="3200" spc="-25">
                <a:solidFill>
                  <a:srgbClr val="FFFFFF"/>
                </a:solidFill>
                <a:latin typeface="Constantia"/>
                <a:cs typeface="Constantia"/>
              </a:rPr>
              <a:t>two-factor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user 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identification</a:t>
            </a:r>
            <a:r>
              <a:rPr dirty="0" sz="32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32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entire</a:t>
            </a:r>
            <a:r>
              <a:rPr dirty="0" sz="32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seating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time</a:t>
            </a:r>
            <a:r>
              <a:rPr dirty="0" sz="32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using </a:t>
            </a:r>
            <a:r>
              <a:rPr dirty="0" sz="3200" spc="-7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pressure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sensor </a:t>
            </a:r>
            <a:r>
              <a:rPr dirty="0" sz="3200" spc="-30">
                <a:solidFill>
                  <a:srgbClr val="FFFFFF"/>
                </a:solidFill>
                <a:latin typeface="Constantia"/>
                <a:cs typeface="Constantia"/>
              </a:rPr>
              <a:t>array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,and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data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from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 with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more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then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90%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accuracy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using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deep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learning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3200">
              <a:latin typeface="Constantia"/>
              <a:cs typeface="Constantia"/>
            </a:endParaRPr>
          </a:p>
          <a:p>
            <a:pPr marL="12700" marR="220345">
              <a:lnSpc>
                <a:spcPts val="3070"/>
              </a:lnSpc>
              <a:spcBef>
                <a:spcPts val="745"/>
              </a:spcBef>
              <a:buClr>
                <a:srgbClr val="0AD0D9"/>
              </a:buClr>
              <a:buSzPct val="92187"/>
              <a:buFont typeface="Arial MT"/>
              <a:buChar char="•"/>
              <a:tabLst>
                <a:tab pos="149225" algn="l"/>
                <a:tab pos="6800850" algn="l"/>
              </a:tabLst>
            </a:pP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32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5">
                <a:solidFill>
                  <a:srgbClr val="FFFFFF"/>
                </a:solidFill>
                <a:latin typeface="Constantia"/>
                <a:cs typeface="Constantia"/>
              </a:rPr>
              <a:t>ig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na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3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32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3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3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32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nso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1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also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can 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be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used 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for </a:t>
            </a:r>
            <a:r>
              <a:rPr dirty="0" sz="3200" spc="-25">
                <a:solidFill>
                  <a:srgbClr val="FFFFFF"/>
                </a:solidFill>
                <a:latin typeface="Constantia"/>
                <a:cs typeface="Constantia"/>
              </a:rPr>
              <a:t>recording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seating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time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on 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32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toilet.</a:t>
            </a:r>
            <a:endParaRPr sz="3200">
              <a:latin typeface="Constantia"/>
              <a:cs typeface="Constantia"/>
            </a:endParaRPr>
          </a:p>
          <a:p>
            <a:pPr marL="12700" marR="5080">
              <a:lnSpc>
                <a:spcPct val="80000"/>
              </a:lnSpc>
              <a:spcBef>
                <a:spcPts val="805"/>
              </a:spcBef>
              <a:buClr>
                <a:srgbClr val="0AD0D9"/>
              </a:buClr>
              <a:buSzPct val="92187"/>
              <a:buFont typeface="Arial MT"/>
              <a:buChar char="•"/>
              <a:tabLst>
                <a:tab pos="149225" algn="l"/>
                <a:tab pos="6999605" algn="l"/>
              </a:tabLst>
            </a:pP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data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from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 urinalysis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stool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ana</a:t>
            </a:r>
            <a:r>
              <a:rPr dirty="0" sz="3200" spc="-3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3200" spc="-3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32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3200" spc="-4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32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3200" spc="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3200" spc="-5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omat</a:t>
            </a:r>
            <a:r>
              <a:rPr dirty="0" sz="3200" spc="1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ca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3200" spc="-4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32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3200" spc="-6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ans</a:t>
            </a:r>
            <a:r>
              <a:rPr dirty="0" sz="3200" spc="-3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3200" spc="-5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32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 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cloud 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system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3200" spc="-35">
                <a:solidFill>
                  <a:srgbClr val="FFFFFF"/>
                </a:solidFill>
                <a:latin typeface="Constantia"/>
                <a:cs typeface="Constantia"/>
              </a:rPr>
              <a:t>were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further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shown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user’s mobile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devices </a:t>
            </a:r>
            <a:r>
              <a:rPr dirty="0" sz="3200" spc="-15">
                <a:solidFill>
                  <a:srgbClr val="FFFFFF"/>
                </a:solidFill>
                <a:latin typeface="Constantia"/>
                <a:cs typeface="Constantia"/>
              </a:rPr>
              <a:t>for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better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tracking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their</a:t>
            </a:r>
            <a:r>
              <a:rPr dirty="0" sz="32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health</a:t>
            </a:r>
            <a:r>
              <a:rPr dirty="0" sz="32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status.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1673351"/>
            <a:ext cx="5469509" cy="681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2100" y="2905455"/>
            <a:ext cx="7804784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187"/>
              <a:buFont typeface="Wingdings"/>
              <a:buChar char=""/>
              <a:tabLst>
                <a:tab pos="321310" algn="l"/>
              </a:tabLst>
            </a:pPr>
            <a:r>
              <a:rPr dirty="0" sz="3200" spc="-45">
                <a:solidFill>
                  <a:srgbClr val="FFFFFF"/>
                </a:solidFill>
                <a:latin typeface="Constantia"/>
                <a:cs typeface="Constantia"/>
              </a:rPr>
              <a:t>It</a:t>
            </a:r>
            <a:r>
              <a:rPr dirty="0" sz="32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32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uses</a:t>
            </a:r>
            <a:r>
              <a:rPr dirty="0" sz="32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integrated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technology</a:t>
            </a:r>
            <a:r>
              <a:rPr dirty="0" sz="3200" spc="-1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32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data</a:t>
            </a:r>
            <a:r>
              <a:rPr dirty="0" sz="32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dirty="0" sz="3200" spc="-7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interact</a:t>
            </a:r>
            <a:r>
              <a:rPr dirty="0" sz="3200" spc="-1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32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onstantia"/>
                <a:cs typeface="Constantia"/>
              </a:rPr>
              <a:t>connect</a:t>
            </a:r>
            <a:r>
              <a:rPr dirty="0" sz="32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nstantia"/>
                <a:cs typeface="Constantia"/>
              </a:rPr>
              <a:t>with</a:t>
            </a:r>
            <a:r>
              <a:rPr dirty="0" sz="32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32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200">
                <a:solidFill>
                  <a:srgbClr val="FFFFFF"/>
                </a:solidFill>
                <a:latin typeface="Constantia"/>
                <a:cs typeface="Constantia"/>
              </a:rPr>
              <a:t>user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901951"/>
            <a:ext cx="6947789" cy="681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241929"/>
            <a:ext cx="7753350" cy="1610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0384"/>
              <a:buFont typeface="Wingdings"/>
              <a:buChar char=""/>
              <a:tabLst>
                <a:tab pos="262890" algn="l"/>
              </a:tabLst>
            </a:pP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600" spc="-1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elderly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people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more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prone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6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arthritis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mobility </a:t>
            </a:r>
            <a:r>
              <a:rPr dirty="0" sz="2600" spc="-6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issues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,removing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need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grab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cumber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some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handles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or </a:t>
            </a:r>
            <a:r>
              <a:rPr dirty="0" sz="2600" spc="25">
                <a:solidFill>
                  <a:srgbClr val="FFFFFF"/>
                </a:solidFill>
                <a:latin typeface="Constantia"/>
                <a:cs typeface="Constantia"/>
              </a:rPr>
              <a:t>flush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buttons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can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make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for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much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smoother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toilet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trip.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5056505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Uses</a:t>
            </a:r>
            <a:r>
              <a:rPr dirty="0" sz="5000" spc="-5"/>
              <a:t> </a:t>
            </a:r>
            <a:r>
              <a:rPr dirty="0" sz="5000" spc="-10"/>
              <a:t>of</a:t>
            </a:r>
            <a:r>
              <a:rPr dirty="0" sz="5000" spc="-30"/>
              <a:t> </a:t>
            </a:r>
            <a:r>
              <a:rPr dirty="0" sz="5000" spc="-10"/>
              <a:t>smart</a:t>
            </a:r>
            <a:r>
              <a:rPr dirty="0" sz="5000" spc="-30"/>
              <a:t> </a:t>
            </a:r>
            <a:r>
              <a:rPr dirty="0" sz="5000" spc="-10"/>
              <a:t>toilet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6244" y="2680207"/>
            <a:ext cx="7595234" cy="1689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smart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toilet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cleaner</a:t>
            </a:r>
            <a:r>
              <a:rPr dirty="0" sz="2600" spc="-1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will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automatically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Constantia"/>
                <a:cs typeface="Constantia"/>
              </a:rPr>
              <a:t>flush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when </a:t>
            </a:r>
            <a:r>
              <a:rPr dirty="0" sz="2600" spc="-6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user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moves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away.</a:t>
            </a:r>
            <a:endParaRPr sz="2600">
              <a:latin typeface="Constantia"/>
              <a:cs typeface="Constantia"/>
            </a:endParaRPr>
          </a:p>
          <a:p>
            <a:pPr marL="287020" marR="711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Heated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seat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,automatic</a:t>
            </a:r>
            <a:r>
              <a:rPr dirty="0" sz="26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dryer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,automatic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toilet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tank </a:t>
            </a:r>
            <a:r>
              <a:rPr dirty="0" sz="2600" spc="-6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cleaners</a:t>
            </a:r>
            <a:r>
              <a:rPr dirty="0" sz="26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deodorizer.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643509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35"/>
              <a:t>Invented</a:t>
            </a:r>
            <a:r>
              <a:rPr dirty="0" sz="5000" spc="-15"/>
              <a:t> </a:t>
            </a:r>
            <a:r>
              <a:rPr dirty="0" sz="5000" spc="-5"/>
              <a:t>the </a:t>
            </a:r>
            <a:r>
              <a:rPr dirty="0" sz="5000" spc="-10"/>
              <a:t>smart</a:t>
            </a:r>
            <a:r>
              <a:rPr dirty="0" sz="5000" spc="-15"/>
              <a:t> </a:t>
            </a:r>
            <a:r>
              <a:rPr dirty="0" sz="5000" spc="-10"/>
              <a:t>toilet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556895" indent="-280670">
              <a:lnSpc>
                <a:spcPct val="100000"/>
              </a:lnSpc>
              <a:spcBef>
                <a:spcPts val="73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557530" algn="l"/>
              </a:tabLst>
            </a:pPr>
            <a:r>
              <a:rPr dirty="0" spc="-10"/>
              <a:t>History</a:t>
            </a:r>
            <a:r>
              <a:rPr dirty="0" spc="-105"/>
              <a:t> </a:t>
            </a:r>
            <a:r>
              <a:rPr dirty="0" spc="-10"/>
              <a:t>of</a:t>
            </a:r>
            <a:r>
              <a:rPr dirty="0" spc="55"/>
              <a:t> </a:t>
            </a:r>
            <a:r>
              <a:rPr dirty="0" spc="-10"/>
              <a:t>the</a:t>
            </a:r>
            <a:r>
              <a:rPr dirty="0" spc="-125"/>
              <a:t> </a:t>
            </a:r>
            <a:r>
              <a:rPr dirty="0" spc="-15"/>
              <a:t>development</a:t>
            </a:r>
            <a:r>
              <a:rPr dirty="0" spc="-95"/>
              <a:t> </a:t>
            </a:r>
            <a:r>
              <a:rPr dirty="0" spc="-10"/>
              <a:t>of</a:t>
            </a:r>
            <a:r>
              <a:rPr dirty="0" spc="30"/>
              <a:t> </a:t>
            </a:r>
            <a:r>
              <a:rPr dirty="0" spc="-5"/>
              <a:t>smart</a:t>
            </a:r>
            <a:r>
              <a:rPr dirty="0" spc="-114"/>
              <a:t> </a:t>
            </a:r>
            <a:r>
              <a:rPr dirty="0" spc="-20"/>
              <a:t>toilets.</a:t>
            </a:r>
          </a:p>
          <a:p>
            <a:pPr marL="556260" indent="-2806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557530" algn="l"/>
              </a:tabLst>
            </a:pPr>
            <a:r>
              <a:rPr dirty="0" spc="-10"/>
              <a:t>The</a:t>
            </a:r>
            <a:r>
              <a:rPr dirty="0" spc="-55"/>
              <a:t> </a:t>
            </a:r>
            <a:r>
              <a:rPr dirty="0" spc="-10"/>
              <a:t>most</a:t>
            </a:r>
            <a:r>
              <a:rPr dirty="0" spc="-100"/>
              <a:t> </a:t>
            </a:r>
            <a:r>
              <a:rPr dirty="0" spc="-15"/>
              <a:t>people</a:t>
            </a:r>
            <a:r>
              <a:rPr dirty="0" spc="-50"/>
              <a:t> </a:t>
            </a:r>
            <a:r>
              <a:rPr dirty="0" spc="-5"/>
              <a:t>think</a:t>
            </a:r>
            <a:r>
              <a:rPr dirty="0" spc="-70"/>
              <a:t> </a:t>
            </a:r>
            <a:r>
              <a:rPr dirty="0" spc="-5"/>
              <a:t>that</a:t>
            </a:r>
            <a:r>
              <a:rPr dirty="0" spc="-80"/>
              <a:t> </a:t>
            </a:r>
            <a:r>
              <a:rPr dirty="0" spc="-10"/>
              <a:t>the</a:t>
            </a:r>
            <a:r>
              <a:rPr dirty="0" spc="-120"/>
              <a:t> </a:t>
            </a:r>
            <a:r>
              <a:rPr dirty="0" spc="-5"/>
              <a:t>smart</a:t>
            </a:r>
            <a:r>
              <a:rPr dirty="0" spc="-85"/>
              <a:t> </a:t>
            </a:r>
            <a:r>
              <a:rPr dirty="0" spc="-15"/>
              <a:t>toilet</a:t>
            </a:r>
            <a:r>
              <a:rPr dirty="0" spc="-100"/>
              <a:t> </a:t>
            </a:r>
            <a:r>
              <a:rPr dirty="0" spc="-10"/>
              <a:t>originated.</a:t>
            </a:r>
          </a:p>
          <a:p>
            <a:pPr marL="550545" marR="67564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557530" algn="l"/>
              </a:tabLst>
            </a:pPr>
            <a:r>
              <a:rPr dirty="0" spc="-5"/>
              <a:t>American </a:t>
            </a:r>
            <a:r>
              <a:rPr dirty="0" spc="-20"/>
              <a:t>Aronld </a:t>
            </a:r>
            <a:r>
              <a:rPr dirty="0" spc="-15"/>
              <a:t>Cohen </a:t>
            </a:r>
            <a:r>
              <a:rPr dirty="0" spc="-25"/>
              <a:t>invented </a:t>
            </a:r>
            <a:r>
              <a:rPr dirty="0" spc="-10"/>
              <a:t>the </a:t>
            </a:r>
            <a:r>
              <a:rPr dirty="0" spc="-40"/>
              <a:t>world’s </a:t>
            </a:r>
            <a:r>
              <a:rPr dirty="0" spc="5"/>
              <a:t>first </a:t>
            </a:r>
            <a:r>
              <a:rPr dirty="0" spc="-640"/>
              <a:t> </a:t>
            </a:r>
            <a:r>
              <a:rPr dirty="0" spc="-5"/>
              <a:t>smart</a:t>
            </a:r>
            <a:r>
              <a:rPr dirty="0" spc="-90"/>
              <a:t> </a:t>
            </a:r>
            <a:r>
              <a:rPr dirty="0" spc="-15"/>
              <a:t>toilet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 spc="-20"/>
              <a:t>1964.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6848856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447800"/>
            <a:ext cx="29718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2023-09-27T06:19:01Z</dcterms:created>
  <dcterms:modified xsi:type="dcterms:W3CDTF">2023-09-27T06:19:01Z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