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92" r:id="rId2"/>
    <p:sldId id="293" r:id="rId3"/>
    <p:sldId id="294" r:id="rId4"/>
    <p:sldId id="295" r:id="rId5"/>
    <p:sldId id="296" r:id="rId6"/>
    <p:sldId id="297" r:id="rId7"/>
    <p:sldId id="298" r:id="rId8"/>
    <p:sldId id="299" r:id="rId9"/>
    <p:sldId id="300" r:id="rId10"/>
    <p:sldId id="328" r:id="rId11"/>
    <p:sldId id="302"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9" r:id="rId30"/>
    <p:sldId id="319" r:id="rId31"/>
    <p:sldId id="320" r:id="rId32"/>
    <p:sldId id="321" r:id="rId33"/>
    <p:sldId id="322" r:id="rId34"/>
    <p:sldId id="323" r:id="rId35"/>
    <p:sldId id="324" r:id="rId36"/>
    <p:sldId id="325" r:id="rId37"/>
    <p:sldId id="326" r:id="rId38"/>
    <p:sldId id="327" r:id="rId39"/>
    <p:sldId id="33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BF89E-D35B-4F2C-8629-1FE146CA2104}"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E8C35-645E-499D-A1FA-EB6C636A852C}" type="slidenum">
              <a:rPr lang="en-US" smtClean="0"/>
              <a:t>‹#›</a:t>
            </a:fld>
            <a:endParaRPr lang="en-US"/>
          </a:p>
        </p:txBody>
      </p:sp>
    </p:spTree>
    <p:extLst>
      <p:ext uri="{BB962C8B-B14F-4D97-AF65-F5344CB8AC3E}">
        <p14:creationId xmlns:p14="http://schemas.microsoft.com/office/powerpoint/2010/main" val="284528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E8C35-645E-499D-A1FA-EB6C636A852C}" type="slidenum">
              <a:rPr lang="en-US" smtClean="0"/>
              <a:t>1</a:t>
            </a:fld>
            <a:endParaRPr lang="en-US"/>
          </a:p>
        </p:txBody>
      </p:sp>
    </p:spTree>
    <p:extLst>
      <p:ext uri="{BB962C8B-B14F-4D97-AF65-F5344CB8AC3E}">
        <p14:creationId xmlns:p14="http://schemas.microsoft.com/office/powerpoint/2010/main" val="1390729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a:extLst>
              <a:ext uri="{FF2B5EF4-FFF2-40B4-BE49-F238E27FC236}">
                <a16:creationId xmlns:a16="http://schemas.microsoft.com/office/drawing/2014/main" id="{9EC34D0C-24F8-7F44-8375-6211DFFEE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774" y="5443883"/>
            <a:ext cx="3560847" cy="1109317"/>
          </a:xfrm>
          <a:prstGeom prst="rect">
            <a:avLst/>
          </a:prstGeom>
        </p:spPr>
      </p:pic>
    </p:spTree>
    <p:extLst>
      <p:ext uri="{BB962C8B-B14F-4D97-AF65-F5344CB8AC3E}">
        <p14:creationId xmlns:p14="http://schemas.microsoft.com/office/powerpoint/2010/main" val="39199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103318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122032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41189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13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711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758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192C7-266E-4842-B655-C1510580F7A9}"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356826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2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178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a:extLst>
              <a:ext uri="{FF2B5EF4-FFF2-40B4-BE49-F238E27FC236}">
                <a16:creationId xmlns:a16="http://schemas.microsoft.com/office/drawing/2014/main" id="{9135DCAF-210D-71FB-DADE-8D613419F8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100797"/>
            <a:ext cx="2354179" cy="733402"/>
          </a:xfrm>
          <a:prstGeom prst="rect">
            <a:avLst/>
          </a:prstGeom>
        </p:spPr>
      </p:pic>
    </p:spTree>
    <p:extLst>
      <p:ext uri="{BB962C8B-B14F-4D97-AF65-F5344CB8AC3E}">
        <p14:creationId xmlns:p14="http://schemas.microsoft.com/office/powerpoint/2010/main" val="86626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11/12/2024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28B356A1-1A0C-C845-C658-0F53BE79CC1A}"/>
              </a:ext>
            </a:extLst>
          </p:cNvPr>
          <p:cNvSpPr/>
          <p:nvPr userDrawn="1"/>
        </p:nvSpPr>
        <p:spPr>
          <a:xfrm>
            <a:off x="0" y="6286500"/>
            <a:ext cx="1219200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027CBE-5F8E-35FC-C87C-5087767F786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258363"/>
            <a:ext cx="1924802" cy="599637"/>
          </a:xfrm>
          <a:prstGeom prst="rect">
            <a:avLst/>
          </a:prstGeom>
        </p:spPr>
      </p:pic>
    </p:spTree>
    <p:extLst>
      <p:ext uri="{BB962C8B-B14F-4D97-AF65-F5344CB8AC3E}">
        <p14:creationId xmlns:p14="http://schemas.microsoft.com/office/powerpoint/2010/main" val="3844978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3ECB7-641B-9143-65B9-5E37256F81B2}"/>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21764969-00DF-8B2F-E785-EAC26CB34E9E}"/>
              </a:ext>
            </a:extLst>
          </p:cNvPr>
          <p:cNvCxnSpPr/>
          <p:nvPr/>
        </p:nvCxnSpPr>
        <p:spPr>
          <a:xfrm>
            <a:off x="0" y="1414088"/>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A388B20D-190B-B5BA-C5FC-3C609B4EDCDE}"/>
              </a:ext>
            </a:extLst>
          </p:cNvPr>
          <p:cNvSpPr txBox="1">
            <a:spLocks/>
          </p:cNvSpPr>
          <p:nvPr/>
        </p:nvSpPr>
        <p:spPr>
          <a:xfrm>
            <a:off x="1993343" y="1822326"/>
            <a:ext cx="8201022" cy="454397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800" kern="1200">
                <a:solidFill>
                  <a:schemeClr val="tx1"/>
                </a:solidFill>
                <a:latin typeface="+mj-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anose="020B0604020202020204" pitchFamily="34" charset="0"/>
              <a:buChar char="•"/>
              <a:defRPr sz="2400" kern="1200">
                <a:solidFill>
                  <a:schemeClr val="tx1"/>
                </a:solidFill>
                <a:latin typeface="+mj-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50000"/>
              <a:buFont typeface="Wingdings" panose="05000000000000000000" pitchFamily="2" charset="2"/>
              <a:buChar char="q"/>
              <a:defRPr sz="2000" kern="1200">
                <a:solidFill>
                  <a:schemeClr val="tx1"/>
                </a:solidFill>
                <a:latin typeface="+mj-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j-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j-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
                <a:ea typeface="Arial"/>
                <a:cs typeface="Arial" panose="020B0604020202020204" pitchFamily="34" charset="0"/>
                <a:sym typeface="Arial"/>
              </a:rPr>
              <a:t>Quantitative Genetics (PS 756) Group 3:</a:t>
            </a:r>
            <a:endParaRPr kumimoji="0" lang="en-US" sz="28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endParaRPr kumimoji="0" lang="en-US" sz="2400" b="1" i="0" u="none" strike="noStrike" kern="1200" cap="none" spc="0" normalizeH="0" baseline="0" noProof="0" dirty="0">
              <a:ln>
                <a:noFill/>
              </a:ln>
              <a:solidFill>
                <a:prstClr val="black"/>
              </a:solidFill>
              <a:effectLst/>
              <a:uLnTx/>
              <a:uFillTx/>
              <a:latin typeface="Calibri "/>
              <a:ea typeface="Arial"/>
              <a:cs typeface="Arial" panose="020B0604020202020204" pitchFamily="34" charset="0"/>
              <a:sym typeface="Arial"/>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Mandeep Singh</a:t>
            </a: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lang="en-US" sz="2400" dirty="0">
                <a:solidFill>
                  <a:prstClr val="black"/>
                </a:solidFill>
                <a:latin typeface="Calibri "/>
                <a:cs typeface="Arial" panose="020B0604020202020204" pitchFamily="34" charset="0"/>
                <a:sym typeface="Arial"/>
              </a:rPr>
              <a:t>Guilherme Oliveira</a:t>
            </a:r>
            <a:endPar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Subash Thapa</a:t>
            </a: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a:t>
            </a:r>
            <a:r>
              <a:rPr kumimoji="0" lang="en-US" sz="24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Instructor: Ravi Mural, Ph.D.</a:t>
            </a: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South Dakota State University , Brookings, SD</a:t>
            </a: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lang="en-US" sz="2400" dirty="0">
                <a:solidFill>
                  <a:prstClr val="black"/>
                </a:solidFill>
                <a:latin typeface="Calibri "/>
                <a:cs typeface="Arial" panose="020B0604020202020204" pitchFamily="34" charset="0"/>
                <a:sym typeface="Arial"/>
              </a:rPr>
              <a:t>November 14</a:t>
            </a: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 2024</a:t>
            </a:r>
          </a:p>
        </p:txBody>
      </p:sp>
      <p:sp>
        <p:nvSpPr>
          <p:cNvPr id="8" name="Title 3">
            <a:extLst>
              <a:ext uri="{FF2B5EF4-FFF2-40B4-BE49-F238E27FC236}">
                <a16:creationId xmlns:a16="http://schemas.microsoft.com/office/drawing/2014/main" id="{FBC91EDD-D3A9-272D-2CF1-D16AEAE1C01D}"/>
              </a:ext>
            </a:extLst>
          </p:cNvPr>
          <p:cNvSpPr>
            <a:spLocks noGrp="1"/>
          </p:cNvSpPr>
          <p:nvPr>
            <p:ph type="title"/>
          </p:nvPr>
        </p:nvSpPr>
        <p:spPr>
          <a:xfrm>
            <a:off x="507093" y="109625"/>
            <a:ext cx="11173522" cy="1248585"/>
          </a:xfrm>
        </p:spPr>
        <p:txBody>
          <a:bodyPr>
            <a:noAutofit/>
          </a:bodyPr>
          <a:lstStyle/>
          <a:p>
            <a:pPr algn="ctr"/>
            <a:r>
              <a:rPr lang="en-US" sz="4800" b="1" cap="none" dirty="0">
                <a:solidFill>
                  <a:schemeClr val="tx1"/>
                </a:solidFill>
                <a:latin typeface="Calibri headings "/>
                <a:cs typeface="Arial" panose="020B0604020202020204" pitchFamily="34" charset="0"/>
              </a:rPr>
              <a:t>Multi-Environment Trial (MET) Analysis</a:t>
            </a:r>
          </a:p>
        </p:txBody>
      </p:sp>
    </p:spTree>
    <p:extLst>
      <p:ext uri="{BB962C8B-B14F-4D97-AF65-F5344CB8AC3E}">
        <p14:creationId xmlns:p14="http://schemas.microsoft.com/office/powerpoint/2010/main" val="1087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0E591-D7E5-671C-630B-0C5E24E46D00}"/>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167D89E-9E46-64B4-FEFD-37702E41BC9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91DDD3CE-4749-5112-57C8-1D42F00F2279}"/>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Dataset 1</a:t>
            </a:r>
            <a:endParaRPr lang="en-US" b="1" cap="none" dirty="0">
              <a:solidFill>
                <a:schemeClr val="tx1"/>
              </a:solidFill>
              <a:latin typeface="Arial headings "/>
              <a:cs typeface="Arial" panose="020B0604020202020204" pitchFamily="34" charset="0"/>
            </a:endParaRPr>
          </a:p>
        </p:txBody>
      </p:sp>
      <p:pic>
        <p:nvPicPr>
          <p:cNvPr id="1026" name="Picture 2" descr="Corn Stalks and Patch PNG Images &amp; PSDs for Download | PixelSquid -  S111698204">
            <a:extLst>
              <a:ext uri="{FF2B5EF4-FFF2-40B4-BE49-F238E27FC236}">
                <a16:creationId xmlns:a16="http://schemas.microsoft.com/office/drawing/2014/main" id="{23A30DF3-C7A6-4DDF-E400-D9279479544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4003" t="16398" r="8116" b="10899"/>
          <a:stretch/>
        </p:blipFill>
        <p:spPr bwMode="auto">
          <a:xfrm>
            <a:off x="6413009" y="1722129"/>
            <a:ext cx="3099715" cy="28936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7AB082-1B84-7263-D258-550D232F5AF3}"/>
              </a:ext>
            </a:extLst>
          </p:cNvPr>
          <p:cNvPicPr>
            <a:picLocks noChangeAspect="1"/>
          </p:cNvPicPr>
          <p:nvPr/>
        </p:nvPicPr>
        <p:blipFill>
          <a:blip r:embed="rId4"/>
          <a:stretch>
            <a:fillRect/>
          </a:stretch>
        </p:blipFill>
        <p:spPr>
          <a:xfrm>
            <a:off x="159390" y="2071947"/>
            <a:ext cx="5817018" cy="3312388"/>
          </a:xfrm>
          <a:prstGeom prst="rect">
            <a:avLst/>
          </a:prstGeom>
        </p:spPr>
      </p:pic>
      <p:sp>
        <p:nvSpPr>
          <p:cNvPr id="8" name="TextBox 7">
            <a:extLst>
              <a:ext uri="{FF2B5EF4-FFF2-40B4-BE49-F238E27FC236}">
                <a16:creationId xmlns:a16="http://schemas.microsoft.com/office/drawing/2014/main" id="{06F730C6-8A42-C766-7929-72ACFCB90B0E}"/>
              </a:ext>
            </a:extLst>
          </p:cNvPr>
          <p:cNvSpPr txBox="1"/>
          <p:nvPr/>
        </p:nvSpPr>
        <p:spPr>
          <a:xfrm>
            <a:off x="6777256" y="1366662"/>
            <a:ext cx="2371223" cy="461665"/>
          </a:xfrm>
          <a:prstGeom prst="rect">
            <a:avLst/>
          </a:prstGeom>
          <a:noFill/>
        </p:spPr>
        <p:txBody>
          <a:bodyPr wrap="square">
            <a:spAutoFit/>
          </a:bodyPr>
          <a:lstStyle/>
          <a:p>
            <a:r>
              <a:rPr lang="en-US" sz="2400" b="1" dirty="0"/>
              <a:t>202 corn hybrids</a:t>
            </a:r>
            <a:endParaRPr lang="en-US" sz="1800" dirty="0"/>
          </a:p>
        </p:txBody>
      </p:sp>
      <p:sp>
        <p:nvSpPr>
          <p:cNvPr id="9" name="Right Brace 8">
            <a:extLst>
              <a:ext uri="{FF2B5EF4-FFF2-40B4-BE49-F238E27FC236}">
                <a16:creationId xmlns:a16="http://schemas.microsoft.com/office/drawing/2014/main" id="{D34CA454-5431-9EB2-F055-12014A2E1269}"/>
              </a:ext>
            </a:extLst>
          </p:cNvPr>
          <p:cNvSpPr/>
          <p:nvPr/>
        </p:nvSpPr>
        <p:spPr>
          <a:xfrm>
            <a:off x="5851349"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C52CC9AC-CCD6-90A6-3D81-885600288CE5}"/>
              </a:ext>
            </a:extLst>
          </p:cNvPr>
          <p:cNvSpPr txBox="1"/>
          <p:nvPr/>
        </p:nvSpPr>
        <p:spPr>
          <a:xfrm>
            <a:off x="6777256" y="4552073"/>
            <a:ext cx="2371223" cy="1384995"/>
          </a:xfrm>
          <a:prstGeom prst="rect">
            <a:avLst/>
          </a:prstGeom>
          <a:noFill/>
        </p:spPr>
        <p:txBody>
          <a:bodyPr wrap="square">
            <a:spAutoFit/>
          </a:bodyPr>
          <a:lstStyle/>
          <a:p>
            <a:pPr algn="ctr"/>
            <a:r>
              <a:rPr lang="en-US" sz="2400" b="1" dirty="0"/>
              <a:t>8 environments</a:t>
            </a:r>
          </a:p>
          <a:p>
            <a:pPr algn="ctr"/>
            <a:r>
              <a:rPr lang="en-US" sz="2400" dirty="0"/>
              <a:t>(3 reps by E)</a:t>
            </a:r>
          </a:p>
          <a:p>
            <a:pPr algn="ctr"/>
            <a:r>
              <a:rPr lang="en-US" sz="1800" dirty="0"/>
              <a:t>Differences in the water availability</a:t>
            </a:r>
          </a:p>
        </p:txBody>
      </p:sp>
      <p:sp>
        <p:nvSpPr>
          <p:cNvPr id="12" name="Right Brace 11">
            <a:extLst>
              <a:ext uri="{FF2B5EF4-FFF2-40B4-BE49-F238E27FC236}">
                <a16:creationId xmlns:a16="http://schemas.microsoft.com/office/drawing/2014/main" id="{66C2BE66-F481-6D2A-B5A6-11C32E447C35}"/>
              </a:ext>
            </a:extLst>
          </p:cNvPr>
          <p:cNvSpPr/>
          <p:nvPr/>
        </p:nvSpPr>
        <p:spPr>
          <a:xfrm>
            <a:off x="9400841"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374590A-D7A9-3E80-C7F7-81E512B59EC9}"/>
              </a:ext>
            </a:extLst>
          </p:cNvPr>
          <p:cNvSpPr txBox="1"/>
          <p:nvPr/>
        </p:nvSpPr>
        <p:spPr>
          <a:xfrm>
            <a:off x="9710139" y="1722129"/>
            <a:ext cx="2371223" cy="4154984"/>
          </a:xfrm>
          <a:prstGeom prst="rect">
            <a:avLst/>
          </a:prstGeom>
          <a:noFill/>
        </p:spPr>
        <p:txBody>
          <a:bodyPr wrap="square">
            <a:spAutoFit/>
          </a:bodyPr>
          <a:lstStyle/>
          <a:p>
            <a:pPr marL="514350" indent="-514350" algn="ctr">
              <a:buAutoNum type="romanLcParenR"/>
            </a:pPr>
            <a:r>
              <a:rPr lang="en-US" sz="2400" b="1" dirty="0"/>
              <a:t>Yield</a:t>
            </a:r>
          </a:p>
          <a:p>
            <a:pPr marL="400050" indent="-400050" algn="ctr">
              <a:buAutoNum type="romanLcParenR"/>
            </a:pPr>
            <a:r>
              <a:rPr lang="en-US" sz="2400" b="1" dirty="0"/>
              <a:t>EPP</a:t>
            </a:r>
            <a:r>
              <a:rPr lang="en-US" sz="2400" dirty="0"/>
              <a:t> (ears per plot)</a:t>
            </a:r>
          </a:p>
          <a:p>
            <a:pPr marL="400050" indent="-400050" algn="ctr">
              <a:buAutoNum type="romanLcParenR"/>
            </a:pPr>
            <a:r>
              <a:rPr lang="en-US" sz="2400" b="1" dirty="0"/>
              <a:t>FFT</a:t>
            </a:r>
            <a:r>
              <a:rPr lang="en-US" sz="2400" dirty="0"/>
              <a:t> (female flowering time)</a:t>
            </a:r>
          </a:p>
          <a:p>
            <a:pPr marL="400050" indent="-400050" algn="ctr">
              <a:buAutoNum type="romanLcParenR"/>
            </a:pPr>
            <a:r>
              <a:rPr lang="en-US" sz="2400" b="1" dirty="0"/>
              <a:t>MFT</a:t>
            </a:r>
            <a:r>
              <a:rPr lang="en-US" sz="2400" dirty="0"/>
              <a:t> (male flowering time)</a:t>
            </a:r>
          </a:p>
          <a:p>
            <a:pPr marL="400050" indent="-400050" algn="ctr">
              <a:buAutoNum type="romanLcParenR"/>
            </a:pPr>
            <a:r>
              <a:rPr lang="en-US" sz="2400" b="1" dirty="0"/>
              <a:t>ASI </a:t>
            </a:r>
            <a:r>
              <a:rPr lang="en-US" sz="2400" dirty="0"/>
              <a:t>(anthesis-silking time)</a:t>
            </a:r>
            <a:endParaRPr lang="en-US" sz="1800" dirty="0"/>
          </a:p>
        </p:txBody>
      </p:sp>
    </p:spTree>
    <p:extLst>
      <p:ext uri="{BB962C8B-B14F-4D97-AF65-F5344CB8AC3E}">
        <p14:creationId xmlns:p14="http://schemas.microsoft.com/office/powerpoint/2010/main" val="190074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7939DE59-ED59-00C4-552C-07CFA306AE7E}"/>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35B886EC-AA72-0252-48DE-3E1A419E3FD1}"/>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Exploratory Data Analysis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3E5E3329-0765-2497-7C0B-E7FA27F3D7A0}"/>
              </a:ext>
            </a:extLst>
          </p:cNvPr>
          <p:cNvSpPr txBox="1"/>
          <p:nvPr/>
        </p:nvSpPr>
        <p:spPr>
          <a:xfrm>
            <a:off x="480453" y="1329267"/>
            <a:ext cx="11226801" cy="4493538"/>
          </a:xfrm>
          <a:prstGeom prst="rect">
            <a:avLst/>
          </a:prstGeom>
          <a:noFill/>
        </p:spPr>
        <p:txBody>
          <a:bodyPr wrap="square" rtlCol="0">
            <a:spAutoFit/>
          </a:bodyPr>
          <a:lstStyle/>
          <a:p>
            <a:pPr marL="457200" indent="-457200">
              <a:buFont typeface="Arial" panose="020B0604020202020204" pitchFamily="34" charset="0"/>
              <a:buChar char="•"/>
            </a:pPr>
            <a:r>
              <a:rPr lang="en-US" sz="2600" b="1" dirty="0"/>
              <a:t>Install the required packages and run the libraries</a:t>
            </a:r>
            <a:br>
              <a:rPr lang="en-US" sz="2600" b="1" dirty="0"/>
            </a:br>
            <a:endParaRPr lang="en-US" sz="2600" b="1" dirty="0"/>
          </a:p>
          <a:p>
            <a:pPr marL="457200" indent="-457200">
              <a:buFont typeface="Arial" panose="020B0604020202020204" pitchFamily="34" charset="0"/>
              <a:buChar char="•"/>
            </a:pPr>
            <a:r>
              <a:rPr lang="en-US" sz="2600" b="1" dirty="0"/>
              <a:t>Set your working directory (make sure you have all the necessary input files in that directory)</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Data preparation and exploration (descriptive statistics)</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Data cleaning and normalization </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Get the graphical summary of your data</a:t>
            </a:r>
          </a:p>
          <a:p>
            <a:pPr marL="285750" indent="-285750">
              <a:buFont typeface="Wingdings" panose="05000000000000000000" pitchFamily="2" charset="2"/>
              <a:buChar char="Ø"/>
            </a:pPr>
            <a:endParaRPr lang="en-US" sz="2600" b="1" dirty="0"/>
          </a:p>
        </p:txBody>
      </p:sp>
    </p:spTree>
    <p:extLst>
      <p:ext uri="{BB962C8B-B14F-4D97-AF65-F5344CB8AC3E}">
        <p14:creationId xmlns:p14="http://schemas.microsoft.com/office/powerpoint/2010/main" val="13984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51CDC054-E7C4-47FD-1359-C535B468935A}"/>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D511316-44E5-8B67-2CEC-81F4ADAF1491}"/>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GGE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5FBC8DC1-B95B-C385-7A58-E5D4F99B2495}"/>
              </a:ext>
            </a:extLst>
          </p:cNvPr>
          <p:cNvSpPr txBox="1"/>
          <p:nvPr/>
        </p:nvSpPr>
        <p:spPr>
          <a:xfrm>
            <a:off x="389467" y="1119370"/>
            <a:ext cx="10244666" cy="1015663"/>
          </a:xfrm>
          <a:prstGeom prst="rect">
            <a:avLst/>
          </a:prstGeom>
          <a:noFill/>
        </p:spPr>
        <p:txBody>
          <a:bodyPr wrap="square" rtlCol="0">
            <a:spAutoFit/>
          </a:bodyPr>
          <a:lstStyle/>
          <a:p>
            <a:pPr algn="just"/>
            <a:r>
              <a:rPr lang="en-US" sz="2400" b="1" dirty="0"/>
              <a:t>Step 1:</a:t>
            </a:r>
          </a:p>
          <a:p>
            <a:pPr algn="just"/>
            <a:r>
              <a:rPr lang="en-US" b="1" dirty="0">
                <a:solidFill>
                  <a:srgbClr val="00B050"/>
                </a:solidFill>
              </a:rPr>
              <a:t>ANOVA</a:t>
            </a:r>
            <a:r>
              <a:rPr lang="en-US" b="1" dirty="0"/>
              <a:t> </a:t>
            </a:r>
            <a:r>
              <a:rPr lang="en-US" dirty="0"/>
              <a:t>: Check for the significance of  G X  E interaction. A significant G X E interaction indicates that the genotypes perform differently across environments, which justify the need of G X E analysis</a:t>
            </a:r>
          </a:p>
        </p:txBody>
      </p:sp>
      <p:sp>
        <p:nvSpPr>
          <p:cNvPr id="8" name="TextBox 7">
            <a:extLst>
              <a:ext uri="{FF2B5EF4-FFF2-40B4-BE49-F238E27FC236}">
                <a16:creationId xmlns:a16="http://schemas.microsoft.com/office/drawing/2014/main" id="{58A8A035-70BB-8561-148B-2F7AADF325FF}"/>
              </a:ext>
            </a:extLst>
          </p:cNvPr>
          <p:cNvSpPr txBox="1"/>
          <p:nvPr/>
        </p:nvSpPr>
        <p:spPr>
          <a:xfrm>
            <a:off x="389467" y="2213157"/>
            <a:ext cx="8720666" cy="2123658"/>
          </a:xfrm>
          <a:prstGeom prst="rect">
            <a:avLst/>
          </a:prstGeom>
          <a:noFill/>
        </p:spPr>
        <p:txBody>
          <a:bodyPr wrap="square">
            <a:spAutoFit/>
          </a:bodyPr>
          <a:lstStyle/>
          <a:p>
            <a:r>
              <a:rPr lang="en-US" sz="2400" b="1" dirty="0"/>
              <a:t>Step 2:</a:t>
            </a:r>
            <a:br>
              <a:rPr lang="en-US" sz="1800" b="1" dirty="0"/>
            </a:br>
            <a:r>
              <a:rPr lang="en-US" sz="1800" b="1" dirty="0">
                <a:solidFill>
                  <a:srgbClr val="00B050"/>
                </a:solidFill>
              </a:rPr>
              <a:t>Conduct GGE Biplot Analysis</a:t>
            </a:r>
            <a:r>
              <a:rPr lang="en-US" sz="1800" b="1" dirty="0"/>
              <a:t>: </a:t>
            </a:r>
            <a:r>
              <a:rPr lang="en-US" sz="1800" dirty="0"/>
              <a:t>A graphical method that help visualize the G X E interaction. </a:t>
            </a:r>
          </a:p>
          <a:p>
            <a:pPr marL="400050" indent="-400050">
              <a:buAutoNum type="romanLcParenR"/>
            </a:pPr>
            <a:r>
              <a:rPr lang="en-US" dirty="0"/>
              <a:t>Standardize the data</a:t>
            </a:r>
          </a:p>
          <a:p>
            <a:pPr marL="400050" indent="-400050">
              <a:buAutoNum type="romanLcParenR"/>
            </a:pPr>
            <a:r>
              <a:rPr lang="en-US" sz="1800" dirty="0"/>
              <a:t>Principle component analysis (PCA)</a:t>
            </a:r>
          </a:p>
          <a:p>
            <a:pPr marL="400050" indent="-400050">
              <a:buAutoNum type="romanLcParenR"/>
            </a:pPr>
            <a:r>
              <a:rPr lang="en-US" dirty="0"/>
              <a:t>Generate GGE Biplot</a:t>
            </a:r>
          </a:p>
          <a:p>
            <a:pPr marL="400050" indent="-400050">
              <a:buAutoNum type="romanLcParenR"/>
            </a:pPr>
            <a:r>
              <a:rPr lang="en-US" sz="1800" dirty="0"/>
              <a:t>Interp</a:t>
            </a:r>
            <a:r>
              <a:rPr lang="en-US" dirty="0"/>
              <a:t>ret the GGE Biplot</a:t>
            </a:r>
          </a:p>
          <a:p>
            <a:pPr marL="400050" indent="-400050">
              <a:buAutoNum type="romanLcParenR"/>
            </a:pPr>
            <a:r>
              <a:rPr lang="en-US" sz="1800" dirty="0"/>
              <a:t>Identify the ideal genoty</a:t>
            </a:r>
            <a:r>
              <a:rPr lang="en-US" dirty="0"/>
              <a:t>pe and environment</a:t>
            </a:r>
            <a:endParaRPr lang="en-US" sz="1800" dirty="0"/>
          </a:p>
        </p:txBody>
      </p:sp>
      <p:sp>
        <p:nvSpPr>
          <p:cNvPr id="10" name="TextBox 9">
            <a:extLst>
              <a:ext uri="{FF2B5EF4-FFF2-40B4-BE49-F238E27FC236}">
                <a16:creationId xmlns:a16="http://schemas.microsoft.com/office/drawing/2014/main" id="{63A96A1E-2B8B-1D0E-E5E5-7A4ACA7D885C}"/>
              </a:ext>
            </a:extLst>
          </p:cNvPr>
          <p:cNvSpPr txBox="1"/>
          <p:nvPr/>
        </p:nvSpPr>
        <p:spPr>
          <a:xfrm>
            <a:off x="389467" y="4492936"/>
            <a:ext cx="8229600" cy="1569660"/>
          </a:xfrm>
          <a:prstGeom prst="rect">
            <a:avLst/>
          </a:prstGeom>
          <a:noFill/>
        </p:spPr>
        <p:txBody>
          <a:bodyPr wrap="square">
            <a:spAutoFit/>
          </a:bodyPr>
          <a:lstStyle/>
          <a:p>
            <a:r>
              <a:rPr lang="en-US" sz="2400" b="1" dirty="0"/>
              <a:t>Step 3:</a:t>
            </a:r>
          </a:p>
          <a:p>
            <a:r>
              <a:rPr lang="en-US" dirty="0"/>
              <a:t>Use the GGE biplot to make the decision</a:t>
            </a:r>
          </a:p>
          <a:p>
            <a:pPr marL="400050" indent="-400050">
              <a:buAutoNum type="romanLcParenR"/>
            </a:pPr>
            <a:r>
              <a:rPr lang="en-US" sz="1800" dirty="0"/>
              <a:t>Identify the stable genotypes</a:t>
            </a:r>
          </a:p>
          <a:p>
            <a:pPr marL="400050" indent="-400050">
              <a:buAutoNum type="romanLcParenR"/>
            </a:pPr>
            <a:r>
              <a:rPr lang="en-US" dirty="0"/>
              <a:t>Recommend best performing genotypes for specific environments</a:t>
            </a:r>
          </a:p>
          <a:p>
            <a:pPr marL="400050" indent="-400050">
              <a:buAutoNum type="romanLcParenR"/>
            </a:pPr>
            <a:r>
              <a:rPr lang="en-US" sz="1800" dirty="0"/>
              <a:t>Selection if environments</a:t>
            </a:r>
          </a:p>
        </p:txBody>
      </p:sp>
    </p:spTree>
    <p:extLst>
      <p:ext uri="{BB962C8B-B14F-4D97-AF65-F5344CB8AC3E}">
        <p14:creationId xmlns:p14="http://schemas.microsoft.com/office/powerpoint/2010/main" val="20779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73CE-0410-DCC4-2C96-EBD3F7E3D444}"/>
              </a:ext>
            </a:extLst>
          </p:cNvPr>
          <p:cNvSpPr txBox="1"/>
          <p:nvPr/>
        </p:nvSpPr>
        <p:spPr>
          <a:xfrm>
            <a:off x="43543" y="0"/>
            <a:ext cx="10244666" cy="1077218"/>
          </a:xfrm>
          <a:prstGeom prst="rect">
            <a:avLst/>
          </a:prstGeom>
          <a:noFill/>
        </p:spPr>
        <p:txBody>
          <a:bodyPr wrap="square" rtlCol="0">
            <a:spAutoFit/>
          </a:bodyPr>
          <a:lstStyle/>
          <a:p>
            <a:r>
              <a:rPr lang="en-US" sz="2800" b="1" dirty="0"/>
              <a:t>Step 1:</a:t>
            </a:r>
          </a:p>
          <a:p>
            <a:pPr algn="ctr"/>
            <a:r>
              <a:rPr lang="en-US" sz="3600" b="1" dirty="0">
                <a:solidFill>
                  <a:srgbClr val="0070C0"/>
                </a:solidFill>
              </a:rPr>
              <a:t>                  ANOVA</a:t>
            </a:r>
            <a:endParaRPr lang="en-US" sz="3600" dirty="0">
              <a:solidFill>
                <a:srgbClr val="0070C0"/>
              </a:solidFill>
            </a:endParaRPr>
          </a:p>
        </p:txBody>
      </p:sp>
      <p:pic>
        <p:nvPicPr>
          <p:cNvPr id="6" name="Picture 5">
            <a:extLst>
              <a:ext uri="{FF2B5EF4-FFF2-40B4-BE49-F238E27FC236}">
                <a16:creationId xmlns:a16="http://schemas.microsoft.com/office/drawing/2014/main" id="{7FDAD5F5-5342-F437-20BF-C2C4A0B6E448}"/>
              </a:ext>
            </a:extLst>
          </p:cNvPr>
          <p:cNvPicPr>
            <a:picLocks noChangeAspect="1"/>
          </p:cNvPicPr>
          <p:nvPr/>
        </p:nvPicPr>
        <p:blipFill>
          <a:blip r:embed="rId2"/>
          <a:stretch>
            <a:fillRect/>
          </a:stretch>
        </p:blipFill>
        <p:spPr>
          <a:xfrm>
            <a:off x="238902" y="1177093"/>
            <a:ext cx="5334583" cy="4733841"/>
          </a:xfrm>
          <a:prstGeom prst="rect">
            <a:avLst/>
          </a:prstGeom>
          <a:ln>
            <a:solidFill>
              <a:schemeClr val="tx1"/>
            </a:solidFill>
          </a:ln>
        </p:spPr>
      </p:pic>
      <p:pic>
        <p:nvPicPr>
          <p:cNvPr id="8" name="Picture 7">
            <a:extLst>
              <a:ext uri="{FF2B5EF4-FFF2-40B4-BE49-F238E27FC236}">
                <a16:creationId xmlns:a16="http://schemas.microsoft.com/office/drawing/2014/main" id="{4C1B4109-D543-07F7-0148-8C0E61128277}"/>
              </a:ext>
            </a:extLst>
          </p:cNvPr>
          <p:cNvPicPr>
            <a:picLocks noChangeAspect="1"/>
          </p:cNvPicPr>
          <p:nvPr/>
        </p:nvPicPr>
        <p:blipFill>
          <a:blip r:embed="rId3"/>
          <a:srcRect r="16217"/>
          <a:stretch/>
        </p:blipFill>
        <p:spPr>
          <a:xfrm>
            <a:off x="5671314" y="2362566"/>
            <a:ext cx="6209211" cy="1749689"/>
          </a:xfrm>
          <a:prstGeom prst="rect">
            <a:avLst/>
          </a:prstGeom>
          <a:ln>
            <a:solidFill>
              <a:schemeClr val="tx1"/>
            </a:solidFill>
          </a:ln>
        </p:spPr>
      </p:pic>
      <p:sp>
        <p:nvSpPr>
          <p:cNvPr id="9" name="TextBox 8">
            <a:extLst>
              <a:ext uri="{FF2B5EF4-FFF2-40B4-BE49-F238E27FC236}">
                <a16:creationId xmlns:a16="http://schemas.microsoft.com/office/drawing/2014/main" id="{1DB24224-40F4-FCDC-E74C-BCCE6097EB9D}"/>
              </a:ext>
            </a:extLst>
          </p:cNvPr>
          <p:cNvSpPr txBox="1"/>
          <p:nvPr/>
        </p:nvSpPr>
        <p:spPr>
          <a:xfrm>
            <a:off x="5635027" y="4318000"/>
            <a:ext cx="6281784" cy="646331"/>
          </a:xfrm>
          <a:prstGeom prst="rect">
            <a:avLst/>
          </a:prstGeom>
          <a:noFill/>
        </p:spPr>
        <p:txBody>
          <a:bodyPr wrap="square" rtlCol="0">
            <a:spAutoFit/>
          </a:bodyPr>
          <a:lstStyle/>
          <a:p>
            <a:r>
              <a:rPr lang="en-US" b="1" dirty="0">
                <a:solidFill>
                  <a:srgbClr val="FF0000"/>
                </a:solidFill>
              </a:rPr>
              <a:t>Since we obtained the variance components this information can be used to estimate the heritability of the traits.</a:t>
            </a:r>
          </a:p>
        </p:txBody>
      </p:sp>
    </p:spTree>
    <p:extLst>
      <p:ext uri="{BB962C8B-B14F-4D97-AF65-F5344CB8AC3E}">
        <p14:creationId xmlns:p14="http://schemas.microsoft.com/office/powerpoint/2010/main" val="300408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F683AC6-068C-1AD3-A4C5-A8F2D7AFF36D}"/>
              </a:ext>
            </a:extLst>
          </p:cNvPr>
          <p:cNvPicPr>
            <a:picLocks noChangeAspect="1"/>
          </p:cNvPicPr>
          <p:nvPr/>
        </p:nvPicPr>
        <p:blipFill>
          <a:blip r:embed="rId2"/>
          <a:srcRect l="19787" r="17594"/>
          <a:stretch/>
        </p:blipFill>
        <p:spPr>
          <a:xfrm>
            <a:off x="4289732" y="2730985"/>
            <a:ext cx="3609069" cy="3468594"/>
          </a:xfrm>
          <a:prstGeom prst="rect">
            <a:avLst/>
          </a:prstGeom>
          <a:ln>
            <a:solidFill>
              <a:schemeClr val="tx1"/>
            </a:solidFill>
          </a:ln>
        </p:spPr>
      </p:pic>
      <p:sp>
        <p:nvSpPr>
          <p:cNvPr id="5" name="TextBox 4">
            <a:extLst>
              <a:ext uri="{FF2B5EF4-FFF2-40B4-BE49-F238E27FC236}">
                <a16:creationId xmlns:a16="http://schemas.microsoft.com/office/drawing/2014/main" id="{D1A10B65-D323-16BD-1E6D-671ABE22BD68}"/>
              </a:ext>
            </a:extLst>
          </p:cNvPr>
          <p:cNvSpPr txBox="1"/>
          <p:nvPr/>
        </p:nvSpPr>
        <p:spPr>
          <a:xfrm>
            <a:off x="262467" y="96334"/>
            <a:ext cx="9431866" cy="523220"/>
          </a:xfrm>
          <a:prstGeom prst="rect">
            <a:avLst/>
          </a:prstGeom>
          <a:noFill/>
        </p:spPr>
        <p:txBody>
          <a:bodyPr wrap="square">
            <a:spAutoFit/>
          </a:bodyPr>
          <a:lstStyle/>
          <a:p>
            <a:r>
              <a:rPr lang="en-US" sz="2800" b="1" dirty="0"/>
              <a:t>Step 2:                               </a:t>
            </a:r>
            <a:r>
              <a:rPr lang="en-US" sz="1800" b="1" dirty="0"/>
              <a:t>  </a:t>
            </a:r>
            <a:r>
              <a:rPr lang="en-US" sz="2800" b="1" u="sng" dirty="0">
                <a:solidFill>
                  <a:srgbClr val="0070C0"/>
                </a:solidFill>
              </a:rPr>
              <a:t>Conduct GGE Biplot Analysis</a:t>
            </a:r>
            <a:endParaRPr lang="en-US" u="sng" dirty="0">
              <a:solidFill>
                <a:srgbClr val="0070C0"/>
              </a:solidFill>
            </a:endParaRPr>
          </a:p>
        </p:txBody>
      </p:sp>
      <p:sp>
        <p:nvSpPr>
          <p:cNvPr id="6" name="TextBox 5">
            <a:extLst>
              <a:ext uri="{FF2B5EF4-FFF2-40B4-BE49-F238E27FC236}">
                <a16:creationId xmlns:a16="http://schemas.microsoft.com/office/drawing/2014/main" id="{8382AFDF-F296-E56C-DFBC-23ABDA37CE2C}"/>
              </a:ext>
            </a:extLst>
          </p:cNvPr>
          <p:cNvSpPr txBox="1"/>
          <p:nvPr/>
        </p:nvSpPr>
        <p:spPr>
          <a:xfrm>
            <a:off x="262467" y="838193"/>
            <a:ext cx="2347950" cy="461665"/>
          </a:xfrm>
          <a:prstGeom prst="rect">
            <a:avLst/>
          </a:prstGeom>
          <a:noFill/>
        </p:spPr>
        <p:txBody>
          <a:bodyPr wrap="none" rtlCol="0">
            <a:spAutoFit/>
          </a:bodyPr>
          <a:lstStyle/>
          <a:p>
            <a:r>
              <a:rPr lang="en-US" sz="2400" b="1" dirty="0">
                <a:solidFill>
                  <a:srgbClr val="00B050"/>
                </a:solidFill>
              </a:rPr>
              <a:t>Fit a gge model:  </a:t>
            </a:r>
          </a:p>
        </p:txBody>
      </p:sp>
      <p:pic>
        <p:nvPicPr>
          <p:cNvPr id="8" name="Picture 7">
            <a:extLst>
              <a:ext uri="{FF2B5EF4-FFF2-40B4-BE49-F238E27FC236}">
                <a16:creationId xmlns:a16="http://schemas.microsoft.com/office/drawing/2014/main" id="{C361F026-C683-108B-4574-09A476111FD1}"/>
              </a:ext>
            </a:extLst>
          </p:cNvPr>
          <p:cNvPicPr>
            <a:picLocks noChangeAspect="1"/>
          </p:cNvPicPr>
          <p:nvPr/>
        </p:nvPicPr>
        <p:blipFill>
          <a:blip r:embed="rId3"/>
          <a:stretch>
            <a:fillRect/>
          </a:stretch>
        </p:blipFill>
        <p:spPr>
          <a:xfrm>
            <a:off x="2228693" y="1299858"/>
            <a:ext cx="5035568" cy="954107"/>
          </a:xfrm>
          <a:prstGeom prst="rect">
            <a:avLst/>
          </a:prstGeom>
          <a:ln>
            <a:solidFill>
              <a:schemeClr val="tx1"/>
            </a:solidFill>
          </a:ln>
        </p:spPr>
      </p:pic>
      <p:sp>
        <p:nvSpPr>
          <p:cNvPr id="9" name="TextBox 8">
            <a:extLst>
              <a:ext uri="{FF2B5EF4-FFF2-40B4-BE49-F238E27FC236}">
                <a16:creationId xmlns:a16="http://schemas.microsoft.com/office/drawing/2014/main" id="{DD18CA88-1F83-5BD4-E0FC-0E7BB1288A35}"/>
              </a:ext>
            </a:extLst>
          </p:cNvPr>
          <p:cNvSpPr txBox="1"/>
          <p:nvPr/>
        </p:nvSpPr>
        <p:spPr>
          <a:xfrm>
            <a:off x="262467" y="2315302"/>
            <a:ext cx="5700215" cy="461665"/>
          </a:xfrm>
          <a:prstGeom prst="rect">
            <a:avLst/>
          </a:prstGeom>
          <a:noFill/>
        </p:spPr>
        <p:txBody>
          <a:bodyPr wrap="none" rtlCol="0">
            <a:spAutoFit/>
          </a:bodyPr>
          <a:lstStyle/>
          <a:p>
            <a:r>
              <a:rPr lang="en-US" sz="2400" b="1" dirty="0">
                <a:solidFill>
                  <a:srgbClr val="00B050"/>
                </a:solidFill>
              </a:rPr>
              <a:t>Plot GGE Biplot For Ranking Environments: </a:t>
            </a:r>
          </a:p>
        </p:txBody>
      </p:sp>
      <p:pic>
        <p:nvPicPr>
          <p:cNvPr id="11" name="Picture 10">
            <a:extLst>
              <a:ext uri="{FF2B5EF4-FFF2-40B4-BE49-F238E27FC236}">
                <a16:creationId xmlns:a16="http://schemas.microsoft.com/office/drawing/2014/main" id="{C62EFF35-8BB3-120F-AEA0-1678708A2B88}"/>
              </a:ext>
            </a:extLst>
          </p:cNvPr>
          <p:cNvPicPr>
            <a:picLocks noChangeAspect="1"/>
          </p:cNvPicPr>
          <p:nvPr/>
        </p:nvPicPr>
        <p:blipFill>
          <a:blip r:embed="rId4"/>
          <a:stretch>
            <a:fillRect/>
          </a:stretch>
        </p:blipFill>
        <p:spPr>
          <a:xfrm>
            <a:off x="320157" y="2730985"/>
            <a:ext cx="3817072" cy="3468594"/>
          </a:xfrm>
          <a:prstGeom prst="rect">
            <a:avLst/>
          </a:prstGeom>
          <a:ln>
            <a:solidFill>
              <a:schemeClr val="tx1"/>
            </a:solidFill>
          </a:ln>
        </p:spPr>
      </p:pic>
      <p:sp>
        <p:nvSpPr>
          <p:cNvPr id="12" name="TextBox 11">
            <a:extLst>
              <a:ext uri="{FF2B5EF4-FFF2-40B4-BE49-F238E27FC236}">
                <a16:creationId xmlns:a16="http://schemas.microsoft.com/office/drawing/2014/main" id="{3F5130BE-145B-032B-B683-78571E75C351}"/>
              </a:ext>
            </a:extLst>
          </p:cNvPr>
          <p:cNvSpPr txBox="1"/>
          <p:nvPr/>
        </p:nvSpPr>
        <p:spPr>
          <a:xfrm>
            <a:off x="8009468" y="5276249"/>
            <a:ext cx="4182532" cy="923330"/>
          </a:xfrm>
          <a:prstGeom prst="rect">
            <a:avLst/>
          </a:prstGeom>
          <a:noFill/>
        </p:spPr>
        <p:txBody>
          <a:bodyPr wrap="square" rtlCol="0">
            <a:spAutoFit/>
          </a:bodyPr>
          <a:lstStyle/>
          <a:p>
            <a:r>
              <a:rPr lang="en-US" b="1" dirty="0"/>
              <a:t>Note: </a:t>
            </a:r>
            <a:r>
              <a:rPr lang="en-US" b="1" dirty="0">
                <a:solidFill>
                  <a:srgbClr val="FF0000"/>
                </a:solidFill>
              </a:rPr>
              <a:t>we have used the subset of the data for easy and more clear visualization with gge model labelled as “gge_model2”</a:t>
            </a:r>
          </a:p>
        </p:txBody>
      </p:sp>
      <p:graphicFrame>
        <p:nvGraphicFramePr>
          <p:cNvPr id="13" name="Table 12">
            <a:extLst>
              <a:ext uri="{FF2B5EF4-FFF2-40B4-BE49-F238E27FC236}">
                <a16:creationId xmlns:a16="http://schemas.microsoft.com/office/drawing/2014/main" id="{265F0300-F89F-E12E-2EF6-8BBB03DA1596}"/>
              </a:ext>
            </a:extLst>
          </p:cNvPr>
          <p:cNvGraphicFramePr>
            <a:graphicFrameLocks noGrp="1"/>
          </p:cNvGraphicFramePr>
          <p:nvPr>
            <p:extLst>
              <p:ext uri="{D42A27DB-BD31-4B8C-83A1-F6EECF244321}">
                <p14:modId xmlns:p14="http://schemas.microsoft.com/office/powerpoint/2010/main" val="1139619687"/>
              </p:ext>
            </p:extLst>
          </p:nvPr>
        </p:nvGraphicFramePr>
        <p:xfrm>
          <a:off x="8614056" y="1725156"/>
          <a:ext cx="3471333" cy="3407688"/>
        </p:xfrm>
        <a:graphic>
          <a:graphicData uri="http://schemas.openxmlformats.org/drawingml/2006/table">
            <a:tbl>
              <a:tblPr firstRow="1" bandRow="1">
                <a:tableStyleId>{073A0DAA-6AF3-43AB-8588-CEC1D06C72B9}</a:tableStyleId>
              </a:tblPr>
              <a:tblGrid>
                <a:gridCol w="566180">
                  <a:extLst>
                    <a:ext uri="{9D8B030D-6E8A-4147-A177-3AD203B41FA5}">
                      <a16:colId xmlns:a16="http://schemas.microsoft.com/office/drawing/2014/main" val="3932002199"/>
                    </a:ext>
                  </a:extLst>
                </a:gridCol>
                <a:gridCol w="2905153">
                  <a:extLst>
                    <a:ext uri="{9D8B030D-6E8A-4147-A177-3AD203B41FA5}">
                      <a16:colId xmlns:a16="http://schemas.microsoft.com/office/drawing/2014/main" val="643056976"/>
                    </a:ext>
                  </a:extLst>
                </a:gridCol>
              </a:tblGrid>
              <a:tr h="262066">
                <a:tc>
                  <a:txBody>
                    <a:bodyPr/>
                    <a:lstStyle/>
                    <a:p>
                      <a:r>
                        <a:rPr lang="en-US" sz="1400" dirty="0"/>
                        <a:t>type</a:t>
                      </a:r>
                    </a:p>
                  </a:txBody>
                  <a:tcPr/>
                </a:tc>
                <a:tc>
                  <a:txBody>
                    <a:bodyPr/>
                    <a:lstStyle/>
                    <a:p>
                      <a:r>
                        <a:rPr lang="en-US" sz="1400" dirty="0"/>
                        <a:t>Plot</a:t>
                      </a:r>
                    </a:p>
                  </a:txBody>
                  <a:tcPr/>
                </a:tc>
                <a:extLst>
                  <a:ext uri="{0D108BD9-81ED-4DB2-BD59-A6C34878D82A}">
                    <a16:rowId xmlns:a16="http://schemas.microsoft.com/office/drawing/2014/main" val="2772415152"/>
                  </a:ext>
                </a:extLst>
              </a:tr>
              <a:tr h="262066">
                <a:tc>
                  <a:txBody>
                    <a:bodyPr/>
                    <a:lstStyle/>
                    <a:p>
                      <a:r>
                        <a:rPr lang="en-US" sz="1400" dirty="0"/>
                        <a:t>1</a:t>
                      </a:r>
                    </a:p>
                  </a:txBody>
                  <a:tcPr/>
                </a:tc>
                <a:tc>
                  <a:txBody>
                    <a:bodyPr/>
                    <a:lstStyle/>
                    <a:p>
                      <a:r>
                        <a:rPr lang="en-US" sz="1400" dirty="0"/>
                        <a:t>GGE biplot</a:t>
                      </a:r>
                    </a:p>
                  </a:txBody>
                  <a:tcPr/>
                </a:tc>
                <a:extLst>
                  <a:ext uri="{0D108BD9-81ED-4DB2-BD59-A6C34878D82A}">
                    <a16:rowId xmlns:a16="http://schemas.microsoft.com/office/drawing/2014/main" val="3824686866"/>
                  </a:ext>
                </a:extLst>
              </a:tr>
              <a:tr h="262066">
                <a:tc>
                  <a:txBody>
                    <a:bodyPr/>
                    <a:lstStyle/>
                    <a:p>
                      <a:r>
                        <a:rPr lang="en-US" sz="1400" dirty="0"/>
                        <a:t>2</a:t>
                      </a:r>
                    </a:p>
                  </a:txBody>
                  <a:tcPr/>
                </a:tc>
                <a:tc>
                  <a:txBody>
                    <a:bodyPr/>
                    <a:lstStyle/>
                    <a:p>
                      <a:r>
                        <a:rPr lang="en-US" sz="1400" dirty="0"/>
                        <a:t>Mean vs Stability</a:t>
                      </a:r>
                    </a:p>
                  </a:txBody>
                  <a:tcPr/>
                </a:tc>
                <a:extLst>
                  <a:ext uri="{0D108BD9-81ED-4DB2-BD59-A6C34878D82A}">
                    <a16:rowId xmlns:a16="http://schemas.microsoft.com/office/drawing/2014/main" val="2860042375"/>
                  </a:ext>
                </a:extLst>
              </a:tr>
              <a:tr h="262066">
                <a:tc>
                  <a:txBody>
                    <a:bodyPr/>
                    <a:lstStyle/>
                    <a:p>
                      <a:r>
                        <a:rPr lang="en-US" sz="1400" dirty="0"/>
                        <a:t>3</a:t>
                      </a:r>
                    </a:p>
                  </a:txBody>
                  <a:tcPr/>
                </a:tc>
                <a:tc>
                  <a:txBody>
                    <a:bodyPr/>
                    <a:lstStyle/>
                    <a:p>
                      <a:r>
                        <a:rPr lang="en-US" sz="1400" dirty="0"/>
                        <a:t>Which Won Where</a:t>
                      </a:r>
                    </a:p>
                  </a:txBody>
                  <a:tcPr/>
                </a:tc>
                <a:extLst>
                  <a:ext uri="{0D108BD9-81ED-4DB2-BD59-A6C34878D82A}">
                    <a16:rowId xmlns:a16="http://schemas.microsoft.com/office/drawing/2014/main" val="2217296272"/>
                  </a:ext>
                </a:extLst>
              </a:tr>
              <a:tr h="262066">
                <a:tc>
                  <a:txBody>
                    <a:bodyPr/>
                    <a:lstStyle/>
                    <a:p>
                      <a:r>
                        <a:rPr lang="en-US" sz="1400" dirty="0"/>
                        <a:t>4</a:t>
                      </a:r>
                    </a:p>
                  </a:txBody>
                  <a:tcPr/>
                </a:tc>
                <a:tc>
                  <a:txBody>
                    <a:bodyPr/>
                    <a:lstStyle/>
                    <a:p>
                      <a:r>
                        <a:rPr lang="en-US" sz="1400" b="0" kern="1200" dirty="0">
                          <a:solidFill>
                            <a:schemeClr val="dk1"/>
                          </a:solidFill>
                          <a:effectLst/>
                        </a:rPr>
                        <a:t>Discriminative vs. Representative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652623202"/>
                  </a:ext>
                </a:extLst>
              </a:tr>
              <a:tr h="262066">
                <a:tc>
                  <a:txBody>
                    <a:bodyPr/>
                    <a:lstStyle/>
                    <a:p>
                      <a:r>
                        <a:rPr lang="en-US" sz="1400" dirty="0"/>
                        <a:t>5</a:t>
                      </a:r>
                    </a:p>
                  </a:txBody>
                  <a:tcPr/>
                </a:tc>
                <a:tc>
                  <a:txBody>
                    <a:bodyPr/>
                    <a:lstStyle/>
                    <a:p>
                      <a:r>
                        <a:rPr lang="en-US" sz="1400" dirty="0"/>
                        <a:t>Examine an environment</a:t>
                      </a:r>
                    </a:p>
                  </a:txBody>
                  <a:tcPr/>
                </a:tc>
                <a:extLst>
                  <a:ext uri="{0D108BD9-81ED-4DB2-BD59-A6C34878D82A}">
                    <a16:rowId xmlns:a16="http://schemas.microsoft.com/office/drawing/2014/main" val="4240292253"/>
                  </a:ext>
                </a:extLst>
              </a:tr>
              <a:tr h="262066">
                <a:tc>
                  <a:txBody>
                    <a:bodyPr/>
                    <a:lstStyle/>
                    <a:p>
                      <a:r>
                        <a:rPr lang="en-US" sz="1400" dirty="0"/>
                        <a:t>6</a:t>
                      </a:r>
                    </a:p>
                  </a:txBody>
                  <a:tcPr/>
                </a:tc>
                <a:tc>
                  <a:txBody>
                    <a:bodyPr/>
                    <a:lstStyle/>
                    <a:p>
                      <a:r>
                        <a:rPr lang="en-US" sz="1400" dirty="0"/>
                        <a:t>Ranking environments</a:t>
                      </a:r>
                    </a:p>
                  </a:txBody>
                  <a:tcPr/>
                </a:tc>
                <a:extLst>
                  <a:ext uri="{0D108BD9-81ED-4DB2-BD59-A6C34878D82A}">
                    <a16:rowId xmlns:a16="http://schemas.microsoft.com/office/drawing/2014/main" val="4065408127"/>
                  </a:ext>
                </a:extLst>
              </a:tr>
              <a:tr h="262066">
                <a:tc>
                  <a:txBody>
                    <a:bodyPr/>
                    <a:lstStyle/>
                    <a:p>
                      <a:r>
                        <a:rPr lang="en-US" sz="1400" dirty="0"/>
                        <a:t>7</a:t>
                      </a:r>
                    </a:p>
                  </a:txBody>
                  <a:tcPr/>
                </a:tc>
                <a:tc>
                  <a:txBody>
                    <a:bodyPr/>
                    <a:lstStyle/>
                    <a:p>
                      <a:r>
                        <a:rPr lang="en-US" sz="1400" dirty="0"/>
                        <a:t>Examine a genotype</a:t>
                      </a:r>
                    </a:p>
                  </a:txBody>
                  <a:tcPr/>
                </a:tc>
                <a:extLst>
                  <a:ext uri="{0D108BD9-81ED-4DB2-BD59-A6C34878D82A}">
                    <a16:rowId xmlns:a16="http://schemas.microsoft.com/office/drawing/2014/main" val="757763679"/>
                  </a:ext>
                </a:extLst>
              </a:tr>
              <a:tr h="262066">
                <a:tc>
                  <a:txBody>
                    <a:bodyPr/>
                    <a:lstStyle/>
                    <a:p>
                      <a:r>
                        <a:rPr lang="en-US" sz="1400" dirty="0"/>
                        <a:t>8</a:t>
                      </a:r>
                    </a:p>
                  </a:txBody>
                  <a:tcPr/>
                </a:tc>
                <a:tc>
                  <a:txBody>
                    <a:bodyPr/>
                    <a:lstStyle/>
                    <a:p>
                      <a:r>
                        <a:rPr lang="en-US" sz="1400" dirty="0"/>
                        <a:t>Ranking genotypes</a:t>
                      </a:r>
                    </a:p>
                  </a:txBody>
                  <a:tcPr/>
                </a:tc>
                <a:extLst>
                  <a:ext uri="{0D108BD9-81ED-4DB2-BD59-A6C34878D82A}">
                    <a16:rowId xmlns:a16="http://schemas.microsoft.com/office/drawing/2014/main" val="1581668871"/>
                  </a:ext>
                </a:extLst>
              </a:tr>
              <a:tr h="262066">
                <a:tc>
                  <a:txBody>
                    <a:bodyPr/>
                    <a:lstStyle/>
                    <a:p>
                      <a:r>
                        <a:rPr lang="en-US" sz="1400" dirty="0"/>
                        <a:t>9</a:t>
                      </a:r>
                    </a:p>
                  </a:txBody>
                  <a:tcPr/>
                </a:tc>
                <a:tc>
                  <a:txBody>
                    <a:bodyPr/>
                    <a:lstStyle/>
                    <a:p>
                      <a:r>
                        <a:rPr lang="en-US" sz="1400" dirty="0"/>
                        <a:t>Compare two genotypes</a:t>
                      </a:r>
                    </a:p>
                  </a:txBody>
                  <a:tcPr/>
                </a:tc>
                <a:extLst>
                  <a:ext uri="{0D108BD9-81ED-4DB2-BD59-A6C34878D82A}">
                    <a16:rowId xmlns:a16="http://schemas.microsoft.com/office/drawing/2014/main" val="142841131"/>
                  </a:ext>
                </a:extLst>
              </a:tr>
              <a:tr h="359688">
                <a:tc>
                  <a:txBody>
                    <a:bodyPr/>
                    <a:lstStyle/>
                    <a:p>
                      <a:r>
                        <a:rPr lang="en-US" sz="1400" dirty="0"/>
                        <a:t>10</a:t>
                      </a:r>
                    </a:p>
                  </a:txBody>
                  <a:tcPr/>
                </a:tc>
                <a:tc>
                  <a:txBody>
                    <a:bodyPr/>
                    <a:lstStyle/>
                    <a:p>
                      <a:r>
                        <a:rPr lang="en-US" sz="1400" dirty="0"/>
                        <a:t>Relationship among environments</a:t>
                      </a:r>
                    </a:p>
                  </a:txBody>
                  <a:tcPr/>
                </a:tc>
                <a:extLst>
                  <a:ext uri="{0D108BD9-81ED-4DB2-BD59-A6C34878D82A}">
                    <a16:rowId xmlns:a16="http://schemas.microsoft.com/office/drawing/2014/main" val="2541523996"/>
                  </a:ext>
                </a:extLst>
              </a:tr>
            </a:tbl>
          </a:graphicData>
        </a:graphic>
      </p:graphicFrame>
    </p:spTree>
    <p:extLst>
      <p:ext uri="{BB962C8B-B14F-4D97-AF65-F5344CB8AC3E}">
        <p14:creationId xmlns:p14="http://schemas.microsoft.com/office/powerpoint/2010/main" val="31328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6C778-5C5D-1B98-6CF9-F625541C2966}"/>
              </a:ext>
            </a:extLst>
          </p:cNvPr>
          <p:cNvSpPr txBox="1"/>
          <p:nvPr/>
        </p:nvSpPr>
        <p:spPr>
          <a:xfrm>
            <a:off x="262467" y="96334"/>
            <a:ext cx="9431866" cy="523220"/>
          </a:xfrm>
          <a:prstGeom prst="rect">
            <a:avLst/>
          </a:prstGeom>
          <a:noFill/>
        </p:spPr>
        <p:txBody>
          <a:bodyPr wrap="square">
            <a:spAutoFit/>
          </a:bodyPr>
          <a:lstStyle/>
          <a:p>
            <a:r>
              <a:rPr lang="en-US" sz="2800" b="1" dirty="0"/>
              <a:t>Step 3:                               </a:t>
            </a:r>
            <a:r>
              <a:rPr lang="en-US" sz="1800" b="1" dirty="0"/>
              <a:t>  </a:t>
            </a:r>
            <a:r>
              <a:rPr lang="en-US" sz="2800" b="1" u="sng" dirty="0">
                <a:solidFill>
                  <a:srgbClr val="0070C0"/>
                </a:solidFill>
              </a:rPr>
              <a:t>Interpretation of GGE Biplot</a:t>
            </a:r>
            <a:endParaRPr lang="en-US" u="sng" dirty="0">
              <a:solidFill>
                <a:srgbClr val="0070C0"/>
              </a:solidFill>
            </a:endParaRPr>
          </a:p>
        </p:txBody>
      </p:sp>
      <p:pic>
        <p:nvPicPr>
          <p:cNvPr id="7" name="Picture 6">
            <a:extLst>
              <a:ext uri="{FF2B5EF4-FFF2-40B4-BE49-F238E27FC236}">
                <a16:creationId xmlns:a16="http://schemas.microsoft.com/office/drawing/2014/main" id="{FFA57229-1B35-C6DC-6595-F3EEF0F87645}"/>
              </a:ext>
            </a:extLst>
          </p:cNvPr>
          <p:cNvPicPr>
            <a:picLocks noChangeAspect="1"/>
          </p:cNvPicPr>
          <p:nvPr/>
        </p:nvPicPr>
        <p:blipFill>
          <a:blip r:embed="rId2"/>
          <a:srcRect l="20152" r="19078"/>
          <a:stretch/>
        </p:blipFill>
        <p:spPr>
          <a:xfrm>
            <a:off x="135467" y="750624"/>
            <a:ext cx="5274733" cy="5356751"/>
          </a:xfrm>
          <a:prstGeom prst="rect">
            <a:avLst/>
          </a:prstGeom>
        </p:spPr>
      </p:pic>
      <p:pic>
        <p:nvPicPr>
          <p:cNvPr id="8" name="Picture 7">
            <a:extLst>
              <a:ext uri="{FF2B5EF4-FFF2-40B4-BE49-F238E27FC236}">
                <a16:creationId xmlns:a16="http://schemas.microsoft.com/office/drawing/2014/main" id="{BCB983AA-5BEF-0264-307A-3EBAFF973157}"/>
              </a:ext>
            </a:extLst>
          </p:cNvPr>
          <p:cNvPicPr>
            <a:picLocks noChangeAspect="1"/>
          </p:cNvPicPr>
          <p:nvPr/>
        </p:nvPicPr>
        <p:blipFill>
          <a:blip r:embed="rId3"/>
          <a:srcRect l="20641" r="18407"/>
          <a:stretch/>
        </p:blipFill>
        <p:spPr>
          <a:xfrm>
            <a:off x="6781802" y="787931"/>
            <a:ext cx="5080000" cy="5143500"/>
          </a:xfrm>
          <a:prstGeom prst="rect">
            <a:avLst/>
          </a:prstGeom>
        </p:spPr>
      </p:pic>
    </p:spTree>
    <p:extLst>
      <p:ext uri="{BB962C8B-B14F-4D97-AF65-F5344CB8AC3E}">
        <p14:creationId xmlns:p14="http://schemas.microsoft.com/office/powerpoint/2010/main" val="36308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8DB20D4-30DF-6046-1259-FF98B7B595A1}"/>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829CF648-3BB6-F511-3A82-961F0CE3581B}"/>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AMMI Analysis </a:t>
            </a:r>
            <a:endParaRPr lang="en-US" b="1" cap="none" dirty="0">
              <a:solidFill>
                <a:schemeClr val="tx1"/>
              </a:solidFill>
              <a:latin typeface="Arial headings "/>
              <a:cs typeface="Arial" panose="020B0604020202020204" pitchFamily="34" charset="0"/>
            </a:endParaRPr>
          </a:p>
        </p:txBody>
      </p:sp>
      <p:pic>
        <p:nvPicPr>
          <p:cNvPr id="3" name="Picture 2">
            <a:extLst>
              <a:ext uri="{FF2B5EF4-FFF2-40B4-BE49-F238E27FC236}">
                <a16:creationId xmlns:a16="http://schemas.microsoft.com/office/drawing/2014/main" id="{3BC4EF74-C9F2-CEB2-9F96-61343A971322}"/>
              </a:ext>
            </a:extLst>
          </p:cNvPr>
          <p:cNvPicPr>
            <a:picLocks noChangeAspect="1"/>
          </p:cNvPicPr>
          <p:nvPr/>
        </p:nvPicPr>
        <p:blipFill>
          <a:blip r:embed="rId2"/>
          <a:srcRect t="10577" b="10577"/>
          <a:stretch/>
        </p:blipFill>
        <p:spPr>
          <a:xfrm>
            <a:off x="1034722" y="1154434"/>
            <a:ext cx="4696480" cy="826214"/>
          </a:xfrm>
          <a:prstGeom prst="rect">
            <a:avLst/>
          </a:prstGeom>
        </p:spPr>
      </p:pic>
      <p:sp>
        <p:nvSpPr>
          <p:cNvPr id="15" name="TextBox 14">
            <a:extLst>
              <a:ext uri="{FF2B5EF4-FFF2-40B4-BE49-F238E27FC236}">
                <a16:creationId xmlns:a16="http://schemas.microsoft.com/office/drawing/2014/main" id="{1B6B96AA-8063-97F6-22AA-298125EA9101}"/>
              </a:ext>
            </a:extLst>
          </p:cNvPr>
          <p:cNvSpPr txBox="1"/>
          <p:nvPr/>
        </p:nvSpPr>
        <p:spPr>
          <a:xfrm>
            <a:off x="295794" y="2168017"/>
            <a:ext cx="6220233" cy="3785652"/>
          </a:xfrm>
          <a:prstGeom prst="rect">
            <a:avLst/>
          </a:prstGeom>
          <a:noFill/>
        </p:spPr>
        <p:txBody>
          <a:bodyPr wrap="square">
            <a:spAutoFit/>
          </a:bodyPr>
          <a:lstStyle/>
          <a:p>
            <a:pPr algn="just"/>
            <a:r>
              <a:rPr lang="en-US" sz="1600" u="sng" dirty="0">
                <a:solidFill>
                  <a:srgbClr val="FF0000"/>
                </a:solidFill>
              </a:rPr>
              <a:t>Response Variable</a:t>
            </a:r>
          </a:p>
          <a:p>
            <a:pPr algn="just"/>
            <a:r>
              <a:rPr lang="en-US" sz="1600" b="1" dirty="0" err="1"/>
              <a:t>yij</a:t>
            </a:r>
            <a:r>
              <a:rPr lang="en-US" sz="1600" b="1" dirty="0"/>
              <a:t>: </a:t>
            </a:r>
            <a:r>
              <a:rPr lang="en-US" sz="1600" dirty="0"/>
              <a:t>This represents the response of the genotype </a:t>
            </a:r>
            <a:r>
              <a:rPr lang="en-US" sz="1600" dirty="0" err="1"/>
              <a:t>i</a:t>
            </a:r>
            <a:r>
              <a:rPr lang="en-US" sz="1600" dirty="0"/>
              <a:t> in the environment j.</a:t>
            </a:r>
          </a:p>
          <a:p>
            <a:pPr algn="just"/>
            <a:r>
              <a:rPr lang="en-US" sz="1600" u="sng" dirty="0">
                <a:solidFill>
                  <a:srgbClr val="FF0000"/>
                </a:solidFill>
              </a:rPr>
              <a:t>Fixed Effects:</a:t>
            </a:r>
          </a:p>
          <a:p>
            <a:pPr algn="just"/>
            <a:r>
              <a:rPr lang="el-GR" sz="1600" b="1" dirty="0"/>
              <a:t>μ: </a:t>
            </a:r>
            <a:r>
              <a:rPr lang="en-US" sz="1600" dirty="0"/>
              <a:t>Overall mean effect.</a:t>
            </a:r>
          </a:p>
          <a:p>
            <a:pPr algn="just"/>
            <a:r>
              <a:rPr lang="el-GR" sz="1600" b="1" dirty="0"/>
              <a:t>α</a:t>
            </a:r>
            <a:r>
              <a:rPr lang="en-US" sz="1600" b="1" dirty="0"/>
              <a:t>i: </a:t>
            </a:r>
            <a:r>
              <a:rPr lang="en-US" sz="1600" dirty="0"/>
              <a:t>Effect of the ith genotype.</a:t>
            </a:r>
          </a:p>
          <a:p>
            <a:pPr algn="just"/>
            <a:r>
              <a:rPr lang="el-GR" sz="1600" b="1" dirty="0"/>
              <a:t>τ</a:t>
            </a:r>
            <a:r>
              <a:rPr lang="en-US" sz="1600" b="1" dirty="0"/>
              <a:t>j: </a:t>
            </a:r>
            <a:r>
              <a:rPr lang="en-US" sz="1600" dirty="0"/>
              <a:t>Effect of the jth environment.</a:t>
            </a:r>
          </a:p>
          <a:p>
            <a:pPr algn="just"/>
            <a:r>
              <a:rPr lang="en-US" sz="1600" u="sng" dirty="0">
                <a:solidFill>
                  <a:srgbClr val="FF0000"/>
                </a:solidFill>
              </a:rPr>
              <a:t>Interaction Effects:</a:t>
            </a:r>
          </a:p>
          <a:p>
            <a:pPr algn="just"/>
            <a:r>
              <a:rPr lang="el-GR" sz="1600" b="1" dirty="0"/>
              <a:t>λ</a:t>
            </a:r>
            <a:r>
              <a:rPr lang="en-US" sz="1600" b="1" dirty="0"/>
              <a:t>k: </a:t>
            </a:r>
            <a:r>
              <a:rPr lang="en-US" sz="1600" dirty="0"/>
              <a:t>Singular value (eigenvalue) corresponding to the kth principal component (PC).</a:t>
            </a:r>
          </a:p>
          <a:p>
            <a:pPr algn="just"/>
            <a:r>
              <a:rPr lang="en-US" sz="1600" b="1" dirty="0" err="1"/>
              <a:t>aik</a:t>
            </a:r>
            <a:r>
              <a:rPr lang="en-US" sz="1600" b="1" dirty="0"/>
              <a:t>: </a:t>
            </a:r>
            <a:r>
              <a:rPr lang="en-US" sz="1600" dirty="0"/>
              <a:t>Principal component score of the ith genotype on the kth PC.</a:t>
            </a:r>
          </a:p>
          <a:p>
            <a:pPr algn="just"/>
            <a:r>
              <a:rPr lang="en-US" sz="1600" b="1" dirty="0" err="1"/>
              <a:t>tjk</a:t>
            </a:r>
            <a:r>
              <a:rPr lang="en-US" sz="1600" b="1" dirty="0"/>
              <a:t>: </a:t>
            </a:r>
            <a:r>
              <a:rPr lang="en-US" sz="1600" dirty="0"/>
              <a:t>Principal component score of the jth environment on the kth PC.</a:t>
            </a:r>
          </a:p>
          <a:p>
            <a:pPr algn="just"/>
            <a:r>
              <a:rPr lang="en-US" sz="1600" u="sng" dirty="0">
                <a:solidFill>
                  <a:srgbClr val="FF0000"/>
                </a:solidFill>
              </a:rPr>
              <a:t>Random Effects:</a:t>
            </a:r>
          </a:p>
          <a:p>
            <a:pPr algn="just"/>
            <a:r>
              <a:rPr lang="el-GR" sz="1600" b="1" dirty="0"/>
              <a:t>ρ</a:t>
            </a:r>
            <a:r>
              <a:rPr lang="en-US" sz="1600" b="1" dirty="0"/>
              <a:t>ij: </a:t>
            </a:r>
            <a:r>
              <a:rPr lang="en-US" sz="1600" dirty="0"/>
              <a:t>Random effect for the interaction between the ith genotype and jth environment.</a:t>
            </a:r>
          </a:p>
          <a:p>
            <a:pPr algn="just"/>
            <a:r>
              <a:rPr lang="el-GR" sz="1600" b="1" dirty="0"/>
              <a:t>ε</a:t>
            </a:r>
            <a:r>
              <a:rPr lang="en-US" sz="1600" b="1" dirty="0"/>
              <a:t>ij: </a:t>
            </a:r>
            <a:r>
              <a:rPr lang="en-US" sz="1600" dirty="0"/>
              <a:t>Random error term associated with the observation </a:t>
            </a:r>
            <a:r>
              <a:rPr lang="en-US" sz="1600" dirty="0" err="1"/>
              <a:t>yij</a:t>
            </a:r>
            <a:r>
              <a:rPr lang="en-US" sz="1600" dirty="0"/>
              <a:t>.</a:t>
            </a:r>
          </a:p>
        </p:txBody>
      </p:sp>
      <p:sp>
        <p:nvSpPr>
          <p:cNvPr id="16" name="TextBox 15">
            <a:extLst>
              <a:ext uri="{FF2B5EF4-FFF2-40B4-BE49-F238E27FC236}">
                <a16:creationId xmlns:a16="http://schemas.microsoft.com/office/drawing/2014/main" id="{0E8E12F8-D7E4-F3DC-5240-3B10F0833120}"/>
              </a:ext>
            </a:extLst>
          </p:cNvPr>
          <p:cNvSpPr txBox="1"/>
          <p:nvPr/>
        </p:nvSpPr>
        <p:spPr>
          <a:xfrm>
            <a:off x="6991603" y="1596549"/>
            <a:ext cx="4719428" cy="738664"/>
          </a:xfrm>
          <a:prstGeom prst="rect">
            <a:avLst/>
          </a:prstGeom>
          <a:noFill/>
        </p:spPr>
        <p:txBody>
          <a:bodyPr wrap="square" rtlCol="0">
            <a:spAutoFit/>
          </a:bodyPr>
          <a:lstStyle/>
          <a:p>
            <a:r>
              <a:rPr lang="en-US" sz="2400" b="1" dirty="0"/>
              <a:t>Step 1:</a:t>
            </a:r>
          </a:p>
          <a:p>
            <a:r>
              <a:rPr lang="en-US" dirty="0"/>
              <a:t>Perform PCA on the G X E interactions matrix </a:t>
            </a:r>
          </a:p>
        </p:txBody>
      </p:sp>
      <p:sp>
        <p:nvSpPr>
          <p:cNvPr id="17" name="TextBox 16">
            <a:extLst>
              <a:ext uri="{FF2B5EF4-FFF2-40B4-BE49-F238E27FC236}">
                <a16:creationId xmlns:a16="http://schemas.microsoft.com/office/drawing/2014/main" id="{1E81FD5B-D980-8175-B09E-B1A0B40D7AF3}"/>
              </a:ext>
            </a:extLst>
          </p:cNvPr>
          <p:cNvSpPr txBox="1"/>
          <p:nvPr/>
        </p:nvSpPr>
        <p:spPr>
          <a:xfrm>
            <a:off x="6991603" y="2690336"/>
            <a:ext cx="4425814" cy="738664"/>
          </a:xfrm>
          <a:prstGeom prst="rect">
            <a:avLst/>
          </a:prstGeom>
          <a:noFill/>
        </p:spPr>
        <p:txBody>
          <a:bodyPr wrap="square">
            <a:spAutoFit/>
          </a:bodyPr>
          <a:lstStyle/>
          <a:p>
            <a:r>
              <a:rPr lang="en-US" sz="2400" b="1" dirty="0"/>
              <a:t>Step 2:</a:t>
            </a:r>
            <a:br>
              <a:rPr lang="en-US" sz="1800" b="1" dirty="0"/>
            </a:br>
            <a:r>
              <a:rPr lang="en-US" sz="1800" dirty="0"/>
              <a:t>Combine main effects with interactions</a:t>
            </a:r>
          </a:p>
        </p:txBody>
      </p:sp>
      <p:sp>
        <p:nvSpPr>
          <p:cNvPr id="18" name="TextBox 17">
            <a:extLst>
              <a:ext uri="{FF2B5EF4-FFF2-40B4-BE49-F238E27FC236}">
                <a16:creationId xmlns:a16="http://schemas.microsoft.com/office/drawing/2014/main" id="{88F13F32-AD69-AFED-40A8-CDBDD778BBE4}"/>
              </a:ext>
            </a:extLst>
          </p:cNvPr>
          <p:cNvSpPr txBox="1"/>
          <p:nvPr/>
        </p:nvSpPr>
        <p:spPr>
          <a:xfrm>
            <a:off x="6991603" y="3750257"/>
            <a:ext cx="4719428" cy="738664"/>
          </a:xfrm>
          <a:prstGeom prst="rect">
            <a:avLst/>
          </a:prstGeom>
          <a:noFill/>
        </p:spPr>
        <p:txBody>
          <a:bodyPr wrap="square">
            <a:spAutoFit/>
          </a:bodyPr>
          <a:lstStyle/>
          <a:p>
            <a:r>
              <a:rPr lang="en-US" sz="2400" b="1" dirty="0"/>
              <a:t>Step 3:</a:t>
            </a:r>
          </a:p>
          <a:p>
            <a:r>
              <a:rPr lang="en-US" dirty="0"/>
              <a:t>Visualize results with AMMI Biplots</a:t>
            </a:r>
            <a:endParaRPr lang="en-US" sz="1800" dirty="0"/>
          </a:p>
        </p:txBody>
      </p:sp>
      <p:sp>
        <p:nvSpPr>
          <p:cNvPr id="19" name="TextBox 18">
            <a:extLst>
              <a:ext uri="{FF2B5EF4-FFF2-40B4-BE49-F238E27FC236}">
                <a16:creationId xmlns:a16="http://schemas.microsoft.com/office/drawing/2014/main" id="{90D5C4F1-4141-2B64-0D33-4878E9027FB4}"/>
              </a:ext>
            </a:extLst>
          </p:cNvPr>
          <p:cNvSpPr txBox="1"/>
          <p:nvPr/>
        </p:nvSpPr>
        <p:spPr>
          <a:xfrm>
            <a:off x="6991604" y="4852510"/>
            <a:ext cx="4870430" cy="1015663"/>
          </a:xfrm>
          <a:prstGeom prst="rect">
            <a:avLst/>
          </a:prstGeom>
          <a:noFill/>
        </p:spPr>
        <p:txBody>
          <a:bodyPr wrap="square">
            <a:spAutoFit/>
          </a:bodyPr>
          <a:lstStyle/>
          <a:p>
            <a:r>
              <a:rPr lang="en-US" sz="2400" b="1" dirty="0"/>
              <a:t>Step 4:</a:t>
            </a:r>
          </a:p>
          <a:p>
            <a:r>
              <a:rPr lang="en-US" dirty="0"/>
              <a:t>Identify stable genotypes and discriminating environments</a:t>
            </a:r>
            <a:endParaRPr lang="en-US" sz="1800" dirty="0"/>
          </a:p>
        </p:txBody>
      </p:sp>
      <p:sp>
        <p:nvSpPr>
          <p:cNvPr id="20" name="Rectangle 19">
            <a:extLst>
              <a:ext uri="{FF2B5EF4-FFF2-40B4-BE49-F238E27FC236}">
                <a16:creationId xmlns:a16="http://schemas.microsoft.com/office/drawing/2014/main" id="{FDB5E028-EC0C-4C99-CE71-DD1D3692A603}"/>
              </a:ext>
            </a:extLst>
          </p:cNvPr>
          <p:cNvSpPr/>
          <p:nvPr/>
        </p:nvSpPr>
        <p:spPr>
          <a:xfrm>
            <a:off x="1057671" y="1228615"/>
            <a:ext cx="4696480" cy="75203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1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A2D860-5B02-6F59-F6E9-BE3CEAD08E9B}"/>
              </a:ext>
            </a:extLst>
          </p:cNvPr>
          <p:cNvSpPr txBox="1"/>
          <p:nvPr/>
        </p:nvSpPr>
        <p:spPr>
          <a:xfrm>
            <a:off x="76200" y="145704"/>
            <a:ext cx="10244666" cy="523220"/>
          </a:xfrm>
          <a:prstGeom prst="rect">
            <a:avLst/>
          </a:prstGeom>
          <a:noFill/>
        </p:spPr>
        <p:txBody>
          <a:bodyPr wrap="square" rtlCol="0">
            <a:spAutoFit/>
          </a:bodyPr>
          <a:lstStyle/>
          <a:p>
            <a:r>
              <a:rPr lang="en-US" sz="2800" b="1" dirty="0"/>
              <a:t>Step 1 &amp; 2:</a:t>
            </a:r>
            <a:endParaRPr lang="en-US" b="1" u="sng" dirty="0">
              <a:solidFill>
                <a:srgbClr val="002060"/>
              </a:solidFill>
            </a:endParaRPr>
          </a:p>
        </p:txBody>
      </p:sp>
      <p:pic>
        <p:nvPicPr>
          <p:cNvPr id="6" name="Picture 5">
            <a:extLst>
              <a:ext uri="{FF2B5EF4-FFF2-40B4-BE49-F238E27FC236}">
                <a16:creationId xmlns:a16="http://schemas.microsoft.com/office/drawing/2014/main" id="{717E8C74-96B0-73B9-3648-D7FF7F2C7D92}"/>
              </a:ext>
            </a:extLst>
          </p:cNvPr>
          <p:cNvPicPr>
            <a:picLocks noChangeAspect="1"/>
          </p:cNvPicPr>
          <p:nvPr/>
        </p:nvPicPr>
        <p:blipFill>
          <a:blip r:embed="rId2"/>
          <a:stretch>
            <a:fillRect/>
          </a:stretch>
        </p:blipFill>
        <p:spPr>
          <a:xfrm>
            <a:off x="1951305" y="1139550"/>
            <a:ext cx="7839539" cy="951701"/>
          </a:xfrm>
          <a:prstGeom prst="rect">
            <a:avLst/>
          </a:prstGeom>
          <a:ln>
            <a:solidFill>
              <a:schemeClr val="tx1"/>
            </a:solidFill>
          </a:ln>
        </p:spPr>
      </p:pic>
      <p:sp>
        <p:nvSpPr>
          <p:cNvPr id="7" name="TextBox 6">
            <a:extLst>
              <a:ext uri="{FF2B5EF4-FFF2-40B4-BE49-F238E27FC236}">
                <a16:creationId xmlns:a16="http://schemas.microsoft.com/office/drawing/2014/main" id="{0395B485-029A-34A2-3F95-FAAB8E9CCBE5}"/>
              </a:ext>
            </a:extLst>
          </p:cNvPr>
          <p:cNvSpPr txBox="1"/>
          <p:nvPr/>
        </p:nvSpPr>
        <p:spPr>
          <a:xfrm>
            <a:off x="550333" y="668924"/>
            <a:ext cx="2222083"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Fit AMMI Model</a:t>
            </a:r>
          </a:p>
        </p:txBody>
      </p:sp>
      <p:pic>
        <p:nvPicPr>
          <p:cNvPr id="10" name="Picture 9">
            <a:extLst>
              <a:ext uri="{FF2B5EF4-FFF2-40B4-BE49-F238E27FC236}">
                <a16:creationId xmlns:a16="http://schemas.microsoft.com/office/drawing/2014/main" id="{04E500DE-7800-ADE3-D509-60D80EE59E2B}"/>
              </a:ext>
            </a:extLst>
          </p:cNvPr>
          <p:cNvPicPr>
            <a:picLocks noChangeAspect="1"/>
          </p:cNvPicPr>
          <p:nvPr/>
        </p:nvPicPr>
        <p:blipFill>
          <a:blip r:embed="rId3"/>
          <a:stretch>
            <a:fillRect/>
          </a:stretch>
        </p:blipFill>
        <p:spPr>
          <a:xfrm>
            <a:off x="1951305" y="2307465"/>
            <a:ext cx="7839539" cy="2935134"/>
          </a:xfrm>
          <a:prstGeom prst="rect">
            <a:avLst/>
          </a:prstGeom>
          <a:ln>
            <a:solidFill>
              <a:schemeClr val="tx1"/>
            </a:solidFill>
          </a:ln>
        </p:spPr>
      </p:pic>
    </p:spTree>
    <p:extLst>
      <p:ext uri="{BB962C8B-B14F-4D97-AF65-F5344CB8AC3E}">
        <p14:creationId xmlns:p14="http://schemas.microsoft.com/office/powerpoint/2010/main" val="93532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A7276-9BC2-8088-52DC-0C40CE072DF2}"/>
              </a:ext>
            </a:extLst>
          </p:cNvPr>
          <p:cNvSpPr txBox="1"/>
          <p:nvPr/>
        </p:nvSpPr>
        <p:spPr>
          <a:xfrm>
            <a:off x="76200" y="145704"/>
            <a:ext cx="10244666" cy="523220"/>
          </a:xfrm>
          <a:prstGeom prst="rect">
            <a:avLst/>
          </a:prstGeom>
          <a:noFill/>
        </p:spPr>
        <p:txBody>
          <a:bodyPr wrap="square" rtlCol="0">
            <a:spAutoFit/>
          </a:bodyPr>
          <a:lstStyle/>
          <a:p>
            <a:r>
              <a:rPr lang="en-US" sz="2800" b="1" dirty="0"/>
              <a:t>Step 3:</a:t>
            </a:r>
            <a:endParaRPr lang="en-US" b="1" u="sng" dirty="0">
              <a:solidFill>
                <a:srgbClr val="002060"/>
              </a:solidFill>
            </a:endParaRPr>
          </a:p>
        </p:txBody>
      </p:sp>
      <p:sp>
        <p:nvSpPr>
          <p:cNvPr id="5" name="TextBox 4">
            <a:extLst>
              <a:ext uri="{FF2B5EF4-FFF2-40B4-BE49-F238E27FC236}">
                <a16:creationId xmlns:a16="http://schemas.microsoft.com/office/drawing/2014/main" id="{8897DFB4-2B85-C510-312A-E103ABA1DEEC}"/>
              </a:ext>
            </a:extLst>
          </p:cNvPr>
          <p:cNvSpPr txBox="1"/>
          <p:nvPr/>
        </p:nvSpPr>
        <p:spPr>
          <a:xfrm>
            <a:off x="550333" y="668924"/>
            <a:ext cx="4710328"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Visualize the results with AMMI Biplots </a:t>
            </a:r>
          </a:p>
        </p:txBody>
      </p:sp>
      <p:pic>
        <p:nvPicPr>
          <p:cNvPr id="6" name="Picture 5">
            <a:extLst>
              <a:ext uri="{FF2B5EF4-FFF2-40B4-BE49-F238E27FC236}">
                <a16:creationId xmlns:a16="http://schemas.microsoft.com/office/drawing/2014/main" id="{5B979C62-E1DE-C079-073F-DE3478FA8EF1}"/>
              </a:ext>
            </a:extLst>
          </p:cNvPr>
          <p:cNvPicPr>
            <a:picLocks noChangeAspect="1"/>
          </p:cNvPicPr>
          <p:nvPr/>
        </p:nvPicPr>
        <p:blipFill>
          <a:blip r:embed="rId2"/>
          <a:stretch>
            <a:fillRect/>
          </a:stretch>
        </p:blipFill>
        <p:spPr>
          <a:xfrm>
            <a:off x="1457896" y="1218065"/>
            <a:ext cx="5827977" cy="4568119"/>
          </a:xfrm>
          <a:prstGeom prst="rect">
            <a:avLst/>
          </a:prstGeom>
        </p:spPr>
      </p:pic>
      <p:sp>
        <p:nvSpPr>
          <p:cNvPr id="7" name="TextBox 6">
            <a:extLst>
              <a:ext uri="{FF2B5EF4-FFF2-40B4-BE49-F238E27FC236}">
                <a16:creationId xmlns:a16="http://schemas.microsoft.com/office/drawing/2014/main" id="{35EC57D8-8E0C-5DB4-E32C-9417FF9432D3}"/>
              </a:ext>
            </a:extLst>
          </p:cNvPr>
          <p:cNvSpPr txBox="1"/>
          <p:nvPr/>
        </p:nvSpPr>
        <p:spPr>
          <a:xfrm>
            <a:off x="162687" y="5698596"/>
            <a:ext cx="8796127" cy="646331"/>
          </a:xfrm>
          <a:prstGeom prst="rect">
            <a:avLst/>
          </a:prstGeom>
          <a:noFill/>
        </p:spPr>
        <p:txBody>
          <a:bodyPr wrap="none" rtlCol="0">
            <a:spAutoFit/>
          </a:bodyPr>
          <a:lstStyle/>
          <a:p>
            <a:pPr algn="ctr"/>
            <a:r>
              <a:rPr lang="en-US" b="1" dirty="0"/>
              <a:t>Fig: Represent 4 classifications regarding the joint interpretation of the mean performance</a:t>
            </a:r>
          </a:p>
          <a:p>
            <a:pPr algn="ctr"/>
            <a:r>
              <a:rPr lang="en-US" b="1" dirty="0"/>
              <a:t>and stability </a:t>
            </a:r>
          </a:p>
        </p:txBody>
      </p:sp>
      <p:graphicFrame>
        <p:nvGraphicFramePr>
          <p:cNvPr id="8" name="Table 7">
            <a:extLst>
              <a:ext uri="{FF2B5EF4-FFF2-40B4-BE49-F238E27FC236}">
                <a16:creationId xmlns:a16="http://schemas.microsoft.com/office/drawing/2014/main" id="{6684ACAE-93CF-F728-DD81-ECEF6A65A767}"/>
              </a:ext>
            </a:extLst>
          </p:cNvPr>
          <p:cNvGraphicFramePr>
            <a:graphicFrameLocks noGrp="1"/>
          </p:cNvGraphicFramePr>
          <p:nvPr>
            <p:extLst>
              <p:ext uri="{D42A27DB-BD31-4B8C-83A1-F6EECF244321}">
                <p14:modId xmlns:p14="http://schemas.microsoft.com/office/powerpoint/2010/main" val="1228330805"/>
              </p:ext>
            </p:extLst>
          </p:nvPr>
        </p:nvGraphicFramePr>
        <p:xfrm>
          <a:off x="6866466" y="2305784"/>
          <a:ext cx="5201793" cy="2392680"/>
        </p:xfrm>
        <a:graphic>
          <a:graphicData uri="http://schemas.openxmlformats.org/drawingml/2006/table">
            <a:tbl>
              <a:tblPr firstRow="1" bandRow="1">
                <a:tableStyleId>{073A0DAA-6AF3-43AB-8588-CEC1D06C72B9}</a:tableStyleId>
              </a:tblPr>
              <a:tblGrid>
                <a:gridCol w="1137793">
                  <a:extLst>
                    <a:ext uri="{9D8B030D-6E8A-4147-A177-3AD203B41FA5}">
                      <a16:colId xmlns:a16="http://schemas.microsoft.com/office/drawing/2014/main" val="2576829083"/>
                    </a:ext>
                  </a:extLst>
                </a:gridCol>
                <a:gridCol w="4064000">
                  <a:extLst>
                    <a:ext uri="{9D8B030D-6E8A-4147-A177-3AD203B41FA5}">
                      <a16:colId xmlns:a16="http://schemas.microsoft.com/office/drawing/2014/main" val="2018026262"/>
                    </a:ext>
                  </a:extLst>
                </a:gridCol>
              </a:tblGrid>
              <a:tr h="370840">
                <a:tc>
                  <a:txBody>
                    <a:bodyPr/>
                    <a:lstStyle/>
                    <a:p>
                      <a:pPr algn="ctr"/>
                      <a:r>
                        <a:rPr lang="en-US" dirty="0"/>
                        <a:t>Quadrant</a:t>
                      </a:r>
                    </a:p>
                  </a:txBody>
                  <a:tcPr anchor="ctr"/>
                </a:tc>
                <a:tc>
                  <a:txBody>
                    <a:bodyPr/>
                    <a:lstStyle/>
                    <a:p>
                      <a:pPr algn="ctr"/>
                      <a:r>
                        <a:rPr lang="en-US" dirty="0"/>
                        <a:t>Interpretation</a:t>
                      </a:r>
                    </a:p>
                  </a:txBody>
                  <a:tcPr anchor="ctr"/>
                </a:tc>
                <a:extLst>
                  <a:ext uri="{0D108BD9-81ED-4DB2-BD59-A6C34878D82A}">
                    <a16:rowId xmlns:a16="http://schemas.microsoft.com/office/drawing/2014/main" val="4100892331"/>
                  </a:ext>
                </a:extLst>
              </a:tr>
              <a:tr h="370840">
                <a:tc>
                  <a:txBody>
                    <a:bodyPr/>
                    <a:lstStyle/>
                    <a:p>
                      <a:pPr algn="ctr"/>
                      <a:r>
                        <a:rPr lang="en-US" dirty="0"/>
                        <a:t>I</a:t>
                      </a:r>
                    </a:p>
                  </a:txBody>
                  <a:tcPr anchor="ctr"/>
                </a:tc>
                <a:tc>
                  <a:txBody>
                    <a:bodyPr/>
                    <a:lstStyle/>
                    <a:p>
                      <a:pPr algn="l"/>
                      <a:r>
                        <a:rPr lang="en-US" dirty="0"/>
                        <a:t>Unstable genotypes or environments &amp; productivity below the grand mean</a:t>
                      </a:r>
                    </a:p>
                  </a:txBody>
                  <a:tcPr anchor="ctr"/>
                </a:tc>
                <a:extLst>
                  <a:ext uri="{0D108BD9-81ED-4DB2-BD59-A6C34878D82A}">
                    <a16:rowId xmlns:a16="http://schemas.microsoft.com/office/drawing/2014/main" val="1414885545"/>
                  </a:ext>
                </a:extLst>
              </a:tr>
              <a:tr h="370840">
                <a:tc>
                  <a:txBody>
                    <a:bodyPr/>
                    <a:lstStyle/>
                    <a:p>
                      <a:pPr algn="ctr"/>
                      <a:r>
                        <a:rPr lang="en-US" dirty="0"/>
                        <a:t>II</a:t>
                      </a:r>
                    </a:p>
                  </a:txBody>
                  <a:tcPr anchor="ctr"/>
                </a:tc>
                <a:tc>
                  <a:txBody>
                    <a:bodyPr/>
                    <a:lstStyle/>
                    <a:p>
                      <a:pPr algn="l"/>
                      <a:r>
                        <a:rPr lang="en-US" dirty="0"/>
                        <a:t>Unstable genotypes &amp; productivity above the grand mean</a:t>
                      </a:r>
                    </a:p>
                  </a:txBody>
                  <a:tcPr anchor="ctr"/>
                </a:tc>
                <a:extLst>
                  <a:ext uri="{0D108BD9-81ED-4DB2-BD59-A6C34878D82A}">
                    <a16:rowId xmlns:a16="http://schemas.microsoft.com/office/drawing/2014/main" val="3442613694"/>
                  </a:ext>
                </a:extLst>
              </a:tr>
              <a:tr h="370840">
                <a:tc>
                  <a:txBody>
                    <a:bodyPr/>
                    <a:lstStyle/>
                    <a:p>
                      <a:pPr algn="ctr"/>
                      <a:r>
                        <a:rPr lang="en-US" dirty="0"/>
                        <a:t>III</a:t>
                      </a:r>
                    </a:p>
                  </a:txBody>
                  <a:tcPr anchor="ctr"/>
                </a:tc>
                <a:tc>
                  <a:txBody>
                    <a:bodyPr/>
                    <a:lstStyle/>
                    <a:p>
                      <a:pPr algn="l"/>
                      <a:r>
                        <a:rPr lang="en-US" dirty="0"/>
                        <a:t>Low productivity but stable genotypes</a:t>
                      </a:r>
                    </a:p>
                  </a:txBody>
                  <a:tcPr anchor="ctr"/>
                </a:tc>
                <a:extLst>
                  <a:ext uri="{0D108BD9-81ED-4DB2-BD59-A6C34878D82A}">
                    <a16:rowId xmlns:a16="http://schemas.microsoft.com/office/drawing/2014/main" val="2977668071"/>
                  </a:ext>
                </a:extLst>
              </a:tr>
              <a:tr h="370840">
                <a:tc>
                  <a:txBody>
                    <a:bodyPr/>
                    <a:lstStyle/>
                    <a:p>
                      <a:pPr algn="ctr"/>
                      <a:r>
                        <a:rPr lang="en-US" dirty="0"/>
                        <a:t>IV</a:t>
                      </a:r>
                    </a:p>
                  </a:txBody>
                  <a:tcPr anchor="ctr"/>
                </a:tc>
                <a:tc>
                  <a:txBody>
                    <a:bodyPr/>
                    <a:lstStyle/>
                    <a:p>
                      <a:pPr algn="l"/>
                      <a:r>
                        <a:rPr lang="en-US" dirty="0"/>
                        <a:t>High productivity with broad adaptability </a:t>
                      </a:r>
                    </a:p>
                  </a:txBody>
                  <a:tcPr anchor="ctr"/>
                </a:tc>
                <a:extLst>
                  <a:ext uri="{0D108BD9-81ED-4DB2-BD59-A6C34878D82A}">
                    <a16:rowId xmlns:a16="http://schemas.microsoft.com/office/drawing/2014/main" val="3654204913"/>
                  </a:ext>
                </a:extLst>
              </a:tr>
            </a:tbl>
          </a:graphicData>
        </a:graphic>
      </p:graphicFrame>
    </p:spTree>
    <p:extLst>
      <p:ext uri="{BB962C8B-B14F-4D97-AF65-F5344CB8AC3E}">
        <p14:creationId xmlns:p14="http://schemas.microsoft.com/office/powerpoint/2010/main" val="209025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E7E6C538-ADBB-E536-7BC6-54BBB692967B}"/>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58C88D9D-690D-F240-23FB-E15C9FCDE668}"/>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GGI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8449DC9A-4CFB-E2A9-42C2-179C5C2472D9}"/>
              </a:ext>
            </a:extLst>
          </p:cNvPr>
          <p:cNvSpPr txBox="1"/>
          <p:nvPr/>
        </p:nvSpPr>
        <p:spPr>
          <a:xfrm>
            <a:off x="169334" y="1297170"/>
            <a:ext cx="10244666"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Grouping genotypes according to their similarities, considering all the traits, and estimating group-by-environment interactions</a:t>
            </a:r>
          </a:p>
        </p:txBody>
      </p:sp>
      <p:pic>
        <p:nvPicPr>
          <p:cNvPr id="8" name="Picture 7">
            <a:extLst>
              <a:ext uri="{FF2B5EF4-FFF2-40B4-BE49-F238E27FC236}">
                <a16:creationId xmlns:a16="http://schemas.microsoft.com/office/drawing/2014/main" id="{A322F2DB-DF42-E7B1-3A05-BF00030FDF0D}"/>
              </a:ext>
            </a:extLst>
          </p:cNvPr>
          <p:cNvPicPr>
            <a:picLocks noChangeAspect="1"/>
          </p:cNvPicPr>
          <p:nvPr/>
        </p:nvPicPr>
        <p:blipFill>
          <a:blip r:embed="rId2"/>
          <a:stretch>
            <a:fillRect/>
          </a:stretch>
        </p:blipFill>
        <p:spPr>
          <a:xfrm>
            <a:off x="169334" y="2067052"/>
            <a:ext cx="4387987" cy="3265178"/>
          </a:xfrm>
          <a:prstGeom prst="rect">
            <a:avLst/>
          </a:prstGeom>
          <a:ln>
            <a:solidFill>
              <a:schemeClr val="tx1"/>
            </a:solidFill>
          </a:ln>
        </p:spPr>
      </p:pic>
      <p:pic>
        <p:nvPicPr>
          <p:cNvPr id="9" name="Picture 8">
            <a:extLst>
              <a:ext uri="{FF2B5EF4-FFF2-40B4-BE49-F238E27FC236}">
                <a16:creationId xmlns:a16="http://schemas.microsoft.com/office/drawing/2014/main" id="{8B2817DF-66EF-D21F-97E5-B932747155C2}"/>
              </a:ext>
            </a:extLst>
          </p:cNvPr>
          <p:cNvPicPr>
            <a:picLocks noChangeAspect="1"/>
          </p:cNvPicPr>
          <p:nvPr/>
        </p:nvPicPr>
        <p:blipFill>
          <a:blip r:embed="rId3"/>
          <a:srcRect l="12540" t="16048" r="-26" b="11064"/>
          <a:stretch/>
        </p:blipFill>
        <p:spPr>
          <a:xfrm>
            <a:off x="4934281" y="1963096"/>
            <a:ext cx="6793639" cy="3493040"/>
          </a:xfrm>
          <a:prstGeom prst="rect">
            <a:avLst/>
          </a:prstGeom>
          <a:ln>
            <a:solidFill>
              <a:schemeClr val="tx1"/>
            </a:solidFill>
          </a:ln>
        </p:spPr>
      </p:pic>
    </p:spTree>
    <p:extLst>
      <p:ext uri="{BB962C8B-B14F-4D97-AF65-F5344CB8AC3E}">
        <p14:creationId xmlns:p14="http://schemas.microsoft.com/office/powerpoint/2010/main" val="40405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9750C063-28F0-31C1-6F69-0F16FB18FC93}"/>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B2A39BBD-D1A5-ED66-6886-92FB54F8FB74}"/>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Presentation Outline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7F95385F-A460-45D0-48F1-B9062FC21EE5}"/>
              </a:ext>
            </a:extLst>
          </p:cNvPr>
          <p:cNvSpPr txBox="1"/>
          <p:nvPr/>
        </p:nvSpPr>
        <p:spPr>
          <a:xfrm>
            <a:off x="600635" y="1385978"/>
            <a:ext cx="10990729" cy="3330464"/>
          </a:xfrm>
          <a:prstGeom prst="rect">
            <a:avLst/>
          </a:prstGeom>
          <a:noFill/>
        </p:spPr>
        <p:txBody>
          <a:bodyPr wrap="square" rtlCol="0">
            <a:spAutoFit/>
          </a:bodyPr>
          <a:lstStyle/>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Introduction</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Hands on training</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Conclusions</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References</a:t>
            </a:r>
          </a:p>
        </p:txBody>
      </p:sp>
    </p:spTree>
    <p:extLst>
      <p:ext uri="{BB962C8B-B14F-4D97-AF65-F5344CB8AC3E}">
        <p14:creationId xmlns:p14="http://schemas.microsoft.com/office/powerpoint/2010/main" val="75508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20A0692-15B3-D077-892D-0883842BCCC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2356B7E-2527-72AE-A50D-B45BEF4E31AE}"/>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Finlay &amp; Wilkinson (FW)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4B27BA13-8E5A-054A-49DC-75DE28BD6C8B}"/>
              </a:ext>
            </a:extLst>
          </p:cNvPr>
          <p:cNvSpPr txBox="1"/>
          <p:nvPr/>
        </p:nvSpPr>
        <p:spPr>
          <a:xfrm>
            <a:off x="228600" y="1217210"/>
            <a:ext cx="11455399" cy="707886"/>
          </a:xfrm>
          <a:prstGeom prst="rect">
            <a:avLst/>
          </a:prstGeom>
          <a:noFill/>
        </p:spPr>
        <p:txBody>
          <a:bodyPr wrap="square" rtlCol="0">
            <a:spAutoFit/>
          </a:bodyPr>
          <a:lstStyle/>
          <a:p>
            <a:pPr algn="just"/>
            <a:r>
              <a:rPr lang="en-US" sz="2000" dirty="0"/>
              <a:t>Helps plant breeders to estimate G X E interaction which is estimated heterogeneity of the slopes of a regression of individual genotypic performance on an environmental index </a:t>
            </a:r>
          </a:p>
        </p:txBody>
      </p:sp>
      <p:sp>
        <p:nvSpPr>
          <p:cNvPr id="7" name="TextBox 6">
            <a:extLst>
              <a:ext uri="{FF2B5EF4-FFF2-40B4-BE49-F238E27FC236}">
                <a16:creationId xmlns:a16="http://schemas.microsoft.com/office/drawing/2014/main" id="{F8EF440E-06CE-078B-6589-90D5645B1DE4}"/>
              </a:ext>
            </a:extLst>
          </p:cNvPr>
          <p:cNvSpPr txBox="1"/>
          <p:nvPr/>
        </p:nvSpPr>
        <p:spPr>
          <a:xfrm>
            <a:off x="7180855" y="1979237"/>
            <a:ext cx="3360412" cy="738664"/>
          </a:xfrm>
          <a:prstGeom prst="rect">
            <a:avLst/>
          </a:prstGeom>
          <a:noFill/>
        </p:spPr>
        <p:txBody>
          <a:bodyPr wrap="square" rtlCol="0">
            <a:spAutoFit/>
          </a:bodyPr>
          <a:lstStyle/>
          <a:p>
            <a:r>
              <a:rPr lang="en-US" sz="2400" b="1" dirty="0"/>
              <a:t>Step 1:</a:t>
            </a:r>
          </a:p>
          <a:p>
            <a:r>
              <a:rPr lang="en-US" dirty="0"/>
              <a:t>Fit the FW regression models</a:t>
            </a:r>
          </a:p>
        </p:txBody>
      </p:sp>
      <p:sp>
        <p:nvSpPr>
          <p:cNvPr id="8" name="TextBox 7">
            <a:extLst>
              <a:ext uri="{FF2B5EF4-FFF2-40B4-BE49-F238E27FC236}">
                <a16:creationId xmlns:a16="http://schemas.microsoft.com/office/drawing/2014/main" id="{BA8F180D-492D-FECB-02C1-46CEB4371342}"/>
              </a:ext>
            </a:extLst>
          </p:cNvPr>
          <p:cNvSpPr txBox="1"/>
          <p:nvPr/>
        </p:nvSpPr>
        <p:spPr>
          <a:xfrm>
            <a:off x="7180855" y="2760510"/>
            <a:ext cx="3872140" cy="738664"/>
          </a:xfrm>
          <a:prstGeom prst="rect">
            <a:avLst/>
          </a:prstGeom>
          <a:noFill/>
        </p:spPr>
        <p:txBody>
          <a:bodyPr wrap="square">
            <a:spAutoFit/>
          </a:bodyPr>
          <a:lstStyle/>
          <a:p>
            <a:r>
              <a:rPr lang="en-US" sz="2400" b="1" dirty="0"/>
              <a:t>Step 2:</a:t>
            </a:r>
            <a:br>
              <a:rPr lang="en-US" sz="1800" b="1" dirty="0"/>
            </a:br>
            <a:r>
              <a:rPr lang="en-US" sz="1800" dirty="0"/>
              <a:t>Interpret the regression parameters</a:t>
            </a:r>
          </a:p>
        </p:txBody>
      </p:sp>
      <p:sp>
        <p:nvSpPr>
          <p:cNvPr id="9" name="TextBox 8">
            <a:extLst>
              <a:ext uri="{FF2B5EF4-FFF2-40B4-BE49-F238E27FC236}">
                <a16:creationId xmlns:a16="http://schemas.microsoft.com/office/drawing/2014/main" id="{82E44793-A667-8754-3882-42257BBFF43E}"/>
              </a:ext>
            </a:extLst>
          </p:cNvPr>
          <p:cNvSpPr txBox="1"/>
          <p:nvPr/>
        </p:nvSpPr>
        <p:spPr>
          <a:xfrm>
            <a:off x="7180855" y="3578699"/>
            <a:ext cx="3469469" cy="738664"/>
          </a:xfrm>
          <a:prstGeom prst="rect">
            <a:avLst/>
          </a:prstGeom>
          <a:noFill/>
        </p:spPr>
        <p:txBody>
          <a:bodyPr wrap="square">
            <a:spAutoFit/>
          </a:bodyPr>
          <a:lstStyle/>
          <a:p>
            <a:r>
              <a:rPr lang="en-US" sz="2400" b="1" dirty="0"/>
              <a:t>Step 3:</a:t>
            </a:r>
          </a:p>
          <a:p>
            <a:r>
              <a:rPr lang="en-US" dirty="0"/>
              <a:t>Test the significance of the slope</a:t>
            </a:r>
            <a:endParaRPr lang="en-US" sz="1800" dirty="0"/>
          </a:p>
        </p:txBody>
      </p:sp>
      <p:sp>
        <p:nvSpPr>
          <p:cNvPr id="10" name="TextBox 9">
            <a:extLst>
              <a:ext uri="{FF2B5EF4-FFF2-40B4-BE49-F238E27FC236}">
                <a16:creationId xmlns:a16="http://schemas.microsoft.com/office/drawing/2014/main" id="{842670DA-2909-07D4-E14F-56C514AA521F}"/>
              </a:ext>
            </a:extLst>
          </p:cNvPr>
          <p:cNvSpPr txBox="1"/>
          <p:nvPr/>
        </p:nvSpPr>
        <p:spPr>
          <a:xfrm>
            <a:off x="7180855" y="4498043"/>
            <a:ext cx="3184243" cy="738664"/>
          </a:xfrm>
          <a:prstGeom prst="rect">
            <a:avLst/>
          </a:prstGeom>
          <a:noFill/>
        </p:spPr>
        <p:txBody>
          <a:bodyPr wrap="square">
            <a:spAutoFit/>
          </a:bodyPr>
          <a:lstStyle/>
          <a:p>
            <a:r>
              <a:rPr lang="en-US" sz="2400" b="1" dirty="0"/>
              <a:t>Step 4:</a:t>
            </a:r>
          </a:p>
          <a:p>
            <a:r>
              <a:rPr lang="en-US" dirty="0"/>
              <a:t>Visualize the regression results</a:t>
            </a:r>
            <a:endParaRPr lang="en-US" sz="1800" dirty="0"/>
          </a:p>
        </p:txBody>
      </p:sp>
      <p:sp>
        <p:nvSpPr>
          <p:cNvPr id="11" name="TextBox 10">
            <a:extLst>
              <a:ext uri="{FF2B5EF4-FFF2-40B4-BE49-F238E27FC236}">
                <a16:creationId xmlns:a16="http://schemas.microsoft.com/office/drawing/2014/main" id="{90BA1286-511B-52CE-7025-D2E62F3EC393}"/>
              </a:ext>
            </a:extLst>
          </p:cNvPr>
          <p:cNvSpPr txBox="1"/>
          <p:nvPr/>
        </p:nvSpPr>
        <p:spPr>
          <a:xfrm>
            <a:off x="7180855" y="5327578"/>
            <a:ext cx="4165755" cy="738664"/>
          </a:xfrm>
          <a:prstGeom prst="rect">
            <a:avLst/>
          </a:prstGeom>
          <a:noFill/>
        </p:spPr>
        <p:txBody>
          <a:bodyPr wrap="square">
            <a:spAutoFit/>
          </a:bodyPr>
          <a:lstStyle/>
          <a:p>
            <a:r>
              <a:rPr lang="en-US" sz="2400" b="1" dirty="0"/>
              <a:t>Step 5:</a:t>
            </a:r>
          </a:p>
          <a:p>
            <a:r>
              <a:rPr lang="en-US" dirty="0"/>
              <a:t>Select genotypes based on the slope</a:t>
            </a:r>
            <a:endParaRPr lang="en-US" sz="1800" dirty="0"/>
          </a:p>
        </p:txBody>
      </p:sp>
      <p:pic>
        <p:nvPicPr>
          <p:cNvPr id="3" name="Picture 2">
            <a:extLst>
              <a:ext uri="{FF2B5EF4-FFF2-40B4-BE49-F238E27FC236}">
                <a16:creationId xmlns:a16="http://schemas.microsoft.com/office/drawing/2014/main" id="{B1202E22-26EE-8E8B-EBEF-3F19C3342206}"/>
              </a:ext>
            </a:extLst>
          </p:cNvPr>
          <p:cNvPicPr>
            <a:picLocks noChangeAspect="1"/>
          </p:cNvPicPr>
          <p:nvPr/>
        </p:nvPicPr>
        <p:blipFill>
          <a:blip r:embed="rId2"/>
          <a:stretch>
            <a:fillRect/>
          </a:stretch>
        </p:blipFill>
        <p:spPr>
          <a:xfrm>
            <a:off x="2077551" y="2089460"/>
            <a:ext cx="2933596" cy="396098"/>
          </a:xfrm>
          <a:prstGeom prst="rect">
            <a:avLst/>
          </a:prstGeom>
        </p:spPr>
      </p:pic>
      <p:sp>
        <p:nvSpPr>
          <p:cNvPr id="13" name="TextBox 12">
            <a:extLst>
              <a:ext uri="{FF2B5EF4-FFF2-40B4-BE49-F238E27FC236}">
                <a16:creationId xmlns:a16="http://schemas.microsoft.com/office/drawing/2014/main" id="{5C018BE7-764E-AD46-1179-A8081AA2614F}"/>
              </a:ext>
            </a:extLst>
          </p:cNvPr>
          <p:cNvSpPr txBox="1"/>
          <p:nvPr/>
        </p:nvSpPr>
        <p:spPr>
          <a:xfrm>
            <a:off x="488659" y="2649922"/>
            <a:ext cx="6111380" cy="3416320"/>
          </a:xfrm>
          <a:prstGeom prst="rect">
            <a:avLst/>
          </a:prstGeom>
          <a:noFill/>
        </p:spPr>
        <p:txBody>
          <a:bodyPr wrap="square">
            <a:spAutoFit/>
          </a:bodyPr>
          <a:lstStyle/>
          <a:p>
            <a:r>
              <a:rPr lang="en-US" b="1" dirty="0" err="1"/>
              <a:t>yij</a:t>
            </a:r>
            <a:r>
              <a:rPr lang="en-US" b="1" dirty="0"/>
              <a:t>: </a:t>
            </a:r>
            <a:r>
              <a:rPr lang="en-US" dirty="0"/>
              <a:t>The observed value of the trait for the i-th genotype in the j-</a:t>
            </a:r>
            <a:r>
              <a:rPr lang="en-US" dirty="0" err="1"/>
              <a:t>th</a:t>
            </a:r>
            <a:r>
              <a:rPr lang="en-US" dirty="0"/>
              <a:t> environment.</a:t>
            </a:r>
          </a:p>
          <a:p>
            <a:r>
              <a:rPr lang="en-US" b="1" dirty="0"/>
              <a:t>μ: </a:t>
            </a:r>
            <a:r>
              <a:rPr lang="en-US" dirty="0"/>
              <a:t>The overall mean or intercept of the model.</a:t>
            </a:r>
          </a:p>
          <a:p>
            <a:r>
              <a:rPr lang="en-US" b="1" dirty="0"/>
              <a:t>Gi: </a:t>
            </a:r>
            <a:r>
              <a:rPr lang="en-US" dirty="0"/>
              <a:t>The effect of the i-th genotype on the trait, averaged across all environments.</a:t>
            </a:r>
          </a:p>
          <a:p>
            <a:r>
              <a:rPr lang="en-US" b="1" dirty="0"/>
              <a:t>β</a:t>
            </a:r>
            <a:r>
              <a:rPr lang="en-US" b="1" dirty="0" err="1"/>
              <a:t>i</a:t>
            </a:r>
            <a:r>
              <a:rPr lang="en-US" b="1" dirty="0"/>
              <a:t>: </a:t>
            </a:r>
            <a:r>
              <a:rPr lang="en-US" dirty="0"/>
              <a:t>The slope of the regression line for the i-th genotype, representing its adaptability or responsiveness to changes in the environment.</a:t>
            </a:r>
          </a:p>
          <a:p>
            <a:r>
              <a:rPr lang="en-US" b="1" dirty="0" err="1"/>
              <a:t>Ej</a:t>
            </a:r>
            <a:r>
              <a:rPr lang="en-US" b="1" dirty="0"/>
              <a:t>: </a:t>
            </a:r>
            <a:r>
              <a:rPr lang="en-US" dirty="0"/>
              <a:t>The effect of the j-</a:t>
            </a:r>
            <a:r>
              <a:rPr lang="en-US" dirty="0" err="1"/>
              <a:t>th</a:t>
            </a:r>
            <a:r>
              <a:rPr lang="en-US" dirty="0"/>
              <a:t> environment on the trait, averaged across all genotypes.</a:t>
            </a:r>
          </a:p>
          <a:p>
            <a:r>
              <a:rPr lang="en-US" b="1" dirty="0" err="1"/>
              <a:t>εij</a:t>
            </a:r>
            <a:r>
              <a:rPr lang="en-US" b="1" dirty="0"/>
              <a:t>: </a:t>
            </a:r>
            <a:r>
              <a:rPr lang="en-US" dirty="0"/>
              <a:t>The residual error term, representing the unexplained variation in the model.</a:t>
            </a:r>
          </a:p>
        </p:txBody>
      </p:sp>
    </p:spTree>
    <p:extLst>
      <p:ext uri="{BB962C8B-B14F-4D97-AF65-F5344CB8AC3E}">
        <p14:creationId xmlns:p14="http://schemas.microsoft.com/office/powerpoint/2010/main" val="96209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7464EB-3457-04E0-F6F0-3A1A6FEDC730}"/>
              </a:ext>
            </a:extLst>
          </p:cNvPr>
          <p:cNvPicPr>
            <a:picLocks noChangeAspect="1"/>
          </p:cNvPicPr>
          <p:nvPr/>
        </p:nvPicPr>
        <p:blipFill>
          <a:blip r:embed="rId2"/>
          <a:stretch>
            <a:fillRect/>
          </a:stretch>
        </p:blipFill>
        <p:spPr>
          <a:xfrm>
            <a:off x="3223997" y="1095460"/>
            <a:ext cx="5744006" cy="1438535"/>
          </a:xfrm>
          <a:prstGeom prst="rect">
            <a:avLst/>
          </a:prstGeom>
          <a:ln>
            <a:solidFill>
              <a:schemeClr val="tx1"/>
            </a:solidFill>
          </a:ln>
        </p:spPr>
      </p:pic>
      <p:sp>
        <p:nvSpPr>
          <p:cNvPr id="6" name="TextBox 5">
            <a:extLst>
              <a:ext uri="{FF2B5EF4-FFF2-40B4-BE49-F238E27FC236}">
                <a16:creationId xmlns:a16="http://schemas.microsoft.com/office/drawing/2014/main" id="{0C28D457-5A21-1484-3D2A-1FE1387A1F3D}"/>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Fit the FW regression models</a:t>
            </a:r>
          </a:p>
        </p:txBody>
      </p:sp>
      <p:pic>
        <p:nvPicPr>
          <p:cNvPr id="10" name="Picture 9">
            <a:extLst>
              <a:ext uri="{FF2B5EF4-FFF2-40B4-BE49-F238E27FC236}">
                <a16:creationId xmlns:a16="http://schemas.microsoft.com/office/drawing/2014/main" id="{D963E3FE-89DD-A9E4-C926-22E7196A270F}"/>
              </a:ext>
            </a:extLst>
          </p:cNvPr>
          <p:cNvPicPr>
            <a:picLocks noChangeAspect="1"/>
          </p:cNvPicPr>
          <p:nvPr/>
        </p:nvPicPr>
        <p:blipFill>
          <a:blip r:embed="rId3"/>
          <a:stretch>
            <a:fillRect/>
          </a:stretch>
        </p:blipFill>
        <p:spPr>
          <a:xfrm>
            <a:off x="467464" y="2997121"/>
            <a:ext cx="11257072" cy="2506212"/>
          </a:xfrm>
          <a:prstGeom prst="rect">
            <a:avLst/>
          </a:prstGeom>
          <a:ln>
            <a:solidFill>
              <a:schemeClr val="tx1"/>
            </a:solidFill>
          </a:ln>
        </p:spPr>
      </p:pic>
    </p:spTree>
    <p:extLst>
      <p:ext uri="{BB962C8B-B14F-4D97-AF65-F5344CB8AC3E}">
        <p14:creationId xmlns:p14="http://schemas.microsoft.com/office/powerpoint/2010/main" val="87204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99E392-CAA4-1DDD-6D27-008ACEFC5E87}"/>
              </a:ext>
            </a:extLst>
          </p:cNvPr>
          <p:cNvPicPr>
            <a:picLocks noChangeAspect="1"/>
          </p:cNvPicPr>
          <p:nvPr/>
        </p:nvPicPr>
        <p:blipFill>
          <a:blip r:embed="rId2"/>
          <a:stretch>
            <a:fillRect/>
          </a:stretch>
        </p:blipFill>
        <p:spPr>
          <a:xfrm>
            <a:off x="3245639" y="1497694"/>
            <a:ext cx="5700722" cy="1867049"/>
          </a:xfrm>
          <a:prstGeom prst="rect">
            <a:avLst/>
          </a:prstGeom>
          <a:ln>
            <a:solidFill>
              <a:schemeClr val="tx1"/>
            </a:solidFill>
          </a:ln>
        </p:spPr>
      </p:pic>
      <p:pic>
        <p:nvPicPr>
          <p:cNvPr id="7" name="Picture 6">
            <a:extLst>
              <a:ext uri="{FF2B5EF4-FFF2-40B4-BE49-F238E27FC236}">
                <a16:creationId xmlns:a16="http://schemas.microsoft.com/office/drawing/2014/main" id="{B832C6D6-0979-F08D-98A6-522A3A27E94F}"/>
              </a:ext>
            </a:extLst>
          </p:cNvPr>
          <p:cNvPicPr>
            <a:picLocks noChangeAspect="1"/>
          </p:cNvPicPr>
          <p:nvPr/>
        </p:nvPicPr>
        <p:blipFill>
          <a:blip r:embed="rId3"/>
          <a:stretch>
            <a:fillRect/>
          </a:stretch>
        </p:blipFill>
        <p:spPr>
          <a:xfrm>
            <a:off x="1091025" y="3643763"/>
            <a:ext cx="10009949" cy="1716543"/>
          </a:xfrm>
          <a:prstGeom prst="rect">
            <a:avLst/>
          </a:prstGeom>
          <a:ln>
            <a:solidFill>
              <a:schemeClr val="tx1"/>
            </a:solidFill>
          </a:ln>
        </p:spPr>
      </p:pic>
      <p:sp>
        <p:nvSpPr>
          <p:cNvPr id="8" name="TextBox 7">
            <a:extLst>
              <a:ext uri="{FF2B5EF4-FFF2-40B4-BE49-F238E27FC236}">
                <a16:creationId xmlns:a16="http://schemas.microsoft.com/office/drawing/2014/main" id="{1D3947C9-5081-9842-B70A-0EEC56F45993}"/>
              </a:ext>
            </a:extLst>
          </p:cNvPr>
          <p:cNvSpPr txBox="1"/>
          <p:nvPr/>
        </p:nvSpPr>
        <p:spPr>
          <a:xfrm>
            <a:off x="406400" y="462189"/>
            <a:ext cx="10244666" cy="461665"/>
          </a:xfrm>
          <a:prstGeom prst="rect">
            <a:avLst/>
          </a:prstGeom>
          <a:noFill/>
        </p:spPr>
        <p:txBody>
          <a:bodyPr wrap="square" rtlCol="0">
            <a:spAutoFit/>
          </a:bodyPr>
          <a:lstStyle/>
          <a:p>
            <a:r>
              <a:rPr lang="en-US" sz="2400" b="1" dirty="0"/>
              <a:t>ANOVA &amp; Genotype Sensitivity</a:t>
            </a:r>
            <a:endParaRPr lang="en-US" b="1" dirty="0"/>
          </a:p>
        </p:txBody>
      </p:sp>
    </p:spTree>
    <p:extLst>
      <p:ext uri="{BB962C8B-B14F-4D97-AF65-F5344CB8AC3E}">
        <p14:creationId xmlns:p14="http://schemas.microsoft.com/office/powerpoint/2010/main" val="18183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6C7FBC-54C3-2ACF-F902-353EC31420FF}"/>
              </a:ext>
            </a:extLst>
          </p:cNvPr>
          <p:cNvSpPr txBox="1"/>
          <p:nvPr/>
        </p:nvSpPr>
        <p:spPr>
          <a:xfrm>
            <a:off x="406400" y="462189"/>
            <a:ext cx="10244666" cy="461665"/>
          </a:xfrm>
          <a:prstGeom prst="rect">
            <a:avLst/>
          </a:prstGeom>
          <a:noFill/>
        </p:spPr>
        <p:txBody>
          <a:bodyPr wrap="square" rtlCol="0">
            <a:spAutoFit/>
          </a:bodyPr>
          <a:lstStyle/>
          <a:p>
            <a:r>
              <a:rPr lang="en-US" sz="2400" b="1" dirty="0"/>
              <a:t>Visualization &amp; Interpretation</a:t>
            </a:r>
            <a:endParaRPr lang="en-US" b="1" dirty="0"/>
          </a:p>
        </p:txBody>
      </p:sp>
      <p:pic>
        <p:nvPicPr>
          <p:cNvPr id="5" name="Picture 4">
            <a:extLst>
              <a:ext uri="{FF2B5EF4-FFF2-40B4-BE49-F238E27FC236}">
                <a16:creationId xmlns:a16="http://schemas.microsoft.com/office/drawing/2014/main" id="{954C7242-8824-5481-D68F-89CC437DA2A2}"/>
              </a:ext>
            </a:extLst>
          </p:cNvPr>
          <p:cNvPicPr>
            <a:picLocks noChangeAspect="1"/>
          </p:cNvPicPr>
          <p:nvPr/>
        </p:nvPicPr>
        <p:blipFill>
          <a:blip r:embed="rId2"/>
          <a:stretch>
            <a:fillRect/>
          </a:stretch>
        </p:blipFill>
        <p:spPr>
          <a:xfrm>
            <a:off x="1928812" y="923854"/>
            <a:ext cx="8334375" cy="5143500"/>
          </a:xfrm>
          <a:prstGeom prst="rect">
            <a:avLst/>
          </a:prstGeom>
        </p:spPr>
      </p:pic>
    </p:spTree>
    <p:extLst>
      <p:ext uri="{BB962C8B-B14F-4D97-AF65-F5344CB8AC3E}">
        <p14:creationId xmlns:p14="http://schemas.microsoft.com/office/powerpoint/2010/main" val="27770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B3C00-802B-D10F-7FA4-28675D468BFA}"/>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52BA865-FDA4-DFC6-B0CA-C12B5C0269DB}"/>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CDBC039-3ECE-B0B4-272E-63C4146EF984}"/>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Multi-trait stability index (MTSI)</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A8A924F1-A841-2F0E-204B-FD11C45394D2}"/>
              </a:ext>
            </a:extLst>
          </p:cNvPr>
          <p:cNvSpPr txBox="1"/>
          <p:nvPr/>
        </p:nvSpPr>
        <p:spPr>
          <a:xfrm>
            <a:off x="228600" y="1217210"/>
            <a:ext cx="11455399" cy="707886"/>
          </a:xfrm>
          <a:prstGeom prst="rect">
            <a:avLst/>
          </a:prstGeom>
          <a:noFill/>
        </p:spPr>
        <p:txBody>
          <a:bodyPr wrap="square" rtlCol="0">
            <a:spAutoFit/>
          </a:bodyPr>
          <a:lstStyle/>
          <a:p>
            <a:pPr algn="just"/>
            <a:r>
              <a:rPr lang="en-US" sz="2000" dirty="0"/>
              <a:t>Helps plant breeders in their selection for multi traits at the same time, identifying the most stable ones according different environments.</a:t>
            </a:r>
          </a:p>
        </p:txBody>
      </p:sp>
      <p:sp>
        <p:nvSpPr>
          <p:cNvPr id="7" name="TextBox 6">
            <a:extLst>
              <a:ext uri="{FF2B5EF4-FFF2-40B4-BE49-F238E27FC236}">
                <a16:creationId xmlns:a16="http://schemas.microsoft.com/office/drawing/2014/main" id="{37571DCC-3B1D-B658-F406-5E2589B1B5F1}"/>
              </a:ext>
            </a:extLst>
          </p:cNvPr>
          <p:cNvSpPr txBox="1"/>
          <p:nvPr/>
        </p:nvSpPr>
        <p:spPr>
          <a:xfrm>
            <a:off x="6793938" y="1972295"/>
            <a:ext cx="2761123" cy="738664"/>
          </a:xfrm>
          <a:prstGeom prst="rect">
            <a:avLst/>
          </a:prstGeom>
          <a:noFill/>
        </p:spPr>
        <p:txBody>
          <a:bodyPr wrap="square" rtlCol="0">
            <a:spAutoFit/>
          </a:bodyPr>
          <a:lstStyle/>
          <a:p>
            <a:r>
              <a:rPr lang="en-US" sz="2400" b="1" dirty="0"/>
              <a:t>Step 1:</a:t>
            </a:r>
          </a:p>
          <a:p>
            <a:r>
              <a:rPr lang="en-US" dirty="0"/>
              <a:t>Fit the MTSI mixed model</a:t>
            </a:r>
          </a:p>
        </p:txBody>
      </p:sp>
      <p:sp>
        <p:nvSpPr>
          <p:cNvPr id="8" name="TextBox 7">
            <a:extLst>
              <a:ext uri="{FF2B5EF4-FFF2-40B4-BE49-F238E27FC236}">
                <a16:creationId xmlns:a16="http://schemas.microsoft.com/office/drawing/2014/main" id="{41401AFB-A92B-29CF-D4C2-719C62BF6ADC}"/>
              </a:ext>
            </a:extLst>
          </p:cNvPr>
          <p:cNvSpPr txBox="1"/>
          <p:nvPr/>
        </p:nvSpPr>
        <p:spPr>
          <a:xfrm>
            <a:off x="6793938" y="2753568"/>
            <a:ext cx="5244265" cy="738664"/>
          </a:xfrm>
          <a:prstGeom prst="rect">
            <a:avLst/>
          </a:prstGeom>
          <a:noFill/>
        </p:spPr>
        <p:txBody>
          <a:bodyPr wrap="square">
            <a:spAutoFit/>
          </a:bodyPr>
          <a:lstStyle/>
          <a:p>
            <a:r>
              <a:rPr lang="en-US" sz="2400" b="1" dirty="0"/>
              <a:t>Step 2:</a:t>
            </a:r>
            <a:br>
              <a:rPr lang="en-US" sz="1800" b="1" dirty="0"/>
            </a:br>
            <a:r>
              <a:rPr lang="en-US" sz="1800" dirty="0"/>
              <a:t>Obtaining the indexes for all the traits (individually) </a:t>
            </a:r>
          </a:p>
        </p:txBody>
      </p:sp>
      <p:sp>
        <p:nvSpPr>
          <p:cNvPr id="9" name="TextBox 8">
            <a:extLst>
              <a:ext uri="{FF2B5EF4-FFF2-40B4-BE49-F238E27FC236}">
                <a16:creationId xmlns:a16="http://schemas.microsoft.com/office/drawing/2014/main" id="{9DCEA307-9823-18CC-B711-C0350CC3661F}"/>
              </a:ext>
            </a:extLst>
          </p:cNvPr>
          <p:cNvSpPr txBox="1"/>
          <p:nvPr/>
        </p:nvSpPr>
        <p:spPr>
          <a:xfrm>
            <a:off x="6793938" y="3571757"/>
            <a:ext cx="2912125" cy="738664"/>
          </a:xfrm>
          <a:prstGeom prst="rect">
            <a:avLst/>
          </a:prstGeom>
          <a:noFill/>
        </p:spPr>
        <p:txBody>
          <a:bodyPr wrap="square">
            <a:spAutoFit/>
          </a:bodyPr>
          <a:lstStyle/>
          <a:p>
            <a:r>
              <a:rPr lang="en-US" sz="2400" b="1" dirty="0"/>
              <a:t>Step 3:</a:t>
            </a:r>
          </a:p>
          <a:p>
            <a:r>
              <a:rPr lang="en-US" dirty="0"/>
              <a:t>Obtaining the MTSI values</a:t>
            </a:r>
            <a:endParaRPr lang="en-US" sz="1800" dirty="0"/>
          </a:p>
        </p:txBody>
      </p:sp>
      <p:sp>
        <p:nvSpPr>
          <p:cNvPr id="10" name="TextBox 9">
            <a:extLst>
              <a:ext uri="{FF2B5EF4-FFF2-40B4-BE49-F238E27FC236}">
                <a16:creationId xmlns:a16="http://schemas.microsoft.com/office/drawing/2014/main" id="{FF2DBCCF-02FE-F665-A55A-67AFD37C02A4}"/>
              </a:ext>
            </a:extLst>
          </p:cNvPr>
          <p:cNvSpPr txBox="1"/>
          <p:nvPr/>
        </p:nvSpPr>
        <p:spPr>
          <a:xfrm>
            <a:off x="6793938" y="4491101"/>
            <a:ext cx="5000983" cy="1015663"/>
          </a:xfrm>
          <a:prstGeom prst="rect">
            <a:avLst/>
          </a:prstGeom>
          <a:noFill/>
        </p:spPr>
        <p:txBody>
          <a:bodyPr wrap="square">
            <a:spAutoFit/>
          </a:bodyPr>
          <a:lstStyle/>
          <a:p>
            <a:r>
              <a:rPr lang="en-US" sz="2400" b="1" dirty="0"/>
              <a:t>Step 4:</a:t>
            </a:r>
          </a:p>
          <a:p>
            <a:r>
              <a:rPr lang="en-US" dirty="0"/>
              <a:t>Plotting the results and finding the most stable according the MTSI values</a:t>
            </a:r>
            <a:endParaRPr lang="en-US" sz="1800" dirty="0"/>
          </a:p>
        </p:txBody>
      </p:sp>
      <p:pic>
        <p:nvPicPr>
          <p:cNvPr id="3" name="Picture 2">
            <a:extLst>
              <a:ext uri="{FF2B5EF4-FFF2-40B4-BE49-F238E27FC236}">
                <a16:creationId xmlns:a16="http://schemas.microsoft.com/office/drawing/2014/main" id="{E0F6B26B-17A9-44DC-2BB2-03FEA69346DA}"/>
              </a:ext>
            </a:extLst>
          </p:cNvPr>
          <p:cNvPicPr>
            <a:picLocks noChangeAspect="1"/>
          </p:cNvPicPr>
          <p:nvPr/>
        </p:nvPicPr>
        <p:blipFill>
          <a:blip r:embed="rId2"/>
          <a:stretch>
            <a:fillRect/>
          </a:stretch>
        </p:blipFill>
        <p:spPr>
          <a:xfrm>
            <a:off x="782684" y="1951705"/>
            <a:ext cx="5391902" cy="1047896"/>
          </a:xfrm>
          <a:prstGeom prst="rect">
            <a:avLst/>
          </a:prstGeom>
        </p:spPr>
      </p:pic>
      <p:sp>
        <p:nvSpPr>
          <p:cNvPr id="12" name="TextBox 11">
            <a:extLst>
              <a:ext uri="{FF2B5EF4-FFF2-40B4-BE49-F238E27FC236}">
                <a16:creationId xmlns:a16="http://schemas.microsoft.com/office/drawing/2014/main" id="{68459EA7-DE27-F47A-0B89-D34E8BF5D095}"/>
              </a:ext>
            </a:extLst>
          </p:cNvPr>
          <p:cNvSpPr txBox="1"/>
          <p:nvPr/>
        </p:nvSpPr>
        <p:spPr>
          <a:xfrm>
            <a:off x="422945" y="3040891"/>
            <a:ext cx="6111380" cy="2862322"/>
          </a:xfrm>
          <a:prstGeom prst="rect">
            <a:avLst/>
          </a:prstGeom>
          <a:noFill/>
        </p:spPr>
        <p:txBody>
          <a:bodyPr wrap="square">
            <a:spAutoFit/>
          </a:bodyPr>
          <a:lstStyle/>
          <a:p>
            <a:pPr algn="just"/>
            <a:r>
              <a:rPr lang="en-US" u="sng" dirty="0">
                <a:solidFill>
                  <a:srgbClr val="FF0000"/>
                </a:solidFill>
              </a:rPr>
              <a:t>(</a:t>
            </a:r>
            <a:r>
              <a:rPr lang="en-US" u="sng" dirty="0" err="1">
                <a:solidFill>
                  <a:srgbClr val="FF0000"/>
                </a:solidFill>
              </a:rPr>
              <a:t>rGi</a:t>
            </a:r>
            <a:r>
              <a:rPr lang="en-US" u="sng" dirty="0">
                <a:solidFill>
                  <a:srgbClr val="FF0000"/>
                </a:solidFill>
              </a:rPr>
              <a:t> x </a:t>
            </a:r>
            <a:r>
              <a:rPr lang="en-US" u="sng" dirty="0" err="1">
                <a:solidFill>
                  <a:srgbClr val="FF0000"/>
                </a:solidFill>
              </a:rPr>
              <a:t>θy</a:t>
            </a:r>
            <a:r>
              <a:rPr lang="en-US" u="sng" dirty="0">
                <a:solidFill>
                  <a:srgbClr val="FF0000"/>
                </a:solidFill>
              </a:rPr>
              <a:t>) + (</a:t>
            </a:r>
            <a:r>
              <a:rPr lang="en-US" u="sng" dirty="0" err="1">
                <a:solidFill>
                  <a:srgbClr val="FF0000"/>
                </a:solidFill>
              </a:rPr>
              <a:t>rWi</a:t>
            </a:r>
            <a:r>
              <a:rPr lang="en-US" u="sng" dirty="0">
                <a:solidFill>
                  <a:srgbClr val="FF0000"/>
                </a:solidFill>
              </a:rPr>
              <a:t> x </a:t>
            </a:r>
            <a:r>
              <a:rPr lang="en-US" u="sng" dirty="0" err="1">
                <a:solidFill>
                  <a:srgbClr val="FF0000"/>
                </a:solidFill>
              </a:rPr>
              <a:t>θs</a:t>
            </a:r>
            <a:r>
              <a:rPr lang="en-US" u="sng" dirty="0">
                <a:solidFill>
                  <a:srgbClr val="FF0000"/>
                </a:solidFill>
              </a:rPr>
              <a:t>):</a:t>
            </a:r>
          </a:p>
          <a:p>
            <a:pPr algn="just"/>
            <a:r>
              <a:rPr lang="en-US" b="1" dirty="0" err="1"/>
              <a:t>rGi</a:t>
            </a:r>
            <a:r>
              <a:rPr lang="en-US" b="1" dirty="0"/>
              <a:t>: </a:t>
            </a:r>
            <a:r>
              <a:rPr lang="en-US" dirty="0"/>
              <a:t>The correlation between the individual's genetic value and the mean phenotypic value.</a:t>
            </a:r>
          </a:p>
          <a:p>
            <a:pPr algn="just"/>
            <a:r>
              <a:rPr lang="en-US" b="1" dirty="0" err="1"/>
              <a:t>θy</a:t>
            </a:r>
            <a:r>
              <a:rPr lang="en-US" b="1" dirty="0"/>
              <a:t>: </a:t>
            </a:r>
            <a:r>
              <a:rPr lang="en-US" dirty="0"/>
              <a:t>The weight assigned to the mean phenotypic value.</a:t>
            </a:r>
          </a:p>
          <a:p>
            <a:pPr algn="just"/>
            <a:r>
              <a:rPr lang="en-US" b="1" dirty="0" err="1"/>
              <a:t>rWi</a:t>
            </a:r>
            <a:r>
              <a:rPr lang="en-US" b="1" dirty="0"/>
              <a:t>: </a:t>
            </a:r>
            <a:r>
              <a:rPr lang="en-US" dirty="0"/>
              <a:t>The correlation between the individual's environmental value and the mean environmental value.</a:t>
            </a:r>
          </a:p>
          <a:p>
            <a:pPr algn="just"/>
            <a:r>
              <a:rPr lang="en-US" b="1" dirty="0" err="1"/>
              <a:t>θs</a:t>
            </a:r>
            <a:r>
              <a:rPr lang="en-US" b="1" dirty="0"/>
              <a:t>: </a:t>
            </a:r>
            <a:r>
              <a:rPr lang="en-US" dirty="0"/>
              <a:t>The weight assigned to the mean environmental value.</a:t>
            </a:r>
          </a:p>
          <a:p>
            <a:pPr algn="just"/>
            <a:r>
              <a:rPr lang="en-US" u="sng" dirty="0" err="1">
                <a:solidFill>
                  <a:srgbClr val="FF0000"/>
                </a:solidFill>
              </a:rPr>
              <a:t>θy</a:t>
            </a:r>
            <a:r>
              <a:rPr lang="en-US" u="sng" dirty="0">
                <a:solidFill>
                  <a:srgbClr val="FF0000"/>
                </a:solidFill>
              </a:rPr>
              <a:t> + </a:t>
            </a:r>
            <a:r>
              <a:rPr lang="en-US" u="sng" dirty="0" err="1">
                <a:solidFill>
                  <a:srgbClr val="FF0000"/>
                </a:solidFill>
              </a:rPr>
              <a:t>θs</a:t>
            </a:r>
            <a:r>
              <a:rPr lang="en-US" u="sng" dirty="0">
                <a:solidFill>
                  <a:srgbClr val="FF0000"/>
                </a:solidFill>
              </a:rPr>
              <a:t>:</a:t>
            </a:r>
          </a:p>
          <a:p>
            <a:pPr algn="just"/>
            <a:r>
              <a:rPr lang="en-US" dirty="0"/>
              <a:t>The sum of the weights assigned to the mean phenotypic and environmental values.</a:t>
            </a:r>
          </a:p>
        </p:txBody>
      </p:sp>
    </p:spTree>
    <p:extLst>
      <p:ext uri="{BB962C8B-B14F-4D97-AF65-F5344CB8AC3E}">
        <p14:creationId xmlns:p14="http://schemas.microsoft.com/office/powerpoint/2010/main" val="384052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783AA-700F-1FC0-778F-DEC9F39635A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A151776-CD60-6BB0-A082-253840134963}"/>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Fit the MTSI mixed model</a:t>
            </a:r>
          </a:p>
        </p:txBody>
      </p:sp>
      <p:pic>
        <p:nvPicPr>
          <p:cNvPr id="7" name="Picture 6">
            <a:extLst>
              <a:ext uri="{FF2B5EF4-FFF2-40B4-BE49-F238E27FC236}">
                <a16:creationId xmlns:a16="http://schemas.microsoft.com/office/drawing/2014/main" id="{8BB57356-1307-6234-CBEB-DB2DE182ABA1}"/>
              </a:ext>
            </a:extLst>
          </p:cNvPr>
          <p:cNvPicPr>
            <a:picLocks noChangeAspect="1"/>
          </p:cNvPicPr>
          <p:nvPr/>
        </p:nvPicPr>
        <p:blipFill>
          <a:blip r:embed="rId2"/>
          <a:stretch>
            <a:fillRect/>
          </a:stretch>
        </p:blipFill>
        <p:spPr>
          <a:xfrm>
            <a:off x="2413666" y="1211968"/>
            <a:ext cx="7364668" cy="2430340"/>
          </a:xfrm>
          <a:prstGeom prst="rect">
            <a:avLst/>
          </a:prstGeom>
        </p:spPr>
      </p:pic>
      <p:pic>
        <p:nvPicPr>
          <p:cNvPr id="14" name="Picture 13">
            <a:extLst>
              <a:ext uri="{FF2B5EF4-FFF2-40B4-BE49-F238E27FC236}">
                <a16:creationId xmlns:a16="http://schemas.microsoft.com/office/drawing/2014/main" id="{E455BDDC-7AFE-3F5C-8938-B90A2E1158DD}"/>
              </a:ext>
            </a:extLst>
          </p:cNvPr>
          <p:cNvPicPr>
            <a:picLocks noChangeAspect="1"/>
          </p:cNvPicPr>
          <p:nvPr/>
        </p:nvPicPr>
        <p:blipFill>
          <a:blip r:embed="rId3"/>
          <a:stretch>
            <a:fillRect/>
          </a:stretch>
        </p:blipFill>
        <p:spPr>
          <a:xfrm>
            <a:off x="186887" y="3978962"/>
            <a:ext cx="6021741" cy="1333057"/>
          </a:xfrm>
          <a:prstGeom prst="rect">
            <a:avLst/>
          </a:prstGeom>
        </p:spPr>
      </p:pic>
      <p:pic>
        <p:nvPicPr>
          <p:cNvPr id="15" name="Picture 14">
            <a:extLst>
              <a:ext uri="{FF2B5EF4-FFF2-40B4-BE49-F238E27FC236}">
                <a16:creationId xmlns:a16="http://schemas.microsoft.com/office/drawing/2014/main" id="{50C716B9-61F9-5F47-5ACE-A50DF70F1F4C}"/>
              </a:ext>
            </a:extLst>
          </p:cNvPr>
          <p:cNvPicPr>
            <a:picLocks noChangeAspect="1"/>
          </p:cNvPicPr>
          <p:nvPr/>
        </p:nvPicPr>
        <p:blipFill>
          <a:blip r:embed="rId4"/>
          <a:stretch>
            <a:fillRect/>
          </a:stretch>
        </p:blipFill>
        <p:spPr>
          <a:xfrm>
            <a:off x="6208628" y="3978962"/>
            <a:ext cx="5671316" cy="1410632"/>
          </a:xfrm>
          <a:prstGeom prst="rect">
            <a:avLst/>
          </a:prstGeom>
        </p:spPr>
      </p:pic>
      <p:sp>
        <p:nvSpPr>
          <p:cNvPr id="16" name="TextBox 15">
            <a:extLst>
              <a:ext uri="{FF2B5EF4-FFF2-40B4-BE49-F238E27FC236}">
                <a16:creationId xmlns:a16="http://schemas.microsoft.com/office/drawing/2014/main" id="{98313370-573D-97B8-BF0C-79E0ABE6D6E3}"/>
              </a:ext>
            </a:extLst>
          </p:cNvPr>
          <p:cNvSpPr txBox="1"/>
          <p:nvPr/>
        </p:nvSpPr>
        <p:spPr>
          <a:xfrm>
            <a:off x="6208628" y="5356916"/>
            <a:ext cx="2553403" cy="369332"/>
          </a:xfrm>
          <a:prstGeom prst="rect">
            <a:avLst/>
          </a:prstGeom>
          <a:noFill/>
        </p:spPr>
        <p:txBody>
          <a:bodyPr wrap="square" rtlCol="0">
            <a:spAutoFit/>
          </a:bodyPr>
          <a:lstStyle/>
          <a:p>
            <a:r>
              <a:rPr lang="en-US" b="1" dirty="0">
                <a:solidFill>
                  <a:srgbClr val="FF0000"/>
                </a:solidFill>
              </a:rPr>
              <a:t>Model: </a:t>
            </a:r>
            <a:r>
              <a:rPr lang="en-US" b="1" dirty="0" err="1">
                <a:solidFill>
                  <a:srgbClr val="FF0000"/>
                </a:solidFill>
              </a:rPr>
              <a:t>subset_pheno</a:t>
            </a:r>
            <a:endParaRPr lang="en-US" b="1" dirty="0">
              <a:solidFill>
                <a:srgbClr val="FF0000"/>
              </a:solidFill>
            </a:endParaRPr>
          </a:p>
        </p:txBody>
      </p:sp>
      <p:sp>
        <p:nvSpPr>
          <p:cNvPr id="17" name="Rectangle 16">
            <a:extLst>
              <a:ext uri="{FF2B5EF4-FFF2-40B4-BE49-F238E27FC236}">
                <a16:creationId xmlns:a16="http://schemas.microsoft.com/office/drawing/2014/main" id="{F4BE5D41-A9D4-E75F-2087-9B09562D13EE}"/>
              </a:ext>
            </a:extLst>
          </p:cNvPr>
          <p:cNvSpPr/>
          <p:nvPr/>
        </p:nvSpPr>
        <p:spPr>
          <a:xfrm>
            <a:off x="2413666" y="1211968"/>
            <a:ext cx="7364668" cy="243034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B90731-7010-6521-DBE4-64856E379EAA}"/>
              </a:ext>
            </a:extLst>
          </p:cNvPr>
          <p:cNvSpPr/>
          <p:nvPr/>
        </p:nvSpPr>
        <p:spPr>
          <a:xfrm>
            <a:off x="186887" y="3906232"/>
            <a:ext cx="6021741" cy="148336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8C3AAE-1EF4-196B-6850-8438F2281F85}"/>
              </a:ext>
            </a:extLst>
          </p:cNvPr>
          <p:cNvSpPr/>
          <p:nvPr/>
        </p:nvSpPr>
        <p:spPr>
          <a:xfrm>
            <a:off x="6208628" y="3903102"/>
            <a:ext cx="5796485" cy="19356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8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5002-1260-D3D7-DA6D-CDFADDD981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BB0278-1B00-625B-F4EE-5FB86A93DC2B}"/>
              </a:ext>
            </a:extLst>
          </p:cNvPr>
          <p:cNvSpPr txBox="1"/>
          <p:nvPr/>
        </p:nvSpPr>
        <p:spPr>
          <a:xfrm>
            <a:off x="76200" y="145704"/>
            <a:ext cx="10244666" cy="523220"/>
          </a:xfrm>
          <a:prstGeom prst="rect">
            <a:avLst/>
          </a:prstGeom>
          <a:noFill/>
        </p:spPr>
        <p:txBody>
          <a:bodyPr wrap="square" rtlCol="0">
            <a:spAutoFit/>
          </a:bodyPr>
          <a:lstStyle/>
          <a:p>
            <a:r>
              <a:rPr lang="en-US" sz="2800" b="1" dirty="0"/>
              <a:t>Step 2 &amp; 3:</a:t>
            </a:r>
            <a:endParaRPr lang="en-US" b="1" u="sng" dirty="0">
              <a:solidFill>
                <a:srgbClr val="002060"/>
              </a:solidFill>
            </a:endParaRPr>
          </a:p>
        </p:txBody>
      </p:sp>
      <p:sp>
        <p:nvSpPr>
          <p:cNvPr id="7" name="TextBox 6">
            <a:extLst>
              <a:ext uri="{FF2B5EF4-FFF2-40B4-BE49-F238E27FC236}">
                <a16:creationId xmlns:a16="http://schemas.microsoft.com/office/drawing/2014/main" id="{7A1F945E-EFE7-DCB7-3576-8830963B4B5A}"/>
              </a:ext>
            </a:extLst>
          </p:cNvPr>
          <p:cNvSpPr txBox="1"/>
          <p:nvPr/>
        </p:nvSpPr>
        <p:spPr>
          <a:xfrm>
            <a:off x="550333" y="668924"/>
            <a:ext cx="2798267"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Obtaining the indexes</a:t>
            </a:r>
          </a:p>
        </p:txBody>
      </p:sp>
      <p:pic>
        <p:nvPicPr>
          <p:cNvPr id="3" name="Picture 2">
            <a:extLst>
              <a:ext uri="{FF2B5EF4-FFF2-40B4-BE49-F238E27FC236}">
                <a16:creationId xmlns:a16="http://schemas.microsoft.com/office/drawing/2014/main" id="{52BFC41D-6B0F-634C-CCEC-7FDDA958D27F}"/>
              </a:ext>
            </a:extLst>
          </p:cNvPr>
          <p:cNvPicPr>
            <a:picLocks noChangeAspect="1"/>
          </p:cNvPicPr>
          <p:nvPr/>
        </p:nvPicPr>
        <p:blipFill>
          <a:blip r:embed="rId2"/>
          <a:srcRect r="40982"/>
          <a:stretch/>
        </p:blipFill>
        <p:spPr>
          <a:xfrm>
            <a:off x="357782" y="1592254"/>
            <a:ext cx="4520279" cy="3153215"/>
          </a:xfrm>
          <a:prstGeom prst="rect">
            <a:avLst/>
          </a:prstGeom>
        </p:spPr>
      </p:pic>
      <p:sp>
        <p:nvSpPr>
          <p:cNvPr id="5" name="Rectangle 4">
            <a:extLst>
              <a:ext uri="{FF2B5EF4-FFF2-40B4-BE49-F238E27FC236}">
                <a16:creationId xmlns:a16="http://schemas.microsoft.com/office/drawing/2014/main" id="{9BBB636C-1C19-CA7D-2ED7-DAB3FCC2089A}"/>
              </a:ext>
            </a:extLst>
          </p:cNvPr>
          <p:cNvSpPr/>
          <p:nvPr/>
        </p:nvSpPr>
        <p:spPr>
          <a:xfrm>
            <a:off x="357782" y="1634550"/>
            <a:ext cx="4520279" cy="306324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DE4D07-E97B-AEDB-40F7-2600D4ED810D}"/>
              </a:ext>
            </a:extLst>
          </p:cNvPr>
          <p:cNvPicPr>
            <a:picLocks noChangeAspect="1"/>
          </p:cNvPicPr>
          <p:nvPr/>
        </p:nvPicPr>
        <p:blipFill>
          <a:blip r:embed="rId3"/>
          <a:stretch>
            <a:fillRect/>
          </a:stretch>
        </p:blipFill>
        <p:spPr>
          <a:xfrm>
            <a:off x="5228343" y="491633"/>
            <a:ext cx="6263587" cy="2806722"/>
          </a:xfrm>
          <a:prstGeom prst="rect">
            <a:avLst/>
          </a:prstGeom>
        </p:spPr>
      </p:pic>
      <p:pic>
        <p:nvPicPr>
          <p:cNvPr id="12" name="Picture 11">
            <a:extLst>
              <a:ext uri="{FF2B5EF4-FFF2-40B4-BE49-F238E27FC236}">
                <a16:creationId xmlns:a16="http://schemas.microsoft.com/office/drawing/2014/main" id="{9DFA581B-4675-6EC2-836A-11EDE1CA676F}"/>
              </a:ext>
            </a:extLst>
          </p:cNvPr>
          <p:cNvPicPr>
            <a:picLocks noChangeAspect="1"/>
          </p:cNvPicPr>
          <p:nvPr/>
        </p:nvPicPr>
        <p:blipFill>
          <a:blip r:embed="rId4"/>
          <a:stretch>
            <a:fillRect/>
          </a:stretch>
        </p:blipFill>
        <p:spPr>
          <a:xfrm>
            <a:off x="5495043" y="3429000"/>
            <a:ext cx="5725407" cy="2708162"/>
          </a:xfrm>
          <a:prstGeom prst="rect">
            <a:avLst/>
          </a:prstGeom>
        </p:spPr>
      </p:pic>
      <p:sp>
        <p:nvSpPr>
          <p:cNvPr id="13" name="Rectangle 12">
            <a:extLst>
              <a:ext uri="{FF2B5EF4-FFF2-40B4-BE49-F238E27FC236}">
                <a16:creationId xmlns:a16="http://schemas.microsoft.com/office/drawing/2014/main" id="{A2F732D4-3235-AC54-B2ED-4FA4B4F3109C}"/>
              </a:ext>
            </a:extLst>
          </p:cNvPr>
          <p:cNvSpPr/>
          <p:nvPr/>
        </p:nvSpPr>
        <p:spPr>
          <a:xfrm>
            <a:off x="5297044" y="452020"/>
            <a:ext cx="6263587" cy="28463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16EBDF-B67B-F14A-F303-238A887E29D8}"/>
              </a:ext>
            </a:extLst>
          </p:cNvPr>
          <p:cNvSpPr/>
          <p:nvPr/>
        </p:nvSpPr>
        <p:spPr>
          <a:xfrm>
            <a:off x="5297044" y="3359913"/>
            <a:ext cx="6263587" cy="28463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6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AAEF-141F-2FB3-918F-6EC07351DF5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08ECFE-D7B5-22E5-925E-353DD6A9272D}"/>
              </a:ext>
            </a:extLst>
          </p:cNvPr>
          <p:cNvSpPr txBox="1"/>
          <p:nvPr/>
        </p:nvSpPr>
        <p:spPr>
          <a:xfrm>
            <a:off x="76200" y="145704"/>
            <a:ext cx="10244666" cy="523220"/>
          </a:xfrm>
          <a:prstGeom prst="rect">
            <a:avLst/>
          </a:prstGeom>
          <a:noFill/>
        </p:spPr>
        <p:txBody>
          <a:bodyPr wrap="square" rtlCol="0">
            <a:spAutoFit/>
          </a:bodyPr>
          <a:lstStyle/>
          <a:p>
            <a:r>
              <a:rPr lang="en-US" sz="2800" b="1" dirty="0"/>
              <a:t>Step 4:</a:t>
            </a:r>
            <a:endParaRPr lang="en-US" b="1" u="sng" dirty="0">
              <a:solidFill>
                <a:srgbClr val="002060"/>
              </a:solidFill>
            </a:endParaRPr>
          </a:p>
        </p:txBody>
      </p:sp>
      <p:sp>
        <p:nvSpPr>
          <p:cNvPr id="7" name="TextBox 6">
            <a:extLst>
              <a:ext uri="{FF2B5EF4-FFF2-40B4-BE49-F238E27FC236}">
                <a16:creationId xmlns:a16="http://schemas.microsoft.com/office/drawing/2014/main" id="{BA0220CF-2C20-9240-2902-0DFC67A06618}"/>
              </a:ext>
            </a:extLst>
          </p:cNvPr>
          <p:cNvSpPr txBox="1"/>
          <p:nvPr/>
        </p:nvSpPr>
        <p:spPr>
          <a:xfrm>
            <a:off x="550333" y="668924"/>
            <a:ext cx="1305357"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Plotting</a:t>
            </a:r>
          </a:p>
        </p:txBody>
      </p:sp>
      <p:pic>
        <p:nvPicPr>
          <p:cNvPr id="6" name="Picture 5">
            <a:extLst>
              <a:ext uri="{FF2B5EF4-FFF2-40B4-BE49-F238E27FC236}">
                <a16:creationId xmlns:a16="http://schemas.microsoft.com/office/drawing/2014/main" id="{F3E1FC44-195F-013E-1B7A-4238C9397EA4}"/>
              </a:ext>
            </a:extLst>
          </p:cNvPr>
          <p:cNvPicPr>
            <a:picLocks noChangeAspect="1"/>
          </p:cNvPicPr>
          <p:nvPr/>
        </p:nvPicPr>
        <p:blipFill>
          <a:blip r:embed="rId2"/>
          <a:srcRect r="43212"/>
          <a:stretch/>
        </p:blipFill>
        <p:spPr>
          <a:xfrm>
            <a:off x="550334" y="1534180"/>
            <a:ext cx="3802592" cy="3200652"/>
          </a:xfrm>
          <a:prstGeom prst="rect">
            <a:avLst/>
          </a:prstGeom>
        </p:spPr>
      </p:pic>
      <p:sp>
        <p:nvSpPr>
          <p:cNvPr id="8" name="TextBox 7">
            <a:extLst>
              <a:ext uri="{FF2B5EF4-FFF2-40B4-BE49-F238E27FC236}">
                <a16:creationId xmlns:a16="http://schemas.microsoft.com/office/drawing/2014/main" id="{D758390B-3EB8-4796-7F83-867ED58B3C17}"/>
              </a:ext>
            </a:extLst>
          </p:cNvPr>
          <p:cNvSpPr txBox="1"/>
          <p:nvPr/>
        </p:nvSpPr>
        <p:spPr>
          <a:xfrm>
            <a:off x="360364" y="5009549"/>
            <a:ext cx="4182532" cy="923330"/>
          </a:xfrm>
          <a:prstGeom prst="rect">
            <a:avLst/>
          </a:prstGeom>
          <a:noFill/>
        </p:spPr>
        <p:txBody>
          <a:bodyPr wrap="square" rtlCol="0">
            <a:spAutoFit/>
          </a:bodyPr>
          <a:lstStyle/>
          <a:p>
            <a:r>
              <a:rPr lang="en-US" b="1" dirty="0"/>
              <a:t>Note: </a:t>
            </a:r>
            <a:r>
              <a:rPr lang="en-US" b="1" dirty="0">
                <a:solidFill>
                  <a:srgbClr val="FF0000"/>
                </a:solidFill>
              </a:rPr>
              <a:t>We have used the subset of the data for easy and more clear visualization of the MTSI plot</a:t>
            </a:r>
          </a:p>
        </p:txBody>
      </p:sp>
      <p:sp>
        <p:nvSpPr>
          <p:cNvPr id="10" name="Rectangle 9">
            <a:extLst>
              <a:ext uri="{FF2B5EF4-FFF2-40B4-BE49-F238E27FC236}">
                <a16:creationId xmlns:a16="http://schemas.microsoft.com/office/drawing/2014/main" id="{D61296F4-0B16-4110-0600-EBA9E3500108}"/>
              </a:ext>
            </a:extLst>
          </p:cNvPr>
          <p:cNvSpPr/>
          <p:nvPr/>
        </p:nvSpPr>
        <p:spPr>
          <a:xfrm>
            <a:off x="550333" y="1534180"/>
            <a:ext cx="3802593" cy="3200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B6173E0-FCB5-5307-3F17-EC69B98E8B6F}"/>
              </a:ext>
            </a:extLst>
          </p:cNvPr>
          <p:cNvPicPr>
            <a:picLocks noChangeAspect="1"/>
          </p:cNvPicPr>
          <p:nvPr/>
        </p:nvPicPr>
        <p:blipFill>
          <a:blip r:embed="rId3"/>
          <a:stretch>
            <a:fillRect/>
          </a:stretch>
        </p:blipFill>
        <p:spPr>
          <a:xfrm>
            <a:off x="5072063" y="668924"/>
            <a:ext cx="5534025" cy="5024027"/>
          </a:xfrm>
          <a:prstGeom prst="rect">
            <a:avLst/>
          </a:prstGeom>
        </p:spPr>
      </p:pic>
      <p:pic>
        <p:nvPicPr>
          <p:cNvPr id="20" name="Picture 19">
            <a:extLst>
              <a:ext uri="{FF2B5EF4-FFF2-40B4-BE49-F238E27FC236}">
                <a16:creationId xmlns:a16="http://schemas.microsoft.com/office/drawing/2014/main" id="{DC3DB33B-8255-2DF7-1A66-F2D989CE33DB}"/>
              </a:ext>
            </a:extLst>
          </p:cNvPr>
          <p:cNvPicPr>
            <a:picLocks noChangeAspect="1"/>
          </p:cNvPicPr>
          <p:nvPr/>
        </p:nvPicPr>
        <p:blipFill>
          <a:blip r:embed="rId4"/>
          <a:stretch>
            <a:fillRect/>
          </a:stretch>
        </p:blipFill>
        <p:spPr>
          <a:xfrm>
            <a:off x="9945979" y="4734832"/>
            <a:ext cx="1695687" cy="819264"/>
          </a:xfrm>
          <a:prstGeom prst="rect">
            <a:avLst/>
          </a:prstGeom>
        </p:spPr>
      </p:pic>
      <p:sp>
        <p:nvSpPr>
          <p:cNvPr id="22" name="Rectangle 21">
            <a:extLst>
              <a:ext uri="{FF2B5EF4-FFF2-40B4-BE49-F238E27FC236}">
                <a16:creationId xmlns:a16="http://schemas.microsoft.com/office/drawing/2014/main" id="{2654C3D2-FA3D-3067-7CD4-D553D2199D26}"/>
              </a:ext>
            </a:extLst>
          </p:cNvPr>
          <p:cNvSpPr/>
          <p:nvPr/>
        </p:nvSpPr>
        <p:spPr>
          <a:xfrm>
            <a:off x="9930339" y="4734832"/>
            <a:ext cx="1711327" cy="81926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32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B6303-2A1F-52BE-CFC2-30DCF36DEDAD}"/>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853D60B3-1558-CCEF-02D6-B5EF1D6FCE08}"/>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C991B219-48E8-CE5A-A7F4-151F7ADB863C}"/>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Genomic Selection (GS)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B2074636-6DBF-D59A-A61E-B5EAD122B1CE}"/>
              </a:ext>
            </a:extLst>
          </p:cNvPr>
          <p:cNvSpPr txBox="1"/>
          <p:nvPr/>
        </p:nvSpPr>
        <p:spPr>
          <a:xfrm>
            <a:off x="228600" y="1217210"/>
            <a:ext cx="11696700" cy="1015663"/>
          </a:xfrm>
          <a:prstGeom prst="rect">
            <a:avLst/>
          </a:prstGeom>
          <a:noFill/>
        </p:spPr>
        <p:txBody>
          <a:bodyPr wrap="square" rtlCol="0">
            <a:spAutoFit/>
          </a:bodyPr>
          <a:lstStyle/>
          <a:p>
            <a:pPr algn="just"/>
            <a:r>
              <a:rPr lang="en-US" sz="2000" dirty="0"/>
              <a:t>Plant breeders usually evaluate multi traits in multi-environments. In this step, we are exploring the BMTME R package for analyzing breeding data with multiple traits and multiple environments and trying to do some predictions.</a:t>
            </a:r>
          </a:p>
        </p:txBody>
      </p:sp>
      <p:sp>
        <p:nvSpPr>
          <p:cNvPr id="7" name="TextBox 6">
            <a:extLst>
              <a:ext uri="{FF2B5EF4-FFF2-40B4-BE49-F238E27FC236}">
                <a16:creationId xmlns:a16="http://schemas.microsoft.com/office/drawing/2014/main" id="{82D66119-6153-53CA-798D-73EE0E332990}"/>
              </a:ext>
            </a:extLst>
          </p:cNvPr>
          <p:cNvSpPr txBox="1"/>
          <p:nvPr/>
        </p:nvSpPr>
        <p:spPr>
          <a:xfrm>
            <a:off x="484717" y="2408837"/>
            <a:ext cx="5306483" cy="738664"/>
          </a:xfrm>
          <a:prstGeom prst="rect">
            <a:avLst/>
          </a:prstGeom>
          <a:noFill/>
        </p:spPr>
        <p:txBody>
          <a:bodyPr wrap="square" rtlCol="0">
            <a:spAutoFit/>
          </a:bodyPr>
          <a:lstStyle/>
          <a:p>
            <a:r>
              <a:rPr lang="en-US" sz="2400" b="1" dirty="0"/>
              <a:t>Step 1:</a:t>
            </a:r>
          </a:p>
          <a:p>
            <a:r>
              <a:rPr lang="en-US" dirty="0"/>
              <a:t>Load the data and order the dataset</a:t>
            </a:r>
          </a:p>
        </p:txBody>
      </p:sp>
      <p:sp>
        <p:nvSpPr>
          <p:cNvPr id="8" name="TextBox 7">
            <a:extLst>
              <a:ext uri="{FF2B5EF4-FFF2-40B4-BE49-F238E27FC236}">
                <a16:creationId xmlns:a16="http://schemas.microsoft.com/office/drawing/2014/main" id="{D0231089-C856-F5B8-3C5B-524E53A2C93D}"/>
              </a:ext>
            </a:extLst>
          </p:cNvPr>
          <p:cNvSpPr txBox="1"/>
          <p:nvPr/>
        </p:nvSpPr>
        <p:spPr>
          <a:xfrm>
            <a:off x="484717" y="3190110"/>
            <a:ext cx="5096933" cy="738664"/>
          </a:xfrm>
          <a:prstGeom prst="rect">
            <a:avLst/>
          </a:prstGeom>
          <a:noFill/>
        </p:spPr>
        <p:txBody>
          <a:bodyPr wrap="square">
            <a:spAutoFit/>
          </a:bodyPr>
          <a:lstStyle/>
          <a:p>
            <a:r>
              <a:rPr lang="en-US" sz="2400" b="1" dirty="0">
                <a:solidFill>
                  <a:srgbClr val="00B050"/>
                </a:solidFill>
              </a:rPr>
              <a:t>Step 2:</a:t>
            </a:r>
            <a:br>
              <a:rPr lang="en-US" sz="1800" b="1" dirty="0"/>
            </a:br>
            <a:r>
              <a:rPr lang="en-US" sz="1800" dirty="0"/>
              <a:t>Design of matrices</a:t>
            </a:r>
          </a:p>
        </p:txBody>
      </p:sp>
      <p:sp>
        <p:nvSpPr>
          <p:cNvPr id="9" name="TextBox 8">
            <a:extLst>
              <a:ext uri="{FF2B5EF4-FFF2-40B4-BE49-F238E27FC236}">
                <a16:creationId xmlns:a16="http://schemas.microsoft.com/office/drawing/2014/main" id="{AD5C9654-6755-14A1-D447-7CAD1FFAB1CB}"/>
              </a:ext>
            </a:extLst>
          </p:cNvPr>
          <p:cNvSpPr txBox="1"/>
          <p:nvPr/>
        </p:nvSpPr>
        <p:spPr>
          <a:xfrm>
            <a:off x="484717" y="4008299"/>
            <a:ext cx="2925233" cy="738664"/>
          </a:xfrm>
          <a:prstGeom prst="rect">
            <a:avLst/>
          </a:prstGeom>
          <a:noFill/>
        </p:spPr>
        <p:txBody>
          <a:bodyPr wrap="square">
            <a:spAutoFit/>
          </a:bodyPr>
          <a:lstStyle/>
          <a:p>
            <a:r>
              <a:rPr lang="en-US" sz="2400" b="1" dirty="0"/>
              <a:t>Step 3:</a:t>
            </a:r>
          </a:p>
          <a:p>
            <a:r>
              <a:rPr lang="en-US" dirty="0"/>
              <a:t>Fitting the model</a:t>
            </a:r>
            <a:endParaRPr lang="en-US" sz="1800" dirty="0"/>
          </a:p>
        </p:txBody>
      </p:sp>
      <p:sp>
        <p:nvSpPr>
          <p:cNvPr id="10" name="TextBox 9">
            <a:extLst>
              <a:ext uri="{FF2B5EF4-FFF2-40B4-BE49-F238E27FC236}">
                <a16:creationId xmlns:a16="http://schemas.microsoft.com/office/drawing/2014/main" id="{28C2AA8C-74FF-AED7-CAAF-8C4068986A54}"/>
              </a:ext>
            </a:extLst>
          </p:cNvPr>
          <p:cNvSpPr txBox="1"/>
          <p:nvPr/>
        </p:nvSpPr>
        <p:spPr>
          <a:xfrm>
            <a:off x="484716" y="4828478"/>
            <a:ext cx="8544983" cy="738664"/>
          </a:xfrm>
          <a:prstGeom prst="rect">
            <a:avLst/>
          </a:prstGeom>
          <a:noFill/>
        </p:spPr>
        <p:txBody>
          <a:bodyPr wrap="square">
            <a:spAutoFit/>
          </a:bodyPr>
          <a:lstStyle/>
          <a:p>
            <a:r>
              <a:rPr lang="en-US" sz="2400" b="1" dirty="0"/>
              <a:t>Step 4:</a:t>
            </a:r>
          </a:p>
          <a:p>
            <a:r>
              <a:rPr lang="en-US" dirty="0"/>
              <a:t>Extracting covariance between traits (+residual) and covariance between environments</a:t>
            </a:r>
            <a:endParaRPr lang="en-US" sz="1800" dirty="0"/>
          </a:p>
        </p:txBody>
      </p:sp>
      <p:sp>
        <p:nvSpPr>
          <p:cNvPr id="11" name="TextBox 10">
            <a:extLst>
              <a:ext uri="{FF2B5EF4-FFF2-40B4-BE49-F238E27FC236}">
                <a16:creationId xmlns:a16="http://schemas.microsoft.com/office/drawing/2014/main" id="{D5BD6EFA-3E43-8A6D-D29C-9D7A62FB8C9A}"/>
              </a:ext>
            </a:extLst>
          </p:cNvPr>
          <p:cNvSpPr txBox="1"/>
          <p:nvPr/>
        </p:nvSpPr>
        <p:spPr>
          <a:xfrm>
            <a:off x="5147735" y="2408837"/>
            <a:ext cx="5306483" cy="738664"/>
          </a:xfrm>
          <a:prstGeom prst="rect">
            <a:avLst/>
          </a:prstGeom>
          <a:noFill/>
        </p:spPr>
        <p:txBody>
          <a:bodyPr wrap="square" rtlCol="0">
            <a:spAutoFit/>
          </a:bodyPr>
          <a:lstStyle/>
          <a:p>
            <a:r>
              <a:rPr lang="en-US" sz="2400" b="1" dirty="0"/>
              <a:t>Step 5:</a:t>
            </a:r>
          </a:p>
          <a:p>
            <a:r>
              <a:rPr lang="en-US" dirty="0"/>
              <a:t>Observed and predicted values</a:t>
            </a:r>
          </a:p>
        </p:txBody>
      </p:sp>
      <p:sp>
        <p:nvSpPr>
          <p:cNvPr id="12" name="TextBox 11">
            <a:extLst>
              <a:ext uri="{FF2B5EF4-FFF2-40B4-BE49-F238E27FC236}">
                <a16:creationId xmlns:a16="http://schemas.microsoft.com/office/drawing/2014/main" id="{4FAB873C-47B8-FE76-9109-C2EB344EBD4B}"/>
              </a:ext>
            </a:extLst>
          </p:cNvPr>
          <p:cNvSpPr txBox="1"/>
          <p:nvPr/>
        </p:nvSpPr>
        <p:spPr>
          <a:xfrm>
            <a:off x="5147735" y="3190110"/>
            <a:ext cx="5096933" cy="738664"/>
          </a:xfrm>
          <a:prstGeom prst="rect">
            <a:avLst/>
          </a:prstGeom>
          <a:noFill/>
        </p:spPr>
        <p:txBody>
          <a:bodyPr wrap="square">
            <a:spAutoFit/>
          </a:bodyPr>
          <a:lstStyle/>
          <a:p>
            <a:r>
              <a:rPr lang="en-US" sz="2400" b="1" dirty="0"/>
              <a:t>Step 6:</a:t>
            </a:r>
            <a:br>
              <a:rPr lang="en-US" sz="1800" b="1" dirty="0"/>
            </a:br>
            <a:r>
              <a:rPr lang="en-US" sz="1800" dirty="0"/>
              <a:t>Cross validation strategy</a:t>
            </a:r>
          </a:p>
        </p:txBody>
      </p:sp>
      <p:sp>
        <p:nvSpPr>
          <p:cNvPr id="13" name="TextBox 12">
            <a:extLst>
              <a:ext uri="{FF2B5EF4-FFF2-40B4-BE49-F238E27FC236}">
                <a16:creationId xmlns:a16="http://schemas.microsoft.com/office/drawing/2014/main" id="{EBC26FD0-4CB8-E02A-851E-6A817B0862C8}"/>
              </a:ext>
            </a:extLst>
          </p:cNvPr>
          <p:cNvSpPr txBox="1"/>
          <p:nvPr/>
        </p:nvSpPr>
        <p:spPr>
          <a:xfrm>
            <a:off x="5147735" y="4008299"/>
            <a:ext cx="2925233" cy="738664"/>
          </a:xfrm>
          <a:prstGeom prst="rect">
            <a:avLst/>
          </a:prstGeom>
          <a:noFill/>
        </p:spPr>
        <p:txBody>
          <a:bodyPr wrap="square">
            <a:spAutoFit/>
          </a:bodyPr>
          <a:lstStyle/>
          <a:p>
            <a:r>
              <a:rPr lang="en-US" sz="2400" b="1" dirty="0"/>
              <a:t>Step 7:</a:t>
            </a:r>
          </a:p>
          <a:p>
            <a:r>
              <a:rPr lang="en-US" dirty="0"/>
              <a:t>Average predictions</a:t>
            </a:r>
            <a:endParaRPr lang="en-US" sz="1800" dirty="0"/>
          </a:p>
        </p:txBody>
      </p:sp>
    </p:spTree>
    <p:extLst>
      <p:ext uri="{BB962C8B-B14F-4D97-AF65-F5344CB8AC3E}">
        <p14:creationId xmlns:p14="http://schemas.microsoft.com/office/powerpoint/2010/main" val="109305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27770-0172-0E87-0702-337E9844049F}"/>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844BF03-F361-0D25-8AAA-D13C36227D03}"/>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A6D0447C-A110-7395-F8F5-E93274C9031A}"/>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Dataset 2</a:t>
            </a:r>
            <a:endParaRPr lang="en-US" b="1" cap="none" dirty="0">
              <a:solidFill>
                <a:schemeClr val="tx1"/>
              </a:solidFill>
              <a:latin typeface="Arial headings "/>
              <a:cs typeface="Arial" panose="020B0604020202020204" pitchFamily="34" charset="0"/>
            </a:endParaRPr>
          </a:p>
        </p:txBody>
      </p:sp>
      <p:pic>
        <p:nvPicPr>
          <p:cNvPr id="1026" name="Picture 2" descr="Corn Stalks and Patch PNG Images &amp; PSDs for Download | PixelSquid -  S111698204">
            <a:extLst>
              <a:ext uri="{FF2B5EF4-FFF2-40B4-BE49-F238E27FC236}">
                <a16:creationId xmlns:a16="http://schemas.microsoft.com/office/drawing/2014/main" id="{2F786FBE-DCB6-460A-1B1D-473146579F9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4003" t="16398" r="8116" b="10899"/>
          <a:stretch/>
        </p:blipFill>
        <p:spPr bwMode="auto">
          <a:xfrm>
            <a:off x="6413009" y="1722129"/>
            <a:ext cx="3099715" cy="28936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C87A26-67C0-20DE-B066-8775A54A79A5}"/>
              </a:ext>
            </a:extLst>
          </p:cNvPr>
          <p:cNvSpPr txBox="1"/>
          <p:nvPr/>
        </p:nvSpPr>
        <p:spPr>
          <a:xfrm>
            <a:off x="6777256" y="1366662"/>
            <a:ext cx="2371223" cy="461665"/>
          </a:xfrm>
          <a:prstGeom prst="rect">
            <a:avLst/>
          </a:prstGeom>
          <a:noFill/>
        </p:spPr>
        <p:txBody>
          <a:bodyPr wrap="square">
            <a:spAutoFit/>
          </a:bodyPr>
          <a:lstStyle/>
          <a:p>
            <a:r>
              <a:rPr lang="en-US" sz="2400" b="1" dirty="0"/>
              <a:t>309 corn hybrids</a:t>
            </a:r>
            <a:endParaRPr lang="en-US" sz="1800" dirty="0"/>
          </a:p>
        </p:txBody>
      </p:sp>
      <p:sp>
        <p:nvSpPr>
          <p:cNvPr id="9" name="Right Brace 8">
            <a:extLst>
              <a:ext uri="{FF2B5EF4-FFF2-40B4-BE49-F238E27FC236}">
                <a16:creationId xmlns:a16="http://schemas.microsoft.com/office/drawing/2014/main" id="{3AB94669-30CB-905F-5B86-6D40BFD817C4}"/>
              </a:ext>
            </a:extLst>
          </p:cNvPr>
          <p:cNvSpPr/>
          <p:nvPr/>
        </p:nvSpPr>
        <p:spPr>
          <a:xfrm>
            <a:off x="5851349"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2D2A5ED-FDE9-ADB5-25F6-A57312E3A275}"/>
              </a:ext>
            </a:extLst>
          </p:cNvPr>
          <p:cNvSpPr txBox="1"/>
          <p:nvPr/>
        </p:nvSpPr>
        <p:spPr>
          <a:xfrm>
            <a:off x="6777256" y="4552073"/>
            <a:ext cx="2371223" cy="830997"/>
          </a:xfrm>
          <a:prstGeom prst="rect">
            <a:avLst/>
          </a:prstGeom>
          <a:noFill/>
        </p:spPr>
        <p:txBody>
          <a:bodyPr wrap="square">
            <a:spAutoFit/>
          </a:bodyPr>
          <a:lstStyle/>
          <a:p>
            <a:pPr algn="ctr"/>
            <a:r>
              <a:rPr lang="en-US" sz="2400" b="1" dirty="0"/>
              <a:t>3 environments</a:t>
            </a:r>
          </a:p>
          <a:p>
            <a:pPr algn="ctr"/>
            <a:r>
              <a:rPr lang="en-US" sz="2400" dirty="0"/>
              <a:t>(3 reps by E)</a:t>
            </a:r>
          </a:p>
        </p:txBody>
      </p:sp>
      <p:sp>
        <p:nvSpPr>
          <p:cNvPr id="12" name="Right Brace 11">
            <a:extLst>
              <a:ext uri="{FF2B5EF4-FFF2-40B4-BE49-F238E27FC236}">
                <a16:creationId xmlns:a16="http://schemas.microsoft.com/office/drawing/2014/main" id="{BABF5155-FF3C-DBB7-0A3C-D69FD7B5F277}"/>
              </a:ext>
            </a:extLst>
          </p:cNvPr>
          <p:cNvSpPr/>
          <p:nvPr/>
        </p:nvSpPr>
        <p:spPr>
          <a:xfrm>
            <a:off x="9400841"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5D0CBBA-7EA2-F25C-6D61-00AB5A3A9025}"/>
              </a:ext>
            </a:extLst>
          </p:cNvPr>
          <p:cNvSpPr txBox="1"/>
          <p:nvPr/>
        </p:nvSpPr>
        <p:spPr>
          <a:xfrm>
            <a:off x="9765086" y="2833389"/>
            <a:ext cx="2371223" cy="1938992"/>
          </a:xfrm>
          <a:prstGeom prst="rect">
            <a:avLst/>
          </a:prstGeom>
          <a:noFill/>
        </p:spPr>
        <p:txBody>
          <a:bodyPr wrap="square">
            <a:spAutoFit/>
          </a:bodyPr>
          <a:lstStyle/>
          <a:p>
            <a:pPr marL="514350" indent="-514350" algn="ctr">
              <a:buAutoNum type="romanLcParenR"/>
            </a:pPr>
            <a:r>
              <a:rPr lang="en-US" sz="2400" b="1" dirty="0"/>
              <a:t>Yield</a:t>
            </a:r>
          </a:p>
          <a:p>
            <a:pPr marL="400050" indent="-400050" algn="ctr">
              <a:buAutoNum type="romanLcParenR"/>
            </a:pPr>
            <a:r>
              <a:rPr lang="en-US" sz="2400" b="1" dirty="0"/>
              <a:t>PH</a:t>
            </a:r>
            <a:r>
              <a:rPr lang="en-US" sz="2400" dirty="0"/>
              <a:t> (plant height)</a:t>
            </a:r>
          </a:p>
          <a:p>
            <a:pPr marL="400050" indent="-400050" algn="ctr">
              <a:buAutoNum type="romanLcParenR"/>
            </a:pPr>
            <a:r>
              <a:rPr lang="en-US" sz="2400" b="1" dirty="0"/>
              <a:t>ASI </a:t>
            </a:r>
            <a:r>
              <a:rPr lang="en-US" sz="2400" dirty="0"/>
              <a:t>(anthesis-silking time)</a:t>
            </a:r>
            <a:endParaRPr lang="en-US" sz="1800" dirty="0"/>
          </a:p>
        </p:txBody>
      </p:sp>
      <p:pic>
        <p:nvPicPr>
          <p:cNvPr id="6" name="Picture 5">
            <a:extLst>
              <a:ext uri="{FF2B5EF4-FFF2-40B4-BE49-F238E27FC236}">
                <a16:creationId xmlns:a16="http://schemas.microsoft.com/office/drawing/2014/main" id="{F7B017CA-23C7-97D9-703D-0F2AC498A184}"/>
              </a:ext>
            </a:extLst>
          </p:cNvPr>
          <p:cNvPicPr>
            <a:picLocks noChangeAspect="1"/>
          </p:cNvPicPr>
          <p:nvPr/>
        </p:nvPicPr>
        <p:blipFill>
          <a:blip r:embed="rId4"/>
          <a:stretch>
            <a:fillRect/>
          </a:stretch>
        </p:blipFill>
        <p:spPr>
          <a:xfrm>
            <a:off x="329507" y="2661355"/>
            <a:ext cx="5428028" cy="2283061"/>
          </a:xfrm>
          <a:prstGeom prst="rect">
            <a:avLst/>
          </a:prstGeom>
        </p:spPr>
      </p:pic>
    </p:spTree>
    <p:extLst>
      <p:ext uri="{BB962C8B-B14F-4D97-AF65-F5344CB8AC3E}">
        <p14:creationId xmlns:p14="http://schemas.microsoft.com/office/powerpoint/2010/main" val="315516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A0A30B4-8C20-00AA-3511-EF521F0A6DC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FFE2232-251C-B070-EF74-84E337DF20D7}"/>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Multi-Environment Trial</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7134027C-24A5-A35E-6676-52E8B5956B5B}"/>
              </a:ext>
            </a:extLst>
          </p:cNvPr>
          <p:cNvSpPr txBox="1"/>
          <p:nvPr/>
        </p:nvSpPr>
        <p:spPr>
          <a:xfrm>
            <a:off x="270933" y="1711946"/>
            <a:ext cx="11353799"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Multi-Environment Trial (MET) refers to refers to the process of growing different </a:t>
            </a:r>
            <a:r>
              <a:rPr lang="en-US" sz="2400" b="1" dirty="0"/>
              <a:t>genotypes (G)</a:t>
            </a:r>
            <a:r>
              <a:rPr lang="en-US" sz="2400" dirty="0"/>
              <a:t> in multiple </a:t>
            </a:r>
            <a:r>
              <a:rPr lang="en-US" sz="2400" b="1" dirty="0"/>
              <a:t>environments (J)</a:t>
            </a:r>
            <a:r>
              <a:rPr lang="en-US" sz="2400" dirty="0"/>
              <a:t> over time to evaluate and improve a specific trait, such as yield, across varying conditions.</a:t>
            </a:r>
          </a:p>
        </p:txBody>
      </p:sp>
      <p:sp>
        <p:nvSpPr>
          <p:cNvPr id="8" name="TextBox 7">
            <a:extLst>
              <a:ext uri="{FF2B5EF4-FFF2-40B4-BE49-F238E27FC236}">
                <a16:creationId xmlns:a16="http://schemas.microsoft.com/office/drawing/2014/main" id="{6AA9C53C-865E-EB30-91E4-41AB682772D2}"/>
              </a:ext>
            </a:extLst>
          </p:cNvPr>
          <p:cNvSpPr txBox="1"/>
          <p:nvPr/>
        </p:nvSpPr>
        <p:spPr>
          <a:xfrm>
            <a:off x="270933" y="1127171"/>
            <a:ext cx="1400768" cy="584775"/>
          </a:xfrm>
          <a:prstGeom prst="rect">
            <a:avLst/>
          </a:prstGeom>
          <a:noFill/>
        </p:spPr>
        <p:txBody>
          <a:bodyPr wrap="none" rtlCol="0">
            <a:spAutoFit/>
          </a:bodyPr>
          <a:lstStyle/>
          <a:p>
            <a:r>
              <a:rPr lang="en-US" sz="3200" b="1" dirty="0"/>
              <a:t>What ?</a:t>
            </a:r>
          </a:p>
        </p:txBody>
      </p:sp>
      <p:sp>
        <p:nvSpPr>
          <p:cNvPr id="9" name="TextBox 8">
            <a:extLst>
              <a:ext uri="{FF2B5EF4-FFF2-40B4-BE49-F238E27FC236}">
                <a16:creationId xmlns:a16="http://schemas.microsoft.com/office/drawing/2014/main" id="{0DC47A42-FBAD-1940-DF96-4081802E8F32}"/>
              </a:ext>
            </a:extLst>
          </p:cNvPr>
          <p:cNvSpPr txBox="1"/>
          <p:nvPr/>
        </p:nvSpPr>
        <p:spPr>
          <a:xfrm>
            <a:off x="270933" y="3497050"/>
            <a:ext cx="5122334"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Essential part of plant breeding programs to evaluate crop productivity and adaptability in diverse environments</a:t>
            </a:r>
          </a:p>
        </p:txBody>
      </p:sp>
      <p:sp>
        <p:nvSpPr>
          <p:cNvPr id="10" name="TextBox 9">
            <a:extLst>
              <a:ext uri="{FF2B5EF4-FFF2-40B4-BE49-F238E27FC236}">
                <a16:creationId xmlns:a16="http://schemas.microsoft.com/office/drawing/2014/main" id="{FC20BA29-2797-2C43-A0CE-D51CF50E4DBE}"/>
              </a:ext>
            </a:extLst>
          </p:cNvPr>
          <p:cNvSpPr txBox="1"/>
          <p:nvPr/>
        </p:nvSpPr>
        <p:spPr>
          <a:xfrm>
            <a:off x="270933" y="2912275"/>
            <a:ext cx="1246431" cy="584775"/>
          </a:xfrm>
          <a:prstGeom prst="rect">
            <a:avLst/>
          </a:prstGeom>
          <a:noFill/>
        </p:spPr>
        <p:txBody>
          <a:bodyPr wrap="none" rtlCol="0">
            <a:spAutoFit/>
          </a:bodyPr>
          <a:lstStyle/>
          <a:p>
            <a:r>
              <a:rPr lang="en-US" sz="3200" b="1" dirty="0"/>
              <a:t>Why ?</a:t>
            </a:r>
          </a:p>
        </p:txBody>
      </p:sp>
      <p:graphicFrame>
        <p:nvGraphicFramePr>
          <p:cNvPr id="11" name="Table 10">
            <a:extLst>
              <a:ext uri="{FF2B5EF4-FFF2-40B4-BE49-F238E27FC236}">
                <a16:creationId xmlns:a16="http://schemas.microsoft.com/office/drawing/2014/main" id="{D6AC8BEB-6F31-BA3A-A106-8A8E84692368}"/>
              </a:ext>
            </a:extLst>
          </p:cNvPr>
          <p:cNvGraphicFramePr>
            <a:graphicFrameLocks noGrp="1"/>
          </p:cNvGraphicFramePr>
          <p:nvPr>
            <p:extLst>
              <p:ext uri="{D42A27DB-BD31-4B8C-83A1-F6EECF244321}">
                <p14:modId xmlns:p14="http://schemas.microsoft.com/office/powerpoint/2010/main" val="2893228121"/>
              </p:ext>
            </p:extLst>
          </p:nvPr>
        </p:nvGraphicFramePr>
        <p:xfrm>
          <a:off x="5130800" y="3346225"/>
          <a:ext cx="2743200" cy="228600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34801805"/>
                    </a:ext>
                  </a:extLst>
                </a:gridCol>
                <a:gridCol w="548640">
                  <a:extLst>
                    <a:ext uri="{9D8B030D-6E8A-4147-A177-3AD203B41FA5}">
                      <a16:colId xmlns:a16="http://schemas.microsoft.com/office/drawing/2014/main" val="1272145674"/>
                    </a:ext>
                  </a:extLst>
                </a:gridCol>
                <a:gridCol w="548640">
                  <a:extLst>
                    <a:ext uri="{9D8B030D-6E8A-4147-A177-3AD203B41FA5}">
                      <a16:colId xmlns:a16="http://schemas.microsoft.com/office/drawing/2014/main" val="3191810610"/>
                    </a:ext>
                  </a:extLst>
                </a:gridCol>
                <a:gridCol w="548640">
                  <a:extLst>
                    <a:ext uri="{9D8B030D-6E8A-4147-A177-3AD203B41FA5}">
                      <a16:colId xmlns:a16="http://schemas.microsoft.com/office/drawing/2014/main" val="2339290165"/>
                    </a:ext>
                  </a:extLst>
                </a:gridCol>
                <a:gridCol w="548640">
                  <a:extLst>
                    <a:ext uri="{9D8B030D-6E8A-4147-A177-3AD203B41FA5}">
                      <a16:colId xmlns:a16="http://schemas.microsoft.com/office/drawing/2014/main" val="1160759530"/>
                    </a:ext>
                  </a:extLst>
                </a:gridCol>
              </a:tblGrid>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84971598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6175706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34851012"/>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84668657"/>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498672319"/>
                  </a:ext>
                </a:extLst>
              </a:tr>
            </a:tbl>
          </a:graphicData>
        </a:graphic>
      </p:graphicFrame>
      <p:sp>
        <p:nvSpPr>
          <p:cNvPr id="13" name="TextBox 12">
            <a:extLst>
              <a:ext uri="{FF2B5EF4-FFF2-40B4-BE49-F238E27FC236}">
                <a16:creationId xmlns:a16="http://schemas.microsoft.com/office/drawing/2014/main" id="{F582155A-2336-4134-CE7D-05A0C92A0C04}"/>
              </a:ext>
            </a:extLst>
          </p:cNvPr>
          <p:cNvSpPr txBox="1"/>
          <p:nvPr/>
        </p:nvSpPr>
        <p:spPr>
          <a:xfrm>
            <a:off x="4675513" y="3344392"/>
            <a:ext cx="413896" cy="369332"/>
          </a:xfrm>
          <a:prstGeom prst="rect">
            <a:avLst/>
          </a:prstGeom>
          <a:noFill/>
        </p:spPr>
        <p:txBody>
          <a:bodyPr wrap="none" rtlCol="0">
            <a:spAutoFit/>
          </a:bodyPr>
          <a:lstStyle/>
          <a:p>
            <a:r>
              <a:rPr lang="en-US" dirty="0"/>
              <a:t>E1</a:t>
            </a:r>
          </a:p>
        </p:txBody>
      </p:sp>
      <p:sp>
        <p:nvSpPr>
          <p:cNvPr id="14" name="TextBox 13">
            <a:extLst>
              <a:ext uri="{FF2B5EF4-FFF2-40B4-BE49-F238E27FC236}">
                <a16:creationId xmlns:a16="http://schemas.microsoft.com/office/drawing/2014/main" id="{DC38E70E-51B4-4494-1CD8-DF86BDDEF694}"/>
              </a:ext>
            </a:extLst>
          </p:cNvPr>
          <p:cNvSpPr txBox="1"/>
          <p:nvPr/>
        </p:nvSpPr>
        <p:spPr>
          <a:xfrm>
            <a:off x="4675513" y="3828069"/>
            <a:ext cx="413896" cy="369332"/>
          </a:xfrm>
          <a:prstGeom prst="rect">
            <a:avLst/>
          </a:prstGeom>
          <a:noFill/>
        </p:spPr>
        <p:txBody>
          <a:bodyPr wrap="none" rtlCol="0">
            <a:spAutoFit/>
          </a:bodyPr>
          <a:lstStyle/>
          <a:p>
            <a:r>
              <a:rPr lang="en-US" dirty="0"/>
              <a:t>E2</a:t>
            </a:r>
          </a:p>
        </p:txBody>
      </p:sp>
      <p:sp>
        <p:nvSpPr>
          <p:cNvPr id="15" name="TextBox 14">
            <a:extLst>
              <a:ext uri="{FF2B5EF4-FFF2-40B4-BE49-F238E27FC236}">
                <a16:creationId xmlns:a16="http://schemas.microsoft.com/office/drawing/2014/main" id="{BA08C89D-A805-03BB-A699-E04C066AB135}"/>
              </a:ext>
            </a:extLst>
          </p:cNvPr>
          <p:cNvSpPr txBox="1"/>
          <p:nvPr/>
        </p:nvSpPr>
        <p:spPr>
          <a:xfrm>
            <a:off x="4675513" y="5252386"/>
            <a:ext cx="370614" cy="369332"/>
          </a:xfrm>
          <a:prstGeom prst="rect">
            <a:avLst/>
          </a:prstGeom>
          <a:noFill/>
        </p:spPr>
        <p:txBody>
          <a:bodyPr wrap="none" rtlCol="0">
            <a:spAutoFit/>
          </a:bodyPr>
          <a:lstStyle/>
          <a:p>
            <a:r>
              <a:rPr lang="en-US" dirty="0"/>
              <a:t>EJ</a:t>
            </a:r>
          </a:p>
        </p:txBody>
      </p:sp>
      <p:sp>
        <p:nvSpPr>
          <p:cNvPr id="16" name="TextBox 15">
            <a:extLst>
              <a:ext uri="{FF2B5EF4-FFF2-40B4-BE49-F238E27FC236}">
                <a16:creationId xmlns:a16="http://schemas.microsoft.com/office/drawing/2014/main" id="{12D9AD6C-565B-64EB-E7C6-86C3F4D2BBDD}"/>
              </a:ext>
            </a:extLst>
          </p:cNvPr>
          <p:cNvSpPr txBox="1"/>
          <p:nvPr/>
        </p:nvSpPr>
        <p:spPr>
          <a:xfrm>
            <a:off x="8620992" y="3285121"/>
            <a:ext cx="413896" cy="369332"/>
          </a:xfrm>
          <a:prstGeom prst="rect">
            <a:avLst/>
          </a:prstGeom>
          <a:noFill/>
        </p:spPr>
        <p:txBody>
          <a:bodyPr wrap="none" rtlCol="0">
            <a:spAutoFit/>
          </a:bodyPr>
          <a:lstStyle/>
          <a:p>
            <a:r>
              <a:rPr lang="en-US" dirty="0"/>
              <a:t>E1</a:t>
            </a:r>
          </a:p>
        </p:txBody>
      </p:sp>
      <p:sp>
        <p:nvSpPr>
          <p:cNvPr id="17" name="TextBox 16">
            <a:extLst>
              <a:ext uri="{FF2B5EF4-FFF2-40B4-BE49-F238E27FC236}">
                <a16:creationId xmlns:a16="http://schemas.microsoft.com/office/drawing/2014/main" id="{9D9E77C8-502B-8B4A-A420-55D95589CC3B}"/>
              </a:ext>
            </a:extLst>
          </p:cNvPr>
          <p:cNvSpPr txBox="1"/>
          <p:nvPr/>
        </p:nvSpPr>
        <p:spPr>
          <a:xfrm>
            <a:off x="8620992" y="3768798"/>
            <a:ext cx="413896" cy="369332"/>
          </a:xfrm>
          <a:prstGeom prst="rect">
            <a:avLst/>
          </a:prstGeom>
          <a:noFill/>
        </p:spPr>
        <p:txBody>
          <a:bodyPr wrap="none" rtlCol="0">
            <a:spAutoFit/>
          </a:bodyPr>
          <a:lstStyle/>
          <a:p>
            <a:r>
              <a:rPr lang="en-US" dirty="0"/>
              <a:t>E2</a:t>
            </a:r>
          </a:p>
        </p:txBody>
      </p:sp>
      <p:sp>
        <p:nvSpPr>
          <p:cNvPr id="18" name="TextBox 17">
            <a:extLst>
              <a:ext uri="{FF2B5EF4-FFF2-40B4-BE49-F238E27FC236}">
                <a16:creationId xmlns:a16="http://schemas.microsoft.com/office/drawing/2014/main" id="{A4BD8DA3-A92F-1EC5-0A20-9CA1AACC3A6B}"/>
              </a:ext>
            </a:extLst>
          </p:cNvPr>
          <p:cNvSpPr txBox="1"/>
          <p:nvPr/>
        </p:nvSpPr>
        <p:spPr>
          <a:xfrm>
            <a:off x="8620992" y="5193115"/>
            <a:ext cx="370614" cy="369332"/>
          </a:xfrm>
          <a:prstGeom prst="rect">
            <a:avLst/>
          </a:prstGeom>
          <a:noFill/>
        </p:spPr>
        <p:txBody>
          <a:bodyPr wrap="none" rtlCol="0">
            <a:spAutoFit/>
          </a:bodyPr>
          <a:lstStyle/>
          <a:p>
            <a:r>
              <a:rPr lang="en-US" dirty="0"/>
              <a:t>EJ</a:t>
            </a:r>
          </a:p>
        </p:txBody>
      </p:sp>
      <p:sp>
        <p:nvSpPr>
          <p:cNvPr id="19" name="TextBox 18">
            <a:extLst>
              <a:ext uri="{FF2B5EF4-FFF2-40B4-BE49-F238E27FC236}">
                <a16:creationId xmlns:a16="http://schemas.microsoft.com/office/drawing/2014/main" id="{6B7F7BD3-1644-D582-4B8F-B4ECB947D76C}"/>
              </a:ext>
            </a:extLst>
          </p:cNvPr>
          <p:cNvSpPr txBox="1"/>
          <p:nvPr/>
        </p:nvSpPr>
        <p:spPr>
          <a:xfrm>
            <a:off x="6124187" y="2835330"/>
            <a:ext cx="767326" cy="369332"/>
          </a:xfrm>
          <a:prstGeom prst="rect">
            <a:avLst/>
          </a:prstGeom>
          <a:noFill/>
        </p:spPr>
        <p:txBody>
          <a:bodyPr wrap="none" rtlCol="0">
            <a:spAutoFit/>
          </a:bodyPr>
          <a:lstStyle/>
          <a:p>
            <a:r>
              <a:rPr lang="en-US" b="1" dirty="0"/>
              <a:t>Year 1</a:t>
            </a:r>
          </a:p>
        </p:txBody>
      </p:sp>
      <p:sp>
        <p:nvSpPr>
          <p:cNvPr id="20" name="TextBox 19">
            <a:extLst>
              <a:ext uri="{FF2B5EF4-FFF2-40B4-BE49-F238E27FC236}">
                <a16:creationId xmlns:a16="http://schemas.microsoft.com/office/drawing/2014/main" id="{84D2DD12-577E-A455-6C9C-441B2AADF1FA}"/>
              </a:ext>
            </a:extLst>
          </p:cNvPr>
          <p:cNvSpPr txBox="1"/>
          <p:nvPr/>
        </p:nvSpPr>
        <p:spPr>
          <a:xfrm>
            <a:off x="10063288" y="2849659"/>
            <a:ext cx="773738" cy="369332"/>
          </a:xfrm>
          <a:prstGeom prst="rect">
            <a:avLst/>
          </a:prstGeom>
          <a:noFill/>
        </p:spPr>
        <p:txBody>
          <a:bodyPr wrap="none" rtlCol="0">
            <a:spAutoFit/>
          </a:bodyPr>
          <a:lstStyle/>
          <a:p>
            <a:r>
              <a:rPr lang="en-US" b="1" dirty="0"/>
              <a:t>Year n</a:t>
            </a:r>
          </a:p>
        </p:txBody>
      </p:sp>
      <p:sp>
        <p:nvSpPr>
          <p:cNvPr id="21" name="TextBox 20">
            <a:extLst>
              <a:ext uri="{FF2B5EF4-FFF2-40B4-BE49-F238E27FC236}">
                <a16:creationId xmlns:a16="http://schemas.microsoft.com/office/drawing/2014/main" id="{4D1CA6F4-868D-5976-2423-869BC0C5F33C}"/>
              </a:ext>
            </a:extLst>
          </p:cNvPr>
          <p:cNvSpPr txBox="1"/>
          <p:nvPr/>
        </p:nvSpPr>
        <p:spPr>
          <a:xfrm>
            <a:off x="7808270" y="2835330"/>
            <a:ext cx="1226618" cy="369332"/>
          </a:xfrm>
          <a:prstGeom prst="rect">
            <a:avLst/>
          </a:prstGeom>
          <a:noFill/>
        </p:spPr>
        <p:txBody>
          <a:bodyPr wrap="none" rtlCol="0">
            <a:spAutoFit/>
          </a:bodyPr>
          <a:lstStyle/>
          <a:p>
            <a:r>
              <a:rPr lang="en-US" b="1" dirty="0"/>
              <a:t>……………….</a:t>
            </a:r>
          </a:p>
        </p:txBody>
      </p:sp>
      <p:sp>
        <p:nvSpPr>
          <p:cNvPr id="22" name="TextBox 21">
            <a:extLst>
              <a:ext uri="{FF2B5EF4-FFF2-40B4-BE49-F238E27FC236}">
                <a16:creationId xmlns:a16="http://schemas.microsoft.com/office/drawing/2014/main" id="{183D1D3D-E948-48D5-0887-1264B2DEE352}"/>
              </a:ext>
            </a:extLst>
          </p:cNvPr>
          <p:cNvSpPr txBox="1"/>
          <p:nvPr/>
        </p:nvSpPr>
        <p:spPr>
          <a:xfrm rot="5400000">
            <a:off x="8256909" y="4496483"/>
            <a:ext cx="1226618" cy="369332"/>
          </a:xfrm>
          <a:prstGeom prst="rect">
            <a:avLst/>
          </a:prstGeom>
          <a:noFill/>
        </p:spPr>
        <p:txBody>
          <a:bodyPr wrap="none" rtlCol="0">
            <a:spAutoFit/>
          </a:bodyPr>
          <a:lstStyle/>
          <a:p>
            <a:r>
              <a:rPr lang="en-US" b="1" dirty="0"/>
              <a:t>……………….</a:t>
            </a:r>
          </a:p>
        </p:txBody>
      </p:sp>
      <p:sp>
        <p:nvSpPr>
          <p:cNvPr id="23" name="TextBox 22">
            <a:extLst>
              <a:ext uri="{FF2B5EF4-FFF2-40B4-BE49-F238E27FC236}">
                <a16:creationId xmlns:a16="http://schemas.microsoft.com/office/drawing/2014/main" id="{04CC3C11-6BE5-381C-FE98-847D45E9FDF3}"/>
              </a:ext>
            </a:extLst>
          </p:cNvPr>
          <p:cNvSpPr txBox="1"/>
          <p:nvPr/>
        </p:nvSpPr>
        <p:spPr>
          <a:xfrm rot="5400000">
            <a:off x="4300545" y="4551493"/>
            <a:ext cx="1226618" cy="369332"/>
          </a:xfrm>
          <a:prstGeom prst="rect">
            <a:avLst/>
          </a:prstGeom>
          <a:noFill/>
        </p:spPr>
        <p:txBody>
          <a:bodyPr wrap="none" rtlCol="0">
            <a:spAutoFit/>
          </a:bodyPr>
          <a:lstStyle/>
          <a:p>
            <a:r>
              <a:rPr lang="en-US" b="1" dirty="0"/>
              <a:t>……………….</a:t>
            </a:r>
          </a:p>
        </p:txBody>
      </p:sp>
      <p:graphicFrame>
        <p:nvGraphicFramePr>
          <p:cNvPr id="24" name="Table 23">
            <a:extLst>
              <a:ext uri="{FF2B5EF4-FFF2-40B4-BE49-F238E27FC236}">
                <a16:creationId xmlns:a16="http://schemas.microsoft.com/office/drawing/2014/main" id="{0BF29201-9E1B-793E-3262-F5512FBF6BF9}"/>
              </a:ext>
            </a:extLst>
          </p:cNvPr>
          <p:cNvGraphicFramePr>
            <a:graphicFrameLocks noGrp="1"/>
          </p:cNvGraphicFramePr>
          <p:nvPr>
            <p:extLst>
              <p:ext uri="{D42A27DB-BD31-4B8C-83A1-F6EECF244321}">
                <p14:modId xmlns:p14="http://schemas.microsoft.com/office/powerpoint/2010/main" val="632478240"/>
              </p:ext>
            </p:extLst>
          </p:nvPr>
        </p:nvGraphicFramePr>
        <p:xfrm>
          <a:off x="9119444" y="3346225"/>
          <a:ext cx="2743200" cy="228600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34801805"/>
                    </a:ext>
                  </a:extLst>
                </a:gridCol>
                <a:gridCol w="548640">
                  <a:extLst>
                    <a:ext uri="{9D8B030D-6E8A-4147-A177-3AD203B41FA5}">
                      <a16:colId xmlns:a16="http://schemas.microsoft.com/office/drawing/2014/main" val="1272145674"/>
                    </a:ext>
                  </a:extLst>
                </a:gridCol>
                <a:gridCol w="548640">
                  <a:extLst>
                    <a:ext uri="{9D8B030D-6E8A-4147-A177-3AD203B41FA5}">
                      <a16:colId xmlns:a16="http://schemas.microsoft.com/office/drawing/2014/main" val="3191810610"/>
                    </a:ext>
                  </a:extLst>
                </a:gridCol>
                <a:gridCol w="548640">
                  <a:extLst>
                    <a:ext uri="{9D8B030D-6E8A-4147-A177-3AD203B41FA5}">
                      <a16:colId xmlns:a16="http://schemas.microsoft.com/office/drawing/2014/main" val="2339290165"/>
                    </a:ext>
                  </a:extLst>
                </a:gridCol>
                <a:gridCol w="548640">
                  <a:extLst>
                    <a:ext uri="{9D8B030D-6E8A-4147-A177-3AD203B41FA5}">
                      <a16:colId xmlns:a16="http://schemas.microsoft.com/office/drawing/2014/main" val="1160759530"/>
                    </a:ext>
                  </a:extLst>
                </a:gridCol>
              </a:tblGrid>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84971598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6175706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34851012"/>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84668657"/>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498672319"/>
                  </a:ext>
                </a:extLst>
              </a:tr>
            </a:tbl>
          </a:graphicData>
        </a:graphic>
      </p:graphicFrame>
    </p:spTree>
    <p:extLst>
      <p:ext uri="{BB962C8B-B14F-4D97-AF65-F5344CB8AC3E}">
        <p14:creationId xmlns:p14="http://schemas.microsoft.com/office/powerpoint/2010/main" val="304393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98ECB-E45E-731C-6DD8-DD2DB26FE6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C64125E-8F50-DEE2-D3A5-7F803FAB505C}"/>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Load the data and order the dataset</a:t>
            </a:r>
          </a:p>
        </p:txBody>
      </p:sp>
      <p:pic>
        <p:nvPicPr>
          <p:cNvPr id="3" name="Picture 2">
            <a:extLst>
              <a:ext uri="{FF2B5EF4-FFF2-40B4-BE49-F238E27FC236}">
                <a16:creationId xmlns:a16="http://schemas.microsoft.com/office/drawing/2014/main" id="{7A5B50CF-EA38-F81B-C083-9CE82209D6C8}"/>
              </a:ext>
            </a:extLst>
          </p:cNvPr>
          <p:cNvPicPr>
            <a:picLocks noChangeAspect="1"/>
          </p:cNvPicPr>
          <p:nvPr/>
        </p:nvPicPr>
        <p:blipFill>
          <a:blip r:embed="rId2"/>
          <a:stretch>
            <a:fillRect/>
          </a:stretch>
        </p:blipFill>
        <p:spPr>
          <a:xfrm>
            <a:off x="2275941" y="1404762"/>
            <a:ext cx="7640116" cy="990738"/>
          </a:xfrm>
          <a:prstGeom prst="rect">
            <a:avLst/>
          </a:prstGeom>
        </p:spPr>
      </p:pic>
      <p:pic>
        <p:nvPicPr>
          <p:cNvPr id="5" name="Picture 4">
            <a:extLst>
              <a:ext uri="{FF2B5EF4-FFF2-40B4-BE49-F238E27FC236}">
                <a16:creationId xmlns:a16="http://schemas.microsoft.com/office/drawing/2014/main" id="{B679C874-7125-3F7A-19E1-42ADD3FD560F}"/>
              </a:ext>
            </a:extLst>
          </p:cNvPr>
          <p:cNvPicPr>
            <a:picLocks noChangeAspect="1"/>
          </p:cNvPicPr>
          <p:nvPr/>
        </p:nvPicPr>
        <p:blipFill>
          <a:blip r:embed="rId3"/>
          <a:stretch>
            <a:fillRect/>
          </a:stretch>
        </p:blipFill>
        <p:spPr>
          <a:xfrm>
            <a:off x="2323573" y="2928761"/>
            <a:ext cx="7544853" cy="2524477"/>
          </a:xfrm>
          <a:prstGeom prst="rect">
            <a:avLst/>
          </a:prstGeom>
        </p:spPr>
      </p:pic>
      <p:sp>
        <p:nvSpPr>
          <p:cNvPr id="8" name="Rectangle 7">
            <a:extLst>
              <a:ext uri="{FF2B5EF4-FFF2-40B4-BE49-F238E27FC236}">
                <a16:creationId xmlns:a16="http://schemas.microsoft.com/office/drawing/2014/main" id="{6DE4E18B-28DB-D064-A218-ADC987160997}"/>
              </a:ext>
            </a:extLst>
          </p:cNvPr>
          <p:cNvSpPr/>
          <p:nvPr/>
        </p:nvSpPr>
        <p:spPr>
          <a:xfrm>
            <a:off x="2275941" y="1404762"/>
            <a:ext cx="7592485" cy="99073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EDC2EF-E991-0086-4F3C-3E025346DAAF}"/>
              </a:ext>
            </a:extLst>
          </p:cNvPr>
          <p:cNvSpPr/>
          <p:nvPr/>
        </p:nvSpPr>
        <p:spPr>
          <a:xfrm>
            <a:off x="2275940" y="2891572"/>
            <a:ext cx="7592485" cy="263292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6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DE17B-B17B-7C76-B0F6-9D583D67E11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6465F9-B27F-4895-99FD-ABA98631E7F0}"/>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98C67630-7071-5AE8-2D85-D7821009D18A}"/>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6" name="Picture 5">
            <a:extLst>
              <a:ext uri="{FF2B5EF4-FFF2-40B4-BE49-F238E27FC236}">
                <a16:creationId xmlns:a16="http://schemas.microsoft.com/office/drawing/2014/main" id="{CFE8D028-3159-798A-42DB-B872B3FB4819}"/>
              </a:ext>
            </a:extLst>
          </p:cNvPr>
          <p:cNvPicPr>
            <a:picLocks noChangeAspect="1"/>
          </p:cNvPicPr>
          <p:nvPr/>
        </p:nvPicPr>
        <p:blipFill>
          <a:blip r:embed="rId2"/>
          <a:stretch>
            <a:fillRect/>
          </a:stretch>
        </p:blipFill>
        <p:spPr>
          <a:xfrm>
            <a:off x="1141202" y="1296122"/>
            <a:ext cx="2019582" cy="771633"/>
          </a:xfrm>
          <a:prstGeom prst="rect">
            <a:avLst/>
          </a:prstGeom>
        </p:spPr>
      </p:pic>
      <p:pic>
        <p:nvPicPr>
          <p:cNvPr id="10" name="Picture 9">
            <a:extLst>
              <a:ext uri="{FF2B5EF4-FFF2-40B4-BE49-F238E27FC236}">
                <a16:creationId xmlns:a16="http://schemas.microsoft.com/office/drawing/2014/main" id="{54B21425-9771-E211-7FEC-C8167F409874}"/>
              </a:ext>
            </a:extLst>
          </p:cNvPr>
          <p:cNvPicPr>
            <a:picLocks noChangeAspect="1"/>
          </p:cNvPicPr>
          <p:nvPr/>
        </p:nvPicPr>
        <p:blipFill>
          <a:blip r:embed="rId3"/>
          <a:stretch>
            <a:fillRect/>
          </a:stretch>
        </p:blipFill>
        <p:spPr>
          <a:xfrm>
            <a:off x="178265" y="2182624"/>
            <a:ext cx="4516647" cy="1588805"/>
          </a:xfrm>
          <a:prstGeom prst="rect">
            <a:avLst/>
          </a:prstGeom>
        </p:spPr>
      </p:pic>
      <p:sp>
        <p:nvSpPr>
          <p:cNvPr id="11" name="TextBox 10">
            <a:extLst>
              <a:ext uri="{FF2B5EF4-FFF2-40B4-BE49-F238E27FC236}">
                <a16:creationId xmlns:a16="http://schemas.microsoft.com/office/drawing/2014/main" id="{CDD01E0B-A584-751A-90AE-BE50F80A13A3}"/>
              </a:ext>
            </a:extLst>
          </p:cNvPr>
          <p:cNvSpPr txBox="1"/>
          <p:nvPr/>
        </p:nvSpPr>
        <p:spPr>
          <a:xfrm>
            <a:off x="402362" y="3784605"/>
            <a:ext cx="3497261" cy="646331"/>
          </a:xfrm>
          <a:prstGeom prst="rect">
            <a:avLst/>
          </a:prstGeom>
          <a:noFill/>
        </p:spPr>
        <p:txBody>
          <a:bodyPr wrap="square" rtlCol="0">
            <a:spAutoFit/>
          </a:bodyPr>
          <a:lstStyle/>
          <a:p>
            <a:pPr algn="ctr"/>
            <a:r>
              <a:rPr lang="en-US" b="1" dirty="0"/>
              <a:t>Note: </a:t>
            </a:r>
            <a:r>
              <a:rPr lang="en-US" b="1" dirty="0">
                <a:solidFill>
                  <a:srgbClr val="FF0000"/>
                </a:solidFill>
              </a:rPr>
              <a:t>This is already the G matrix (kinship matrix)</a:t>
            </a:r>
          </a:p>
        </p:txBody>
      </p:sp>
      <p:pic>
        <p:nvPicPr>
          <p:cNvPr id="16" name="Picture 15">
            <a:extLst>
              <a:ext uri="{FF2B5EF4-FFF2-40B4-BE49-F238E27FC236}">
                <a16:creationId xmlns:a16="http://schemas.microsoft.com/office/drawing/2014/main" id="{B4CC2C01-E945-208A-CE6D-3A6B86A849CA}"/>
              </a:ext>
            </a:extLst>
          </p:cNvPr>
          <p:cNvPicPr>
            <a:picLocks noChangeAspect="1"/>
          </p:cNvPicPr>
          <p:nvPr/>
        </p:nvPicPr>
        <p:blipFill>
          <a:blip r:embed="rId4"/>
          <a:stretch>
            <a:fillRect/>
          </a:stretch>
        </p:blipFill>
        <p:spPr>
          <a:xfrm>
            <a:off x="6229040" y="1219911"/>
            <a:ext cx="2210108" cy="924054"/>
          </a:xfrm>
          <a:prstGeom prst="rect">
            <a:avLst/>
          </a:prstGeom>
        </p:spPr>
      </p:pic>
      <p:pic>
        <p:nvPicPr>
          <p:cNvPr id="18" name="Picture 17">
            <a:extLst>
              <a:ext uri="{FF2B5EF4-FFF2-40B4-BE49-F238E27FC236}">
                <a16:creationId xmlns:a16="http://schemas.microsoft.com/office/drawing/2014/main" id="{A71FF024-B5F8-25A1-332B-4697BA877D01}"/>
              </a:ext>
            </a:extLst>
          </p:cNvPr>
          <p:cNvPicPr>
            <a:picLocks noChangeAspect="1"/>
          </p:cNvPicPr>
          <p:nvPr/>
        </p:nvPicPr>
        <p:blipFill>
          <a:blip r:embed="rId5"/>
          <a:stretch>
            <a:fillRect/>
          </a:stretch>
        </p:blipFill>
        <p:spPr>
          <a:xfrm>
            <a:off x="5014184" y="2322123"/>
            <a:ext cx="4639819" cy="1309805"/>
          </a:xfrm>
          <a:prstGeom prst="rect">
            <a:avLst/>
          </a:prstGeom>
        </p:spPr>
      </p:pic>
      <p:cxnSp>
        <p:nvCxnSpPr>
          <p:cNvPr id="20" name="Straight Arrow Connector 19">
            <a:extLst>
              <a:ext uri="{FF2B5EF4-FFF2-40B4-BE49-F238E27FC236}">
                <a16:creationId xmlns:a16="http://schemas.microsoft.com/office/drawing/2014/main" id="{7E2E161F-18ED-B599-CF72-934DB464163A}"/>
              </a:ext>
            </a:extLst>
          </p:cNvPr>
          <p:cNvCxnSpPr/>
          <p:nvPr/>
        </p:nvCxnSpPr>
        <p:spPr>
          <a:xfrm>
            <a:off x="3389987" y="1681938"/>
            <a:ext cx="26098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A330D7-CB57-50E4-DA6C-AF177924641E}"/>
              </a:ext>
            </a:extLst>
          </p:cNvPr>
          <p:cNvSpPr txBox="1"/>
          <p:nvPr/>
        </p:nvSpPr>
        <p:spPr>
          <a:xfrm>
            <a:off x="8618539" y="132983"/>
            <a:ext cx="3497261" cy="2308324"/>
          </a:xfrm>
          <a:prstGeom prst="rect">
            <a:avLst/>
          </a:prstGeom>
          <a:noFill/>
        </p:spPr>
        <p:txBody>
          <a:bodyPr wrap="square" rtlCol="0">
            <a:spAutoFit/>
          </a:bodyPr>
          <a:lstStyle/>
          <a:p>
            <a:pPr algn="ctr"/>
            <a:r>
              <a:rPr lang="en-US" b="1" dirty="0"/>
              <a:t>Note: </a:t>
            </a:r>
            <a:r>
              <a:rPr lang="en-US" b="1" dirty="0">
                <a:solidFill>
                  <a:srgbClr val="FF0000"/>
                </a:solidFill>
              </a:rPr>
              <a:t>The Cholesky factorization, is a process of breaking down of a Hermitian, positive-definite matrix into the product of a lower triangular matrix and its conjugate transpose, which is important for quick numerical solutions in linear algebra. </a:t>
            </a:r>
          </a:p>
        </p:txBody>
      </p:sp>
      <p:sp>
        <p:nvSpPr>
          <p:cNvPr id="22" name="Rectangle 21">
            <a:extLst>
              <a:ext uri="{FF2B5EF4-FFF2-40B4-BE49-F238E27FC236}">
                <a16:creationId xmlns:a16="http://schemas.microsoft.com/office/drawing/2014/main" id="{AF29B942-AC8D-2972-E30F-53D970E88817}"/>
              </a:ext>
            </a:extLst>
          </p:cNvPr>
          <p:cNvSpPr/>
          <p:nvPr/>
        </p:nvSpPr>
        <p:spPr>
          <a:xfrm>
            <a:off x="1131413" y="1287145"/>
            <a:ext cx="2029372" cy="78060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961EC-B7F8-B219-3CBC-6DAC2C584114}"/>
              </a:ext>
            </a:extLst>
          </p:cNvPr>
          <p:cNvSpPr/>
          <p:nvPr/>
        </p:nvSpPr>
        <p:spPr>
          <a:xfrm>
            <a:off x="6229038" y="1211214"/>
            <a:ext cx="2210107" cy="93275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422281-3497-C4FD-4F00-BBDD737E3EFE}"/>
              </a:ext>
            </a:extLst>
          </p:cNvPr>
          <p:cNvSpPr/>
          <p:nvPr/>
        </p:nvSpPr>
        <p:spPr>
          <a:xfrm>
            <a:off x="178265" y="2160763"/>
            <a:ext cx="4184185" cy="162384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DDC1F45-C341-8001-FFC8-085F9DC1274A}"/>
              </a:ext>
            </a:extLst>
          </p:cNvPr>
          <p:cNvSpPr/>
          <p:nvPr/>
        </p:nvSpPr>
        <p:spPr>
          <a:xfrm>
            <a:off x="5014184" y="2296127"/>
            <a:ext cx="4639819" cy="130980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3827036-4508-8261-86A4-8E7A8F034A60}"/>
              </a:ext>
            </a:extLst>
          </p:cNvPr>
          <p:cNvCxnSpPr>
            <a:cxnSpLocks/>
          </p:cNvCxnSpPr>
          <p:nvPr/>
        </p:nvCxnSpPr>
        <p:spPr>
          <a:xfrm>
            <a:off x="4581525" y="3952875"/>
            <a:ext cx="73342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8B6453F-75A3-AA55-8CDB-33437E08B20E}"/>
              </a:ext>
            </a:extLst>
          </p:cNvPr>
          <p:cNvPicPr>
            <a:picLocks noChangeAspect="1"/>
          </p:cNvPicPr>
          <p:nvPr/>
        </p:nvPicPr>
        <p:blipFill>
          <a:blip r:embed="rId6"/>
          <a:stretch>
            <a:fillRect/>
          </a:stretch>
        </p:blipFill>
        <p:spPr>
          <a:xfrm>
            <a:off x="323755" y="5000832"/>
            <a:ext cx="3880491" cy="726684"/>
          </a:xfrm>
          <a:prstGeom prst="rect">
            <a:avLst/>
          </a:prstGeom>
        </p:spPr>
      </p:pic>
      <p:pic>
        <p:nvPicPr>
          <p:cNvPr id="37" name="Picture 36">
            <a:extLst>
              <a:ext uri="{FF2B5EF4-FFF2-40B4-BE49-F238E27FC236}">
                <a16:creationId xmlns:a16="http://schemas.microsoft.com/office/drawing/2014/main" id="{9E752DF2-B9B2-C10C-A618-82FAC72460EB}"/>
              </a:ext>
            </a:extLst>
          </p:cNvPr>
          <p:cNvPicPr>
            <a:picLocks noChangeAspect="1"/>
          </p:cNvPicPr>
          <p:nvPr/>
        </p:nvPicPr>
        <p:blipFill>
          <a:blip r:embed="rId7"/>
          <a:stretch>
            <a:fillRect/>
          </a:stretch>
        </p:blipFill>
        <p:spPr>
          <a:xfrm>
            <a:off x="8439144" y="4305547"/>
            <a:ext cx="3558414" cy="1675898"/>
          </a:xfrm>
          <a:prstGeom prst="rect">
            <a:avLst/>
          </a:prstGeom>
        </p:spPr>
      </p:pic>
      <p:sp>
        <p:nvSpPr>
          <p:cNvPr id="38" name="Rectangle 37">
            <a:extLst>
              <a:ext uri="{FF2B5EF4-FFF2-40B4-BE49-F238E27FC236}">
                <a16:creationId xmlns:a16="http://schemas.microsoft.com/office/drawing/2014/main" id="{6B519869-9E8F-1739-45C3-A301EF7962EB}"/>
              </a:ext>
            </a:extLst>
          </p:cNvPr>
          <p:cNvSpPr/>
          <p:nvPr/>
        </p:nvSpPr>
        <p:spPr>
          <a:xfrm>
            <a:off x="298712" y="4973869"/>
            <a:ext cx="3905533" cy="753647"/>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AE04D-8FD8-DEF4-2AE5-EE38F7AE1809}"/>
              </a:ext>
            </a:extLst>
          </p:cNvPr>
          <p:cNvSpPr/>
          <p:nvPr/>
        </p:nvSpPr>
        <p:spPr>
          <a:xfrm>
            <a:off x="8414403" y="4134322"/>
            <a:ext cx="3558414" cy="199025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4488123-9022-5A2D-C785-8775C8BEB39E}"/>
              </a:ext>
            </a:extLst>
          </p:cNvPr>
          <p:cNvPicPr>
            <a:picLocks noChangeAspect="1"/>
          </p:cNvPicPr>
          <p:nvPr/>
        </p:nvPicPr>
        <p:blipFill>
          <a:blip r:embed="rId8"/>
          <a:stretch>
            <a:fillRect/>
          </a:stretch>
        </p:blipFill>
        <p:spPr>
          <a:xfrm>
            <a:off x="4384612" y="4662641"/>
            <a:ext cx="3902219" cy="1138081"/>
          </a:xfrm>
          <a:prstGeom prst="rect">
            <a:avLst/>
          </a:prstGeom>
        </p:spPr>
      </p:pic>
      <p:sp>
        <p:nvSpPr>
          <p:cNvPr id="43" name="Rectangle 42">
            <a:extLst>
              <a:ext uri="{FF2B5EF4-FFF2-40B4-BE49-F238E27FC236}">
                <a16:creationId xmlns:a16="http://schemas.microsoft.com/office/drawing/2014/main" id="{D7CEDDC5-F8DE-5A5B-A6BD-6313F4BFA770}"/>
              </a:ext>
            </a:extLst>
          </p:cNvPr>
          <p:cNvSpPr/>
          <p:nvPr/>
        </p:nvSpPr>
        <p:spPr>
          <a:xfrm>
            <a:off x="4356557" y="4644985"/>
            <a:ext cx="3905533" cy="123188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9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21639-526D-3692-E742-92551586D0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4BFD53-2D8D-CAA5-9658-27E56C1FDB68}"/>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D35AC7DD-DF94-CB6F-C5FA-392C588C2BDB}"/>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3" name="Picture 2">
            <a:extLst>
              <a:ext uri="{FF2B5EF4-FFF2-40B4-BE49-F238E27FC236}">
                <a16:creationId xmlns:a16="http://schemas.microsoft.com/office/drawing/2014/main" id="{0499E0A1-7E3E-8DB8-4B8B-D248474A49AA}"/>
              </a:ext>
            </a:extLst>
          </p:cNvPr>
          <p:cNvPicPr>
            <a:picLocks noChangeAspect="1"/>
          </p:cNvPicPr>
          <p:nvPr/>
        </p:nvPicPr>
        <p:blipFill>
          <a:blip r:embed="rId2"/>
          <a:stretch>
            <a:fillRect/>
          </a:stretch>
        </p:blipFill>
        <p:spPr>
          <a:xfrm>
            <a:off x="550333" y="2072382"/>
            <a:ext cx="2152950" cy="924054"/>
          </a:xfrm>
          <a:prstGeom prst="rect">
            <a:avLst/>
          </a:prstGeom>
        </p:spPr>
      </p:pic>
      <p:pic>
        <p:nvPicPr>
          <p:cNvPr id="8" name="Picture 7">
            <a:extLst>
              <a:ext uri="{FF2B5EF4-FFF2-40B4-BE49-F238E27FC236}">
                <a16:creationId xmlns:a16="http://schemas.microsoft.com/office/drawing/2014/main" id="{7A7F61A5-6932-B558-CEEE-7BA5601BA08C}"/>
              </a:ext>
            </a:extLst>
          </p:cNvPr>
          <p:cNvPicPr>
            <a:picLocks noChangeAspect="1"/>
          </p:cNvPicPr>
          <p:nvPr/>
        </p:nvPicPr>
        <p:blipFill>
          <a:blip r:embed="rId3"/>
          <a:stretch>
            <a:fillRect/>
          </a:stretch>
        </p:blipFill>
        <p:spPr>
          <a:xfrm>
            <a:off x="3463788" y="409733"/>
            <a:ext cx="3735365" cy="2833162"/>
          </a:xfrm>
          <a:prstGeom prst="rect">
            <a:avLst/>
          </a:prstGeom>
        </p:spPr>
      </p:pic>
      <p:sp>
        <p:nvSpPr>
          <p:cNvPr id="9" name="TextBox 8">
            <a:extLst>
              <a:ext uri="{FF2B5EF4-FFF2-40B4-BE49-F238E27FC236}">
                <a16:creationId xmlns:a16="http://schemas.microsoft.com/office/drawing/2014/main" id="{CD4569B9-9C0E-162D-C82E-198CABB01327}"/>
              </a:ext>
            </a:extLst>
          </p:cNvPr>
          <p:cNvSpPr txBox="1"/>
          <p:nvPr/>
        </p:nvSpPr>
        <p:spPr>
          <a:xfrm>
            <a:off x="5092270" y="0"/>
            <a:ext cx="765898" cy="369332"/>
          </a:xfrm>
          <a:prstGeom prst="rect">
            <a:avLst/>
          </a:prstGeom>
          <a:noFill/>
        </p:spPr>
        <p:txBody>
          <a:bodyPr wrap="square" rtlCol="0">
            <a:spAutoFit/>
          </a:bodyPr>
          <a:lstStyle/>
          <a:p>
            <a:pPr algn="ctr"/>
            <a:r>
              <a:rPr lang="en-US" b="1" dirty="0">
                <a:solidFill>
                  <a:srgbClr val="FF0000"/>
                </a:solidFill>
              </a:rPr>
              <a:t>ZG</a:t>
            </a:r>
          </a:p>
        </p:txBody>
      </p:sp>
      <p:sp>
        <p:nvSpPr>
          <p:cNvPr id="12" name="TextBox 11">
            <a:extLst>
              <a:ext uri="{FF2B5EF4-FFF2-40B4-BE49-F238E27FC236}">
                <a16:creationId xmlns:a16="http://schemas.microsoft.com/office/drawing/2014/main" id="{9C70B7E4-2D4E-A02A-BF33-DD8C48E15266}"/>
              </a:ext>
            </a:extLst>
          </p:cNvPr>
          <p:cNvSpPr txBox="1"/>
          <p:nvPr/>
        </p:nvSpPr>
        <p:spPr>
          <a:xfrm>
            <a:off x="7284068" y="1641648"/>
            <a:ext cx="765898" cy="369332"/>
          </a:xfrm>
          <a:prstGeom prst="rect">
            <a:avLst/>
          </a:prstGeom>
          <a:noFill/>
        </p:spPr>
        <p:txBody>
          <a:bodyPr wrap="square" rtlCol="0">
            <a:spAutoFit/>
          </a:bodyPr>
          <a:lstStyle/>
          <a:p>
            <a:pPr algn="ctr"/>
            <a:r>
              <a:rPr lang="en-US" b="1" dirty="0">
                <a:solidFill>
                  <a:srgbClr val="FF0000"/>
                </a:solidFill>
              </a:rPr>
              <a:t>%*%</a:t>
            </a:r>
          </a:p>
        </p:txBody>
      </p:sp>
      <p:pic>
        <p:nvPicPr>
          <p:cNvPr id="14" name="Picture 13">
            <a:extLst>
              <a:ext uri="{FF2B5EF4-FFF2-40B4-BE49-F238E27FC236}">
                <a16:creationId xmlns:a16="http://schemas.microsoft.com/office/drawing/2014/main" id="{3546D313-9EA6-AA64-1F2F-E7DF781A536F}"/>
              </a:ext>
            </a:extLst>
          </p:cNvPr>
          <p:cNvPicPr>
            <a:picLocks noChangeAspect="1"/>
          </p:cNvPicPr>
          <p:nvPr/>
        </p:nvPicPr>
        <p:blipFill>
          <a:blip r:embed="rId4"/>
          <a:stretch>
            <a:fillRect/>
          </a:stretch>
        </p:blipFill>
        <p:spPr>
          <a:xfrm>
            <a:off x="8134882" y="409733"/>
            <a:ext cx="3714231" cy="2833162"/>
          </a:xfrm>
          <a:prstGeom prst="rect">
            <a:avLst/>
          </a:prstGeom>
        </p:spPr>
      </p:pic>
      <p:sp>
        <p:nvSpPr>
          <p:cNvPr id="15" name="TextBox 14">
            <a:extLst>
              <a:ext uri="{FF2B5EF4-FFF2-40B4-BE49-F238E27FC236}">
                <a16:creationId xmlns:a16="http://schemas.microsoft.com/office/drawing/2014/main" id="{FFCF1D94-57D5-580A-DC5C-76DFECA956E2}"/>
              </a:ext>
            </a:extLst>
          </p:cNvPr>
          <p:cNvSpPr txBox="1"/>
          <p:nvPr/>
        </p:nvSpPr>
        <p:spPr>
          <a:xfrm>
            <a:off x="9609048" y="0"/>
            <a:ext cx="765898" cy="369332"/>
          </a:xfrm>
          <a:prstGeom prst="rect">
            <a:avLst/>
          </a:prstGeom>
          <a:noFill/>
        </p:spPr>
        <p:txBody>
          <a:bodyPr wrap="square" rtlCol="0">
            <a:spAutoFit/>
          </a:bodyPr>
          <a:lstStyle/>
          <a:p>
            <a:pPr algn="ctr"/>
            <a:r>
              <a:rPr lang="en-US" b="1" dirty="0">
                <a:solidFill>
                  <a:srgbClr val="FF0000"/>
                </a:solidFill>
              </a:rPr>
              <a:t>LG</a:t>
            </a:r>
          </a:p>
        </p:txBody>
      </p:sp>
      <p:sp>
        <p:nvSpPr>
          <p:cNvPr id="26" name="TextBox 25">
            <a:extLst>
              <a:ext uri="{FF2B5EF4-FFF2-40B4-BE49-F238E27FC236}">
                <a16:creationId xmlns:a16="http://schemas.microsoft.com/office/drawing/2014/main" id="{453FBAE4-0404-21A5-67C5-73CAB1BB6A1B}"/>
              </a:ext>
            </a:extLst>
          </p:cNvPr>
          <p:cNvSpPr txBox="1"/>
          <p:nvPr/>
        </p:nvSpPr>
        <p:spPr>
          <a:xfrm>
            <a:off x="167384" y="4891455"/>
            <a:ext cx="765898" cy="369332"/>
          </a:xfrm>
          <a:prstGeom prst="rect">
            <a:avLst/>
          </a:prstGeom>
          <a:noFill/>
        </p:spPr>
        <p:txBody>
          <a:bodyPr wrap="square" rtlCol="0">
            <a:spAutoFit/>
          </a:bodyPr>
          <a:lstStyle/>
          <a:p>
            <a:pPr algn="ctr"/>
            <a:r>
              <a:rPr lang="en-US" b="1" dirty="0">
                <a:solidFill>
                  <a:srgbClr val="FF0000"/>
                </a:solidFill>
              </a:rPr>
              <a:t>Z.G</a:t>
            </a:r>
          </a:p>
        </p:txBody>
      </p:sp>
      <p:pic>
        <p:nvPicPr>
          <p:cNvPr id="29" name="Picture 28">
            <a:extLst>
              <a:ext uri="{FF2B5EF4-FFF2-40B4-BE49-F238E27FC236}">
                <a16:creationId xmlns:a16="http://schemas.microsoft.com/office/drawing/2014/main" id="{B6F5F28C-D6DF-F340-D989-C20D12619EE6}"/>
              </a:ext>
            </a:extLst>
          </p:cNvPr>
          <p:cNvPicPr>
            <a:picLocks noChangeAspect="1"/>
          </p:cNvPicPr>
          <p:nvPr/>
        </p:nvPicPr>
        <p:blipFill>
          <a:blip r:embed="rId5"/>
          <a:stretch>
            <a:fillRect/>
          </a:stretch>
        </p:blipFill>
        <p:spPr>
          <a:xfrm>
            <a:off x="6414035" y="3681913"/>
            <a:ext cx="3253855" cy="2477608"/>
          </a:xfrm>
          <a:prstGeom prst="rect">
            <a:avLst/>
          </a:prstGeom>
        </p:spPr>
      </p:pic>
      <p:cxnSp>
        <p:nvCxnSpPr>
          <p:cNvPr id="30" name="Straight Arrow Connector 29">
            <a:extLst>
              <a:ext uri="{FF2B5EF4-FFF2-40B4-BE49-F238E27FC236}">
                <a16:creationId xmlns:a16="http://schemas.microsoft.com/office/drawing/2014/main" id="{4A21CA89-FB38-564B-7B26-43F801D3BBCC}"/>
              </a:ext>
            </a:extLst>
          </p:cNvPr>
          <p:cNvCxnSpPr>
            <a:cxnSpLocks/>
          </p:cNvCxnSpPr>
          <p:nvPr/>
        </p:nvCxnSpPr>
        <p:spPr>
          <a:xfrm>
            <a:off x="2837537" y="2529663"/>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6D712669-4EFF-FD86-EBD9-6C2B177CA54E}"/>
              </a:ext>
            </a:extLst>
          </p:cNvPr>
          <p:cNvSpPr/>
          <p:nvPr/>
        </p:nvSpPr>
        <p:spPr>
          <a:xfrm rot="5400000">
            <a:off x="6059664" y="-2165561"/>
            <a:ext cx="186986" cy="1139191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3A145A8-3D4A-8748-E6E9-7D7E307E7AC5}"/>
              </a:ext>
            </a:extLst>
          </p:cNvPr>
          <p:cNvCxnSpPr>
            <a:cxnSpLocks/>
          </p:cNvCxnSpPr>
          <p:nvPr/>
        </p:nvCxnSpPr>
        <p:spPr>
          <a:xfrm>
            <a:off x="5818862" y="5076121"/>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145620-B05B-4DFF-F570-0031F2952D75}"/>
              </a:ext>
            </a:extLst>
          </p:cNvPr>
          <p:cNvSpPr txBox="1"/>
          <p:nvPr/>
        </p:nvSpPr>
        <p:spPr>
          <a:xfrm>
            <a:off x="9739858" y="4182053"/>
            <a:ext cx="2076436" cy="1477328"/>
          </a:xfrm>
          <a:prstGeom prst="rect">
            <a:avLst/>
          </a:prstGeom>
          <a:noFill/>
        </p:spPr>
        <p:txBody>
          <a:bodyPr wrap="square" rtlCol="0">
            <a:spAutoFit/>
          </a:bodyPr>
          <a:lstStyle/>
          <a:p>
            <a:pPr algn="ctr"/>
            <a:r>
              <a:rPr lang="en-US" b="1" dirty="0"/>
              <a:t>Note: </a:t>
            </a:r>
            <a:r>
              <a:rPr lang="en-US" b="1" dirty="0">
                <a:solidFill>
                  <a:srgbClr val="FF0000"/>
                </a:solidFill>
              </a:rPr>
              <a:t>Z.G is basically a LG multiplied by 3. Why? 3 environments</a:t>
            </a:r>
          </a:p>
        </p:txBody>
      </p:sp>
      <p:sp>
        <p:nvSpPr>
          <p:cNvPr id="41" name="Rectangle 40">
            <a:extLst>
              <a:ext uri="{FF2B5EF4-FFF2-40B4-BE49-F238E27FC236}">
                <a16:creationId xmlns:a16="http://schemas.microsoft.com/office/drawing/2014/main" id="{866BCB7E-9162-4C85-5B11-18C2295BB5CC}"/>
              </a:ext>
            </a:extLst>
          </p:cNvPr>
          <p:cNvSpPr/>
          <p:nvPr/>
        </p:nvSpPr>
        <p:spPr>
          <a:xfrm>
            <a:off x="522680" y="2045756"/>
            <a:ext cx="2152950" cy="95068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1727447-D982-C869-28A6-55B1AAC2CF34}"/>
              </a:ext>
            </a:extLst>
          </p:cNvPr>
          <p:cNvSpPr/>
          <p:nvPr/>
        </p:nvSpPr>
        <p:spPr>
          <a:xfrm>
            <a:off x="3437388" y="407313"/>
            <a:ext cx="3761764" cy="283315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D1B4B0-A04E-4E98-BB38-F0131DD7DEC9}"/>
              </a:ext>
            </a:extLst>
          </p:cNvPr>
          <p:cNvSpPr/>
          <p:nvPr/>
        </p:nvSpPr>
        <p:spPr>
          <a:xfrm>
            <a:off x="8111115" y="407313"/>
            <a:ext cx="3761764" cy="283315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9516812-2CDA-8492-2AB4-1DA6EF0C2E83}"/>
              </a:ext>
            </a:extLst>
          </p:cNvPr>
          <p:cNvSpPr/>
          <p:nvPr/>
        </p:nvSpPr>
        <p:spPr>
          <a:xfrm>
            <a:off x="6414035" y="3680933"/>
            <a:ext cx="3253855" cy="2478587"/>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003AB700-A7AC-5362-47D8-7A7DBEF978C6}"/>
              </a:ext>
            </a:extLst>
          </p:cNvPr>
          <p:cNvPicPr>
            <a:picLocks noChangeAspect="1"/>
          </p:cNvPicPr>
          <p:nvPr/>
        </p:nvPicPr>
        <p:blipFill>
          <a:blip r:embed="rId6"/>
          <a:stretch>
            <a:fillRect/>
          </a:stretch>
        </p:blipFill>
        <p:spPr>
          <a:xfrm>
            <a:off x="1026843" y="4147706"/>
            <a:ext cx="4720051" cy="1776606"/>
          </a:xfrm>
          <a:prstGeom prst="rect">
            <a:avLst/>
          </a:prstGeom>
        </p:spPr>
      </p:pic>
      <p:sp>
        <p:nvSpPr>
          <p:cNvPr id="50" name="Rectangle 49">
            <a:extLst>
              <a:ext uri="{FF2B5EF4-FFF2-40B4-BE49-F238E27FC236}">
                <a16:creationId xmlns:a16="http://schemas.microsoft.com/office/drawing/2014/main" id="{9E0386C0-57A4-A143-D5AF-A5315C882C51}"/>
              </a:ext>
            </a:extLst>
          </p:cNvPr>
          <p:cNvSpPr/>
          <p:nvPr/>
        </p:nvSpPr>
        <p:spPr>
          <a:xfrm>
            <a:off x="1012981" y="4290754"/>
            <a:ext cx="4530569" cy="163355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42236-3EDE-564B-9B42-79CD32CD0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6314ED-FE9E-9C17-195A-35348A3043C3}"/>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10184E41-AB24-7170-F42A-4CDDDDF61C6A}"/>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10" name="Picture 9">
            <a:extLst>
              <a:ext uri="{FF2B5EF4-FFF2-40B4-BE49-F238E27FC236}">
                <a16:creationId xmlns:a16="http://schemas.microsoft.com/office/drawing/2014/main" id="{9B006BE9-729A-92A7-CD1F-254955B8BD0E}"/>
              </a:ext>
            </a:extLst>
          </p:cNvPr>
          <p:cNvPicPr>
            <a:picLocks noChangeAspect="1"/>
          </p:cNvPicPr>
          <p:nvPr/>
        </p:nvPicPr>
        <p:blipFill>
          <a:blip r:embed="rId2"/>
          <a:stretch>
            <a:fillRect/>
          </a:stretch>
        </p:blipFill>
        <p:spPr>
          <a:xfrm>
            <a:off x="5568483" y="227466"/>
            <a:ext cx="6015574" cy="730516"/>
          </a:xfrm>
          <a:prstGeom prst="rect">
            <a:avLst/>
          </a:prstGeom>
        </p:spPr>
      </p:pic>
      <p:pic>
        <p:nvPicPr>
          <p:cNvPr id="13" name="Picture 12">
            <a:extLst>
              <a:ext uri="{FF2B5EF4-FFF2-40B4-BE49-F238E27FC236}">
                <a16:creationId xmlns:a16="http://schemas.microsoft.com/office/drawing/2014/main" id="{DDF38CCA-3840-44D2-BB42-97C8C9C12446}"/>
              </a:ext>
            </a:extLst>
          </p:cNvPr>
          <p:cNvPicPr>
            <a:picLocks noChangeAspect="1"/>
          </p:cNvPicPr>
          <p:nvPr/>
        </p:nvPicPr>
        <p:blipFill>
          <a:blip r:embed="rId3"/>
          <a:stretch>
            <a:fillRect/>
          </a:stretch>
        </p:blipFill>
        <p:spPr>
          <a:xfrm>
            <a:off x="342363" y="1356955"/>
            <a:ext cx="4894862" cy="3253145"/>
          </a:xfrm>
          <a:prstGeom prst="rect">
            <a:avLst/>
          </a:prstGeom>
        </p:spPr>
      </p:pic>
      <p:pic>
        <p:nvPicPr>
          <p:cNvPr id="17" name="Picture 16">
            <a:extLst>
              <a:ext uri="{FF2B5EF4-FFF2-40B4-BE49-F238E27FC236}">
                <a16:creationId xmlns:a16="http://schemas.microsoft.com/office/drawing/2014/main" id="{FC28DD74-31BD-ADA3-1060-5173A94D5160}"/>
              </a:ext>
            </a:extLst>
          </p:cNvPr>
          <p:cNvPicPr>
            <a:picLocks noChangeAspect="1"/>
          </p:cNvPicPr>
          <p:nvPr/>
        </p:nvPicPr>
        <p:blipFill>
          <a:blip r:embed="rId4"/>
          <a:stretch>
            <a:fillRect/>
          </a:stretch>
        </p:blipFill>
        <p:spPr>
          <a:xfrm>
            <a:off x="5568483" y="1055885"/>
            <a:ext cx="4551674" cy="4914900"/>
          </a:xfrm>
          <a:prstGeom prst="rect">
            <a:avLst/>
          </a:prstGeom>
        </p:spPr>
      </p:pic>
      <p:sp>
        <p:nvSpPr>
          <p:cNvPr id="18" name="Rectangle 17">
            <a:extLst>
              <a:ext uri="{FF2B5EF4-FFF2-40B4-BE49-F238E27FC236}">
                <a16:creationId xmlns:a16="http://schemas.microsoft.com/office/drawing/2014/main" id="{375A21DD-B864-7343-3C67-83E94A5F40F1}"/>
              </a:ext>
            </a:extLst>
          </p:cNvPr>
          <p:cNvSpPr/>
          <p:nvPr/>
        </p:nvSpPr>
        <p:spPr>
          <a:xfrm>
            <a:off x="342362" y="1356955"/>
            <a:ext cx="4894861" cy="325314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729111C-1733-2B01-945E-43FB646362B4}"/>
              </a:ext>
            </a:extLst>
          </p:cNvPr>
          <p:cNvSpPr/>
          <p:nvPr/>
        </p:nvSpPr>
        <p:spPr>
          <a:xfrm>
            <a:off x="5568483" y="217940"/>
            <a:ext cx="6015574" cy="73051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A9BE50-6CE2-DE3E-927A-FA1394B4759A}"/>
              </a:ext>
            </a:extLst>
          </p:cNvPr>
          <p:cNvSpPr/>
          <p:nvPr/>
        </p:nvSpPr>
        <p:spPr>
          <a:xfrm>
            <a:off x="5568483" y="1074514"/>
            <a:ext cx="4551674" cy="499417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D4B7B14-C0F6-FC92-0F46-F0D79D6A8FCC}"/>
              </a:ext>
            </a:extLst>
          </p:cNvPr>
          <p:cNvSpPr txBox="1"/>
          <p:nvPr/>
        </p:nvSpPr>
        <p:spPr>
          <a:xfrm>
            <a:off x="550333" y="4854714"/>
            <a:ext cx="4395242" cy="1200329"/>
          </a:xfrm>
          <a:prstGeom prst="rect">
            <a:avLst/>
          </a:prstGeom>
          <a:noFill/>
        </p:spPr>
        <p:txBody>
          <a:bodyPr wrap="square" rtlCol="0">
            <a:spAutoFit/>
          </a:bodyPr>
          <a:lstStyle/>
          <a:p>
            <a:pPr algn="ctr"/>
            <a:r>
              <a:rPr lang="en-US" b="1" dirty="0"/>
              <a:t>Note: </a:t>
            </a:r>
            <a:r>
              <a:rPr lang="en-US" b="1" dirty="0">
                <a:solidFill>
                  <a:srgbClr val="FF0000"/>
                </a:solidFill>
              </a:rPr>
              <a:t>The purpose of this matrix is very similar to the Z.G, but here is to code the hybrids observation to a respective environment.  </a:t>
            </a:r>
          </a:p>
        </p:txBody>
      </p:sp>
      <p:sp>
        <p:nvSpPr>
          <p:cNvPr id="24" name="TextBox 23">
            <a:extLst>
              <a:ext uri="{FF2B5EF4-FFF2-40B4-BE49-F238E27FC236}">
                <a16:creationId xmlns:a16="http://schemas.microsoft.com/office/drawing/2014/main" id="{F3591BE9-032D-2176-30BA-36F270FA5A7E}"/>
              </a:ext>
            </a:extLst>
          </p:cNvPr>
          <p:cNvSpPr txBox="1"/>
          <p:nvPr/>
        </p:nvSpPr>
        <p:spPr>
          <a:xfrm>
            <a:off x="10188489" y="2082174"/>
            <a:ext cx="1882999" cy="2862322"/>
          </a:xfrm>
          <a:prstGeom prst="rect">
            <a:avLst/>
          </a:prstGeom>
          <a:noFill/>
        </p:spPr>
        <p:txBody>
          <a:bodyPr wrap="square" rtlCol="0">
            <a:spAutoFit/>
          </a:bodyPr>
          <a:lstStyle/>
          <a:p>
            <a:pPr algn="ctr"/>
            <a:r>
              <a:rPr lang="en-US" b="1" dirty="0"/>
              <a:t>Note: </a:t>
            </a:r>
            <a:r>
              <a:rPr lang="en-US" b="1" dirty="0">
                <a:solidFill>
                  <a:srgbClr val="FF0000"/>
                </a:solidFill>
              </a:rPr>
              <a:t>ZEG is basically is combining basically all the hybrids and environments.</a:t>
            </a:r>
          </a:p>
          <a:p>
            <a:pPr algn="ctr"/>
            <a:r>
              <a:rPr lang="en-US" b="1" dirty="0">
                <a:solidFill>
                  <a:srgbClr val="FF0000"/>
                </a:solidFill>
              </a:rPr>
              <a:t>(genotype x environment interaction matrix)</a:t>
            </a:r>
          </a:p>
        </p:txBody>
      </p:sp>
    </p:spTree>
    <p:extLst>
      <p:ext uri="{BB962C8B-B14F-4D97-AF65-F5344CB8AC3E}">
        <p14:creationId xmlns:p14="http://schemas.microsoft.com/office/powerpoint/2010/main" val="22654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B77C1-0A16-CA16-7335-92860B11BA3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FDF807-72E0-1B59-DDB1-DB779C296214}"/>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534816C3-2540-D7E9-1D51-F9CCDF223887}"/>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3" name="Picture 2">
            <a:extLst>
              <a:ext uri="{FF2B5EF4-FFF2-40B4-BE49-F238E27FC236}">
                <a16:creationId xmlns:a16="http://schemas.microsoft.com/office/drawing/2014/main" id="{15CE50FC-8555-99A9-632C-CE315E69C0BE}"/>
              </a:ext>
            </a:extLst>
          </p:cNvPr>
          <p:cNvPicPr>
            <a:picLocks noChangeAspect="1"/>
          </p:cNvPicPr>
          <p:nvPr/>
        </p:nvPicPr>
        <p:blipFill>
          <a:blip r:embed="rId2"/>
          <a:stretch>
            <a:fillRect/>
          </a:stretch>
        </p:blipFill>
        <p:spPr>
          <a:xfrm>
            <a:off x="299494" y="1897054"/>
            <a:ext cx="6548981" cy="2388735"/>
          </a:xfrm>
          <a:prstGeom prst="rect">
            <a:avLst/>
          </a:prstGeom>
        </p:spPr>
      </p:pic>
      <p:sp>
        <p:nvSpPr>
          <p:cNvPr id="5" name="Rectangle 4">
            <a:extLst>
              <a:ext uri="{FF2B5EF4-FFF2-40B4-BE49-F238E27FC236}">
                <a16:creationId xmlns:a16="http://schemas.microsoft.com/office/drawing/2014/main" id="{47420655-E0E6-EA73-C102-DD6C5766444A}"/>
              </a:ext>
            </a:extLst>
          </p:cNvPr>
          <p:cNvSpPr/>
          <p:nvPr/>
        </p:nvSpPr>
        <p:spPr>
          <a:xfrm>
            <a:off x="299494" y="1897054"/>
            <a:ext cx="6548981" cy="23887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A25E4E-37AD-313C-8313-DF967D1DEBF8}"/>
              </a:ext>
            </a:extLst>
          </p:cNvPr>
          <p:cNvSpPr txBox="1"/>
          <p:nvPr/>
        </p:nvSpPr>
        <p:spPr>
          <a:xfrm>
            <a:off x="426508" y="4334188"/>
            <a:ext cx="6000750" cy="646331"/>
          </a:xfrm>
          <a:prstGeom prst="rect">
            <a:avLst/>
          </a:prstGeom>
          <a:noFill/>
        </p:spPr>
        <p:txBody>
          <a:bodyPr wrap="square" rtlCol="0">
            <a:spAutoFit/>
          </a:bodyPr>
          <a:lstStyle/>
          <a:p>
            <a:pPr algn="ctr"/>
            <a:r>
              <a:rPr lang="en-US" b="1" dirty="0"/>
              <a:t>Note: </a:t>
            </a:r>
            <a:r>
              <a:rPr lang="en-US" b="1" dirty="0">
                <a:solidFill>
                  <a:srgbClr val="FF0000"/>
                </a:solidFill>
              </a:rPr>
              <a:t>In summary, now we are creating a multi-environment  genomic relationship </a:t>
            </a:r>
          </a:p>
        </p:txBody>
      </p:sp>
      <p:pic>
        <p:nvPicPr>
          <p:cNvPr id="12" name="Picture 11">
            <a:extLst>
              <a:ext uri="{FF2B5EF4-FFF2-40B4-BE49-F238E27FC236}">
                <a16:creationId xmlns:a16="http://schemas.microsoft.com/office/drawing/2014/main" id="{D8D0E68E-4689-45D6-0020-4E7346DFCF2B}"/>
              </a:ext>
            </a:extLst>
          </p:cNvPr>
          <p:cNvPicPr>
            <a:picLocks noChangeAspect="1"/>
          </p:cNvPicPr>
          <p:nvPr/>
        </p:nvPicPr>
        <p:blipFill>
          <a:blip r:embed="rId3"/>
          <a:stretch>
            <a:fillRect/>
          </a:stretch>
        </p:blipFill>
        <p:spPr>
          <a:xfrm>
            <a:off x="7698747" y="1313347"/>
            <a:ext cx="4317180" cy="3105947"/>
          </a:xfrm>
          <a:prstGeom prst="rect">
            <a:avLst/>
          </a:prstGeom>
        </p:spPr>
      </p:pic>
      <p:sp>
        <p:nvSpPr>
          <p:cNvPr id="14" name="Rectangle 13">
            <a:extLst>
              <a:ext uri="{FF2B5EF4-FFF2-40B4-BE49-F238E27FC236}">
                <a16:creationId xmlns:a16="http://schemas.microsoft.com/office/drawing/2014/main" id="{627B7DD1-3E57-0D5D-F135-A723635D3094}"/>
              </a:ext>
            </a:extLst>
          </p:cNvPr>
          <p:cNvSpPr/>
          <p:nvPr/>
        </p:nvSpPr>
        <p:spPr>
          <a:xfrm>
            <a:off x="7698747" y="1313348"/>
            <a:ext cx="4317180" cy="313186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F91D5A5-9D3B-D49D-E9B8-021A5DD3E897}"/>
              </a:ext>
            </a:extLst>
          </p:cNvPr>
          <p:cNvSpPr txBox="1"/>
          <p:nvPr/>
        </p:nvSpPr>
        <p:spPr>
          <a:xfrm>
            <a:off x="7698747" y="4468013"/>
            <a:ext cx="4012764" cy="1200329"/>
          </a:xfrm>
          <a:prstGeom prst="rect">
            <a:avLst/>
          </a:prstGeom>
          <a:noFill/>
        </p:spPr>
        <p:txBody>
          <a:bodyPr wrap="square" rtlCol="0">
            <a:spAutoFit/>
          </a:bodyPr>
          <a:lstStyle/>
          <a:p>
            <a:pPr algn="ctr"/>
            <a:r>
              <a:rPr lang="en-US" b="1" dirty="0"/>
              <a:t>Note: </a:t>
            </a:r>
            <a:r>
              <a:rPr lang="en-US" b="1" dirty="0">
                <a:solidFill>
                  <a:srgbClr val="FF0000"/>
                </a:solidFill>
              </a:rPr>
              <a:t>We are transforming the genotype-environment interaction matrix according to the multi-environment genomic relationships.</a:t>
            </a:r>
          </a:p>
        </p:txBody>
      </p:sp>
      <p:cxnSp>
        <p:nvCxnSpPr>
          <p:cNvPr id="22" name="Straight Arrow Connector 21">
            <a:extLst>
              <a:ext uri="{FF2B5EF4-FFF2-40B4-BE49-F238E27FC236}">
                <a16:creationId xmlns:a16="http://schemas.microsoft.com/office/drawing/2014/main" id="{B17AFA8B-66CF-C288-5919-4DAAD6838FF1}"/>
              </a:ext>
            </a:extLst>
          </p:cNvPr>
          <p:cNvCxnSpPr>
            <a:cxnSpLocks/>
          </p:cNvCxnSpPr>
          <p:nvPr/>
        </p:nvCxnSpPr>
        <p:spPr>
          <a:xfrm>
            <a:off x="6971387" y="2866321"/>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3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4601A-F019-5DDD-046F-B9CABBFBA9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6ED3215-82D9-2435-EEBD-969DD0A97665}"/>
              </a:ext>
            </a:extLst>
          </p:cNvPr>
          <p:cNvSpPr txBox="1"/>
          <p:nvPr/>
        </p:nvSpPr>
        <p:spPr>
          <a:xfrm>
            <a:off x="76200" y="145704"/>
            <a:ext cx="10244666" cy="523220"/>
          </a:xfrm>
          <a:prstGeom prst="rect">
            <a:avLst/>
          </a:prstGeom>
          <a:noFill/>
        </p:spPr>
        <p:txBody>
          <a:bodyPr wrap="square" rtlCol="0">
            <a:spAutoFit/>
          </a:bodyPr>
          <a:lstStyle/>
          <a:p>
            <a:r>
              <a:rPr lang="en-US" sz="2800" b="1" dirty="0"/>
              <a:t>Step 3:</a:t>
            </a:r>
            <a:endParaRPr lang="en-US" b="1" u="sng" dirty="0">
              <a:solidFill>
                <a:srgbClr val="002060"/>
              </a:solidFill>
            </a:endParaRPr>
          </a:p>
        </p:txBody>
      </p:sp>
      <p:sp>
        <p:nvSpPr>
          <p:cNvPr id="7" name="TextBox 6">
            <a:extLst>
              <a:ext uri="{FF2B5EF4-FFF2-40B4-BE49-F238E27FC236}">
                <a16:creationId xmlns:a16="http://schemas.microsoft.com/office/drawing/2014/main" id="{C82AB2A2-BF1A-E9AB-B92F-048FB4C84F4F}"/>
              </a:ext>
            </a:extLst>
          </p:cNvPr>
          <p:cNvSpPr txBox="1"/>
          <p:nvPr/>
        </p:nvSpPr>
        <p:spPr>
          <a:xfrm>
            <a:off x="550333" y="668924"/>
            <a:ext cx="1888659"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Fit the model</a:t>
            </a:r>
          </a:p>
        </p:txBody>
      </p:sp>
      <p:pic>
        <p:nvPicPr>
          <p:cNvPr id="30" name="Picture 29">
            <a:extLst>
              <a:ext uri="{FF2B5EF4-FFF2-40B4-BE49-F238E27FC236}">
                <a16:creationId xmlns:a16="http://schemas.microsoft.com/office/drawing/2014/main" id="{AF5A5685-5CEC-E08A-F39A-C19A19D92FD4}"/>
              </a:ext>
            </a:extLst>
          </p:cNvPr>
          <p:cNvPicPr>
            <a:picLocks noChangeAspect="1"/>
          </p:cNvPicPr>
          <p:nvPr/>
        </p:nvPicPr>
        <p:blipFill>
          <a:blip r:embed="rId2"/>
          <a:stretch>
            <a:fillRect/>
          </a:stretch>
        </p:blipFill>
        <p:spPr>
          <a:xfrm>
            <a:off x="413794" y="1192144"/>
            <a:ext cx="5044653" cy="2074668"/>
          </a:xfrm>
          <a:prstGeom prst="rect">
            <a:avLst/>
          </a:prstGeom>
        </p:spPr>
      </p:pic>
      <p:sp>
        <p:nvSpPr>
          <p:cNvPr id="6" name="Rectangle 5">
            <a:extLst>
              <a:ext uri="{FF2B5EF4-FFF2-40B4-BE49-F238E27FC236}">
                <a16:creationId xmlns:a16="http://schemas.microsoft.com/office/drawing/2014/main" id="{32F7C3A6-69B0-ACDD-E0AE-4177B7863857}"/>
              </a:ext>
            </a:extLst>
          </p:cNvPr>
          <p:cNvSpPr/>
          <p:nvPr/>
        </p:nvSpPr>
        <p:spPr>
          <a:xfrm>
            <a:off x="413794" y="1192145"/>
            <a:ext cx="5044653" cy="207466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C15D129-A4B5-1252-DD13-F97B8AFE76EB}"/>
              </a:ext>
            </a:extLst>
          </p:cNvPr>
          <p:cNvSpPr txBox="1"/>
          <p:nvPr/>
        </p:nvSpPr>
        <p:spPr>
          <a:xfrm>
            <a:off x="929738" y="3333750"/>
            <a:ext cx="4012764" cy="1200329"/>
          </a:xfrm>
          <a:prstGeom prst="rect">
            <a:avLst/>
          </a:prstGeom>
          <a:noFill/>
        </p:spPr>
        <p:txBody>
          <a:bodyPr wrap="square" rtlCol="0">
            <a:spAutoFit/>
          </a:bodyPr>
          <a:lstStyle/>
          <a:p>
            <a:pPr algn="ctr"/>
            <a:r>
              <a:rPr lang="en-US" b="1" dirty="0"/>
              <a:t>Note: </a:t>
            </a:r>
            <a:r>
              <a:rPr lang="en-US" b="1" dirty="0">
                <a:solidFill>
                  <a:srgbClr val="FF0000"/>
                </a:solidFill>
              </a:rPr>
              <a:t>Because we change so much our genotypic matrix and created new ones to account for GxE interaction, we need to fix our phenotype.</a:t>
            </a:r>
          </a:p>
        </p:txBody>
      </p:sp>
      <p:pic>
        <p:nvPicPr>
          <p:cNvPr id="11" name="Picture 10">
            <a:extLst>
              <a:ext uri="{FF2B5EF4-FFF2-40B4-BE49-F238E27FC236}">
                <a16:creationId xmlns:a16="http://schemas.microsoft.com/office/drawing/2014/main" id="{17133413-ACD4-1BCA-9D4B-46ACD7D6EA92}"/>
              </a:ext>
            </a:extLst>
          </p:cNvPr>
          <p:cNvPicPr>
            <a:picLocks noChangeAspect="1"/>
          </p:cNvPicPr>
          <p:nvPr/>
        </p:nvPicPr>
        <p:blipFill>
          <a:blip r:embed="rId3"/>
          <a:srcRect r="34945"/>
          <a:stretch/>
        </p:blipFill>
        <p:spPr>
          <a:xfrm>
            <a:off x="6471070" y="278889"/>
            <a:ext cx="5044653" cy="962159"/>
          </a:xfrm>
          <a:prstGeom prst="rect">
            <a:avLst/>
          </a:prstGeom>
        </p:spPr>
      </p:pic>
      <p:cxnSp>
        <p:nvCxnSpPr>
          <p:cNvPr id="13" name="Straight Arrow Connector 12">
            <a:extLst>
              <a:ext uri="{FF2B5EF4-FFF2-40B4-BE49-F238E27FC236}">
                <a16:creationId xmlns:a16="http://schemas.microsoft.com/office/drawing/2014/main" id="{F447BA51-165D-41F2-845E-41ED12F9A0D1}"/>
              </a:ext>
            </a:extLst>
          </p:cNvPr>
          <p:cNvCxnSpPr>
            <a:cxnSpLocks/>
          </p:cNvCxnSpPr>
          <p:nvPr/>
        </p:nvCxnSpPr>
        <p:spPr>
          <a:xfrm flipV="1">
            <a:off x="5723612" y="790575"/>
            <a:ext cx="559923" cy="789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C4B782A-F7B4-41E1-8E5A-A7847BD29623}"/>
              </a:ext>
            </a:extLst>
          </p:cNvPr>
          <p:cNvSpPr/>
          <p:nvPr/>
        </p:nvSpPr>
        <p:spPr>
          <a:xfrm>
            <a:off x="6471069" y="278889"/>
            <a:ext cx="5044653" cy="96215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85CD847-F376-6422-9844-C1E280B3C7D7}"/>
              </a:ext>
            </a:extLst>
          </p:cNvPr>
          <p:cNvSpPr txBox="1"/>
          <p:nvPr/>
        </p:nvSpPr>
        <p:spPr>
          <a:xfrm>
            <a:off x="6283532" y="1289297"/>
            <a:ext cx="5419725" cy="4893647"/>
          </a:xfrm>
          <a:prstGeom prst="rect">
            <a:avLst/>
          </a:prstGeom>
          <a:noFill/>
        </p:spPr>
        <p:txBody>
          <a:bodyPr wrap="square">
            <a:spAutoFit/>
          </a:bodyPr>
          <a:lstStyle/>
          <a:p>
            <a:pPr algn="ctr"/>
            <a:r>
              <a:rPr lang="en-US" sz="2400" b="1" dirty="0"/>
              <a:t>Model interpretation:</a:t>
            </a:r>
          </a:p>
          <a:p>
            <a:pPr algn="ctr"/>
            <a:r>
              <a:rPr lang="en-US" b="1" dirty="0"/>
              <a:t>Y = </a:t>
            </a:r>
            <a:r>
              <a:rPr lang="en-US" dirty="0"/>
              <a:t>Phenotypic trait data for each genotype-environment combination.</a:t>
            </a:r>
          </a:p>
          <a:p>
            <a:pPr algn="ctr"/>
            <a:r>
              <a:rPr lang="en-US" b="1" dirty="0"/>
              <a:t>X  (Z.E)</a:t>
            </a:r>
            <a:r>
              <a:rPr lang="en-US" dirty="0"/>
              <a:t> </a:t>
            </a:r>
            <a:r>
              <a:rPr lang="en-US" b="1" dirty="0"/>
              <a:t>=</a:t>
            </a:r>
            <a:r>
              <a:rPr lang="en-US" dirty="0"/>
              <a:t> Environment effects in the model</a:t>
            </a:r>
          </a:p>
          <a:p>
            <a:pPr algn="ctr"/>
            <a:r>
              <a:rPr lang="en-US" b="1" dirty="0"/>
              <a:t>Z1 (Z.G.) = </a:t>
            </a:r>
            <a:r>
              <a:rPr lang="en-US" dirty="0"/>
              <a:t>Genetic effects, combining genotype information with genetic relationships</a:t>
            </a:r>
          </a:p>
          <a:p>
            <a:pPr algn="ctr"/>
            <a:r>
              <a:rPr lang="en-US" b="1" dirty="0"/>
              <a:t>Z2 (Z.EG)</a:t>
            </a:r>
            <a:r>
              <a:rPr lang="en-US" dirty="0"/>
              <a:t> = Genotype-by-environment (GxE) interaction effects</a:t>
            </a:r>
          </a:p>
          <a:p>
            <a:pPr algn="ctr"/>
            <a:r>
              <a:rPr lang="en-US" b="1" dirty="0">
                <a:solidFill>
                  <a:schemeClr val="accent4">
                    <a:lumMod val="75000"/>
                  </a:schemeClr>
                </a:solidFill>
              </a:rPr>
              <a:t>nIter</a:t>
            </a:r>
            <a:r>
              <a:rPr lang="en-US" dirty="0">
                <a:solidFill>
                  <a:schemeClr val="accent4">
                    <a:lumMod val="75000"/>
                  </a:schemeClr>
                </a:solidFill>
              </a:rPr>
              <a:t> =</a:t>
            </a:r>
            <a:r>
              <a:rPr lang="en-US" dirty="0">
                <a:solidFill>
                  <a:srgbClr val="00B050"/>
                </a:solidFill>
              </a:rPr>
              <a:t> </a:t>
            </a:r>
            <a:r>
              <a:rPr lang="en-US" dirty="0"/>
              <a:t>Total number of Markov Chain Monte Carlo iterations for sampling posterior distribution. High number is required to ensure model convergence</a:t>
            </a:r>
          </a:p>
          <a:p>
            <a:pPr algn="ctr"/>
            <a:r>
              <a:rPr lang="en-US" b="1" dirty="0">
                <a:solidFill>
                  <a:schemeClr val="accent4">
                    <a:lumMod val="75000"/>
                  </a:schemeClr>
                </a:solidFill>
              </a:rPr>
              <a:t>burnIn</a:t>
            </a:r>
            <a:r>
              <a:rPr lang="en-US" dirty="0">
                <a:solidFill>
                  <a:schemeClr val="accent4">
                    <a:lumMod val="75000"/>
                  </a:schemeClr>
                </a:solidFill>
              </a:rPr>
              <a:t> = </a:t>
            </a:r>
            <a:r>
              <a:rPr lang="en-US" dirty="0"/>
              <a:t>Number of initial iterations that will be discarded (chain stabilization and avoiding bias)</a:t>
            </a:r>
          </a:p>
          <a:p>
            <a:pPr algn="ctr"/>
            <a:r>
              <a:rPr lang="en-US" b="1" dirty="0">
                <a:solidFill>
                  <a:schemeClr val="accent4">
                    <a:lumMod val="75000"/>
                  </a:schemeClr>
                </a:solidFill>
              </a:rPr>
              <a:t>Thin =</a:t>
            </a:r>
            <a:r>
              <a:rPr lang="en-US" b="1" dirty="0">
                <a:solidFill>
                  <a:srgbClr val="00B050"/>
                </a:solidFill>
              </a:rPr>
              <a:t> </a:t>
            </a:r>
            <a:r>
              <a:rPr lang="en-US" dirty="0"/>
              <a:t>Determines that every second iteration will be kept (others discarded). Thinning reduces autocorrelation in the samples.</a:t>
            </a:r>
          </a:p>
          <a:p>
            <a:pPr algn="ctr"/>
            <a:r>
              <a:rPr lang="en-US" b="1" dirty="0">
                <a:solidFill>
                  <a:schemeClr val="accent4">
                    <a:lumMod val="75000"/>
                  </a:schemeClr>
                </a:solidFill>
              </a:rPr>
              <a:t>bs =</a:t>
            </a:r>
            <a:r>
              <a:rPr lang="en-US" b="1" dirty="0">
                <a:solidFill>
                  <a:srgbClr val="00B050"/>
                </a:solidFill>
              </a:rPr>
              <a:t> </a:t>
            </a:r>
            <a:r>
              <a:rPr lang="en-US" dirty="0"/>
              <a:t>Number of posterior samples to save.</a:t>
            </a:r>
          </a:p>
        </p:txBody>
      </p:sp>
      <p:sp>
        <p:nvSpPr>
          <p:cNvPr id="18" name="TextBox 17">
            <a:extLst>
              <a:ext uri="{FF2B5EF4-FFF2-40B4-BE49-F238E27FC236}">
                <a16:creationId xmlns:a16="http://schemas.microsoft.com/office/drawing/2014/main" id="{8507EE55-45CD-66B5-2843-FE725338BAB5}"/>
              </a:ext>
            </a:extLst>
          </p:cNvPr>
          <p:cNvSpPr txBox="1"/>
          <p:nvPr/>
        </p:nvSpPr>
        <p:spPr>
          <a:xfrm>
            <a:off x="929738" y="4743450"/>
            <a:ext cx="4012764" cy="1200329"/>
          </a:xfrm>
          <a:prstGeom prst="rect">
            <a:avLst/>
          </a:prstGeom>
          <a:noFill/>
        </p:spPr>
        <p:txBody>
          <a:bodyPr wrap="square" rtlCol="0">
            <a:spAutoFit/>
          </a:bodyPr>
          <a:lstStyle/>
          <a:p>
            <a:pPr algn="ctr"/>
            <a:r>
              <a:rPr lang="en-US" b="1" dirty="0">
                <a:solidFill>
                  <a:schemeClr val="accent4">
                    <a:lumMod val="75000"/>
                  </a:schemeClr>
                </a:solidFill>
              </a:rPr>
              <a:t>*Note: Markov Chain Monte Carlo parameters (MCMC) = Control the computational aspects of the Bayesian sampling </a:t>
            </a:r>
          </a:p>
        </p:txBody>
      </p:sp>
    </p:spTree>
    <p:extLst>
      <p:ext uri="{BB962C8B-B14F-4D97-AF65-F5344CB8AC3E}">
        <p14:creationId xmlns:p14="http://schemas.microsoft.com/office/powerpoint/2010/main" val="313993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97BFD-5AA8-7A4B-2217-61E87DD6CD7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C83664-3EE9-7AC9-0FF7-B7603A3C8921}"/>
              </a:ext>
            </a:extLst>
          </p:cNvPr>
          <p:cNvSpPr txBox="1"/>
          <p:nvPr/>
        </p:nvSpPr>
        <p:spPr>
          <a:xfrm>
            <a:off x="76200" y="145704"/>
            <a:ext cx="10244666" cy="523220"/>
          </a:xfrm>
          <a:prstGeom prst="rect">
            <a:avLst/>
          </a:prstGeom>
          <a:noFill/>
        </p:spPr>
        <p:txBody>
          <a:bodyPr wrap="square" rtlCol="0">
            <a:spAutoFit/>
          </a:bodyPr>
          <a:lstStyle/>
          <a:p>
            <a:r>
              <a:rPr lang="en-US" sz="2800" b="1" dirty="0"/>
              <a:t>Step 4:</a:t>
            </a:r>
            <a:endParaRPr lang="en-US" b="1" u="sng" dirty="0">
              <a:solidFill>
                <a:srgbClr val="002060"/>
              </a:solidFill>
            </a:endParaRPr>
          </a:p>
        </p:txBody>
      </p:sp>
      <p:sp>
        <p:nvSpPr>
          <p:cNvPr id="7" name="TextBox 6">
            <a:extLst>
              <a:ext uri="{FF2B5EF4-FFF2-40B4-BE49-F238E27FC236}">
                <a16:creationId xmlns:a16="http://schemas.microsoft.com/office/drawing/2014/main" id="{45481F65-6181-6BFA-7859-73E69273D763}"/>
              </a:ext>
            </a:extLst>
          </p:cNvPr>
          <p:cNvSpPr txBox="1"/>
          <p:nvPr/>
        </p:nvSpPr>
        <p:spPr>
          <a:xfrm>
            <a:off x="550333" y="668924"/>
            <a:ext cx="9254200" cy="400110"/>
          </a:xfrm>
          <a:prstGeom prst="rect">
            <a:avLst/>
          </a:prstGeom>
          <a:noFill/>
        </p:spPr>
        <p:txBody>
          <a:bodyPr wrap="none" rtlCol="0">
            <a:spAutoFit/>
          </a:bodyPr>
          <a:lstStyle/>
          <a:p>
            <a:r>
              <a:rPr lang="en-US" sz="2000" dirty="0"/>
              <a:t>Extracting covariance between traits (+residual) and covariance between environments</a:t>
            </a:r>
          </a:p>
        </p:txBody>
      </p:sp>
      <p:pic>
        <p:nvPicPr>
          <p:cNvPr id="3" name="Picture 2">
            <a:extLst>
              <a:ext uri="{FF2B5EF4-FFF2-40B4-BE49-F238E27FC236}">
                <a16:creationId xmlns:a16="http://schemas.microsoft.com/office/drawing/2014/main" id="{9C9EED31-9119-195D-21AF-461004B1F802}"/>
              </a:ext>
            </a:extLst>
          </p:cNvPr>
          <p:cNvPicPr>
            <a:picLocks noChangeAspect="1"/>
          </p:cNvPicPr>
          <p:nvPr/>
        </p:nvPicPr>
        <p:blipFill>
          <a:blip r:embed="rId2"/>
          <a:stretch>
            <a:fillRect/>
          </a:stretch>
        </p:blipFill>
        <p:spPr>
          <a:xfrm>
            <a:off x="550333" y="1271228"/>
            <a:ext cx="4348689" cy="4577122"/>
          </a:xfrm>
          <a:prstGeom prst="rect">
            <a:avLst/>
          </a:prstGeom>
        </p:spPr>
      </p:pic>
      <p:pic>
        <p:nvPicPr>
          <p:cNvPr id="9" name="Picture 8">
            <a:extLst>
              <a:ext uri="{FF2B5EF4-FFF2-40B4-BE49-F238E27FC236}">
                <a16:creationId xmlns:a16="http://schemas.microsoft.com/office/drawing/2014/main" id="{68F37C4B-0A59-7873-B949-DF43DCE1B0C6}"/>
              </a:ext>
            </a:extLst>
          </p:cNvPr>
          <p:cNvPicPr>
            <a:picLocks noChangeAspect="1"/>
          </p:cNvPicPr>
          <p:nvPr/>
        </p:nvPicPr>
        <p:blipFill>
          <a:blip r:embed="rId3"/>
          <a:stretch>
            <a:fillRect/>
          </a:stretch>
        </p:blipFill>
        <p:spPr>
          <a:xfrm>
            <a:off x="5338601" y="1342863"/>
            <a:ext cx="2838846" cy="1143160"/>
          </a:xfrm>
          <a:prstGeom prst="rect">
            <a:avLst/>
          </a:prstGeom>
        </p:spPr>
      </p:pic>
      <p:pic>
        <p:nvPicPr>
          <p:cNvPr id="12" name="Picture 11">
            <a:extLst>
              <a:ext uri="{FF2B5EF4-FFF2-40B4-BE49-F238E27FC236}">
                <a16:creationId xmlns:a16="http://schemas.microsoft.com/office/drawing/2014/main" id="{5DF37EDB-D284-81B3-1793-C193B873EB26}"/>
              </a:ext>
            </a:extLst>
          </p:cNvPr>
          <p:cNvPicPr>
            <a:picLocks noChangeAspect="1"/>
          </p:cNvPicPr>
          <p:nvPr/>
        </p:nvPicPr>
        <p:blipFill>
          <a:blip r:embed="rId4"/>
          <a:stretch>
            <a:fillRect/>
          </a:stretch>
        </p:blipFill>
        <p:spPr>
          <a:xfrm>
            <a:off x="5819514" y="2640584"/>
            <a:ext cx="3734321" cy="1124107"/>
          </a:xfrm>
          <a:prstGeom prst="rect">
            <a:avLst/>
          </a:prstGeom>
        </p:spPr>
      </p:pic>
      <p:pic>
        <p:nvPicPr>
          <p:cNvPr id="17" name="Picture 16">
            <a:extLst>
              <a:ext uri="{FF2B5EF4-FFF2-40B4-BE49-F238E27FC236}">
                <a16:creationId xmlns:a16="http://schemas.microsoft.com/office/drawing/2014/main" id="{70D6F6BD-D146-1462-9B15-FB22F692BA78}"/>
              </a:ext>
            </a:extLst>
          </p:cNvPr>
          <p:cNvPicPr>
            <a:picLocks noChangeAspect="1"/>
          </p:cNvPicPr>
          <p:nvPr/>
        </p:nvPicPr>
        <p:blipFill>
          <a:blip r:embed="rId5"/>
          <a:stretch>
            <a:fillRect/>
          </a:stretch>
        </p:blipFill>
        <p:spPr>
          <a:xfrm>
            <a:off x="6781673" y="3870549"/>
            <a:ext cx="2772162" cy="1105054"/>
          </a:xfrm>
          <a:prstGeom prst="rect">
            <a:avLst/>
          </a:prstGeom>
        </p:spPr>
      </p:pic>
      <p:pic>
        <p:nvPicPr>
          <p:cNvPr id="20" name="Picture 19">
            <a:extLst>
              <a:ext uri="{FF2B5EF4-FFF2-40B4-BE49-F238E27FC236}">
                <a16:creationId xmlns:a16="http://schemas.microsoft.com/office/drawing/2014/main" id="{B6A91B66-359B-BB0C-D7D5-2E5839980149}"/>
              </a:ext>
            </a:extLst>
          </p:cNvPr>
          <p:cNvPicPr>
            <a:picLocks noChangeAspect="1"/>
          </p:cNvPicPr>
          <p:nvPr/>
        </p:nvPicPr>
        <p:blipFill>
          <a:blip r:embed="rId6"/>
          <a:srcRect l="3268" t="15396"/>
          <a:stretch/>
        </p:blipFill>
        <p:spPr>
          <a:xfrm>
            <a:off x="8458880" y="5254160"/>
            <a:ext cx="2958006" cy="934916"/>
          </a:xfrm>
          <a:prstGeom prst="rect">
            <a:avLst/>
          </a:prstGeom>
        </p:spPr>
      </p:pic>
      <p:sp>
        <p:nvSpPr>
          <p:cNvPr id="21" name="Rectangle 20">
            <a:extLst>
              <a:ext uri="{FF2B5EF4-FFF2-40B4-BE49-F238E27FC236}">
                <a16:creationId xmlns:a16="http://schemas.microsoft.com/office/drawing/2014/main" id="{58502692-DAED-F192-A170-BC5C9DB37DD9}"/>
              </a:ext>
            </a:extLst>
          </p:cNvPr>
          <p:cNvSpPr/>
          <p:nvPr/>
        </p:nvSpPr>
        <p:spPr>
          <a:xfrm>
            <a:off x="550333" y="1271227"/>
            <a:ext cx="4348689" cy="45771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0CFC19-B095-BCB5-AEF4-1C90B333C84C}"/>
              </a:ext>
            </a:extLst>
          </p:cNvPr>
          <p:cNvSpPr/>
          <p:nvPr/>
        </p:nvSpPr>
        <p:spPr>
          <a:xfrm>
            <a:off x="5317502" y="1342864"/>
            <a:ext cx="2928342" cy="112410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56A9C-F702-4C9E-5A1C-E40DFD4F26B8}"/>
              </a:ext>
            </a:extLst>
          </p:cNvPr>
          <p:cNvSpPr/>
          <p:nvPr/>
        </p:nvSpPr>
        <p:spPr>
          <a:xfrm>
            <a:off x="5828809" y="2703039"/>
            <a:ext cx="3725026"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686CB13-F6AF-B65C-0666-EEEDE19CBA2B}"/>
              </a:ext>
            </a:extLst>
          </p:cNvPr>
          <p:cNvSpPr/>
          <p:nvPr/>
        </p:nvSpPr>
        <p:spPr>
          <a:xfrm>
            <a:off x="6781673" y="3938303"/>
            <a:ext cx="2772162"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569B28-E5F2-153C-8E2E-CFDD122B3FF1}"/>
              </a:ext>
            </a:extLst>
          </p:cNvPr>
          <p:cNvSpPr/>
          <p:nvPr/>
        </p:nvSpPr>
        <p:spPr>
          <a:xfrm>
            <a:off x="8418452" y="5169231"/>
            <a:ext cx="2998434"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BE45E33-58B9-2694-BA42-32523D72B50D}"/>
              </a:ext>
            </a:extLst>
          </p:cNvPr>
          <p:cNvCxnSpPr>
            <a:cxnSpLocks/>
          </p:cNvCxnSpPr>
          <p:nvPr/>
        </p:nvCxnSpPr>
        <p:spPr>
          <a:xfrm>
            <a:off x="4960934" y="2013834"/>
            <a:ext cx="2866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457501-7715-1B85-0374-B132649EB3AF}"/>
              </a:ext>
            </a:extLst>
          </p:cNvPr>
          <p:cNvCxnSpPr>
            <a:cxnSpLocks/>
          </p:cNvCxnSpPr>
          <p:nvPr/>
        </p:nvCxnSpPr>
        <p:spPr>
          <a:xfrm>
            <a:off x="4960934" y="3199168"/>
            <a:ext cx="7455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775F677-B9BF-5F9B-869E-B5D48F7E75BD}"/>
              </a:ext>
            </a:extLst>
          </p:cNvPr>
          <p:cNvCxnSpPr>
            <a:cxnSpLocks/>
          </p:cNvCxnSpPr>
          <p:nvPr/>
        </p:nvCxnSpPr>
        <p:spPr>
          <a:xfrm>
            <a:off x="4965801" y="4367568"/>
            <a:ext cx="1705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22D397-03DE-83A4-18E7-813EA8401F7C}"/>
              </a:ext>
            </a:extLst>
          </p:cNvPr>
          <p:cNvCxnSpPr>
            <a:cxnSpLocks/>
          </p:cNvCxnSpPr>
          <p:nvPr/>
        </p:nvCxnSpPr>
        <p:spPr>
          <a:xfrm>
            <a:off x="4975843" y="5544435"/>
            <a:ext cx="327000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2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9AAD0-B4DB-76EE-2483-A8F8B4EA2E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C52DB77-E7DE-21B8-BB7A-E14E37665678}"/>
              </a:ext>
            </a:extLst>
          </p:cNvPr>
          <p:cNvSpPr txBox="1"/>
          <p:nvPr/>
        </p:nvSpPr>
        <p:spPr>
          <a:xfrm>
            <a:off x="76200" y="145704"/>
            <a:ext cx="10244666" cy="523220"/>
          </a:xfrm>
          <a:prstGeom prst="rect">
            <a:avLst/>
          </a:prstGeom>
          <a:noFill/>
        </p:spPr>
        <p:txBody>
          <a:bodyPr wrap="square" rtlCol="0">
            <a:spAutoFit/>
          </a:bodyPr>
          <a:lstStyle/>
          <a:p>
            <a:r>
              <a:rPr lang="en-US" sz="2800" b="1" dirty="0"/>
              <a:t>Step 5 &amp; 6:</a:t>
            </a:r>
            <a:endParaRPr lang="en-US" b="1" u="sng" dirty="0">
              <a:solidFill>
                <a:srgbClr val="002060"/>
              </a:solidFill>
            </a:endParaRPr>
          </a:p>
        </p:txBody>
      </p:sp>
      <p:sp>
        <p:nvSpPr>
          <p:cNvPr id="7" name="TextBox 6">
            <a:extLst>
              <a:ext uri="{FF2B5EF4-FFF2-40B4-BE49-F238E27FC236}">
                <a16:creationId xmlns:a16="http://schemas.microsoft.com/office/drawing/2014/main" id="{D12D338D-046A-FD4A-4113-1B02F000A796}"/>
              </a:ext>
            </a:extLst>
          </p:cNvPr>
          <p:cNvSpPr txBox="1"/>
          <p:nvPr/>
        </p:nvSpPr>
        <p:spPr>
          <a:xfrm>
            <a:off x="550333" y="668924"/>
            <a:ext cx="6395084" cy="400110"/>
          </a:xfrm>
          <a:prstGeom prst="rect">
            <a:avLst/>
          </a:prstGeom>
          <a:noFill/>
        </p:spPr>
        <p:txBody>
          <a:bodyPr wrap="none" rtlCol="0">
            <a:spAutoFit/>
          </a:bodyPr>
          <a:lstStyle/>
          <a:p>
            <a:r>
              <a:rPr lang="en-US" sz="2000" dirty="0"/>
              <a:t>Observed and predicted values and cross validation strategy</a:t>
            </a:r>
          </a:p>
        </p:txBody>
      </p:sp>
      <p:pic>
        <p:nvPicPr>
          <p:cNvPr id="8" name="Picture 7">
            <a:extLst>
              <a:ext uri="{FF2B5EF4-FFF2-40B4-BE49-F238E27FC236}">
                <a16:creationId xmlns:a16="http://schemas.microsoft.com/office/drawing/2014/main" id="{69EE84B8-5290-B649-7591-7A0546E6FA9C}"/>
              </a:ext>
            </a:extLst>
          </p:cNvPr>
          <p:cNvPicPr>
            <a:picLocks noChangeAspect="1"/>
          </p:cNvPicPr>
          <p:nvPr/>
        </p:nvPicPr>
        <p:blipFill>
          <a:blip r:embed="rId2"/>
          <a:stretch>
            <a:fillRect/>
          </a:stretch>
        </p:blipFill>
        <p:spPr>
          <a:xfrm>
            <a:off x="649655" y="1306464"/>
            <a:ext cx="2324424" cy="571580"/>
          </a:xfrm>
          <a:prstGeom prst="rect">
            <a:avLst/>
          </a:prstGeom>
        </p:spPr>
      </p:pic>
      <p:pic>
        <p:nvPicPr>
          <p:cNvPr id="11" name="Picture 10">
            <a:extLst>
              <a:ext uri="{FF2B5EF4-FFF2-40B4-BE49-F238E27FC236}">
                <a16:creationId xmlns:a16="http://schemas.microsoft.com/office/drawing/2014/main" id="{07AC1679-60B0-7E4F-22A9-4C2F37ACC96F}"/>
              </a:ext>
            </a:extLst>
          </p:cNvPr>
          <p:cNvPicPr>
            <a:picLocks noChangeAspect="1"/>
          </p:cNvPicPr>
          <p:nvPr/>
        </p:nvPicPr>
        <p:blipFill>
          <a:blip r:embed="rId3"/>
          <a:stretch>
            <a:fillRect/>
          </a:stretch>
        </p:blipFill>
        <p:spPr>
          <a:xfrm>
            <a:off x="649655" y="2081448"/>
            <a:ext cx="4344113" cy="2898509"/>
          </a:xfrm>
          <a:prstGeom prst="rect">
            <a:avLst/>
          </a:prstGeom>
        </p:spPr>
      </p:pic>
      <p:sp>
        <p:nvSpPr>
          <p:cNvPr id="13" name="Rectangle 12">
            <a:extLst>
              <a:ext uri="{FF2B5EF4-FFF2-40B4-BE49-F238E27FC236}">
                <a16:creationId xmlns:a16="http://schemas.microsoft.com/office/drawing/2014/main" id="{9079D4AC-036B-608E-04B2-6FD17ED8C1F3}"/>
              </a:ext>
            </a:extLst>
          </p:cNvPr>
          <p:cNvSpPr/>
          <p:nvPr/>
        </p:nvSpPr>
        <p:spPr>
          <a:xfrm>
            <a:off x="668868" y="1306465"/>
            <a:ext cx="2305212" cy="57158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7ECD9-6E4D-FA31-6EEC-6DB9588C53EF}"/>
              </a:ext>
            </a:extLst>
          </p:cNvPr>
          <p:cNvSpPr/>
          <p:nvPr/>
        </p:nvSpPr>
        <p:spPr>
          <a:xfrm>
            <a:off x="668867" y="2081447"/>
            <a:ext cx="4344113" cy="280382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0D4CAA-68BA-A701-7A09-BFC59DB63D83}"/>
              </a:ext>
            </a:extLst>
          </p:cNvPr>
          <p:cNvSpPr txBox="1"/>
          <p:nvPr/>
        </p:nvSpPr>
        <p:spPr>
          <a:xfrm>
            <a:off x="0" y="4988747"/>
            <a:ext cx="6228938" cy="1200329"/>
          </a:xfrm>
          <a:prstGeom prst="rect">
            <a:avLst/>
          </a:prstGeom>
          <a:noFill/>
        </p:spPr>
        <p:txBody>
          <a:bodyPr wrap="square" rtlCol="0">
            <a:spAutoFit/>
          </a:bodyPr>
          <a:lstStyle/>
          <a:p>
            <a:pPr algn="ctr"/>
            <a:r>
              <a:rPr lang="en-US" b="1" dirty="0"/>
              <a:t>Note: </a:t>
            </a:r>
            <a:r>
              <a:rPr lang="en-US" b="1" dirty="0">
                <a:solidFill>
                  <a:srgbClr val="FF0000"/>
                </a:solidFill>
              </a:rPr>
              <a:t>Here we are not doing any prediction, just looking (correlation) between predicted and observed. However, in GS, we want to do predictions, so we need some CV strategies to check if our model is reliable!</a:t>
            </a:r>
          </a:p>
        </p:txBody>
      </p:sp>
      <p:pic>
        <p:nvPicPr>
          <p:cNvPr id="18" name="Picture 17">
            <a:extLst>
              <a:ext uri="{FF2B5EF4-FFF2-40B4-BE49-F238E27FC236}">
                <a16:creationId xmlns:a16="http://schemas.microsoft.com/office/drawing/2014/main" id="{D8966626-D8D0-9A3E-D03A-6B3F343D4AD8}"/>
              </a:ext>
            </a:extLst>
          </p:cNvPr>
          <p:cNvPicPr>
            <a:picLocks noChangeAspect="1"/>
          </p:cNvPicPr>
          <p:nvPr/>
        </p:nvPicPr>
        <p:blipFill>
          <a:blip r:embed="rId4"/>
          <a:stretch>
            <a:fillRect/>
          </a:stretch>
        </p:blipFill>
        <p:spPr>
          <a:xfrm>
            <a:off x="6583293" y="1493000"/>
            <a:ext cx="5162297" cy="1535890"/>
          </a:xfrm>
          <a:prstGeom prst="rect">
            <a:avLst/>
          </a:prstGeom>
        </p:spPr>
      </p:pic>
      <p:sp>
        <p:nvSpPr>
          <p:cNvPr id="19" name="Rectangle 18">
            <a:extLst>
              <a:ext uri="{FF2B5EF4-FFF2-40B4-BE49-F238E27FC236}">
                <a16:creationId xmlns:a16="http://schemas.microsoft.com/office/drawing/2014/main" id="{BB493659-6573-AC8C-752C-1191817D5764}"/>
              </a:ext>
            </a:extLst>
          </p:cNvPr>
          <p:cNvSpPr/>
          <p:nvPr/>
        </p:nvSpPr>
        <p:spPr>
          <a:xfrm>
            <a:off x="6583292" y="1493000"/>
            <a:ext cx="5162297" cy="153589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E23C0A-C80A-919D-16C0-F8A1B45D83EB}"/>
              </a:ext>
            </a:extLst>
          </p:cNvPr>
          <p:cNvSpPr txBox="1"/>
          <p:nvPr/>
        </p:nvSpPr>
        <p:spPr>
          <a:xfrm>
            <a:off x="6325864" y="3205187"/>
            <a:ext cx="5419725" cy="2400657"/>
          </a:xfrm>
          <a:prstGeom prst="rect">
            <a:avLst/>
          </a:prstGeom>
          <a:noFill/>
        </p:spPr>
        <p:txBody>
          <a:bodyPr wrap="square">
            <a:spAutoFit/>
          </a:bodyPr>
          <a:lstStyle/>
          <a:p>
            <a:pPr algn="ctr"/>
            <a:r>
              <a:rPr lang="en-US" sz="2400" b="1" dirty="0"/>
              <a:t>Model interpretation:</a:t>
            </a:r>
          </a:p>
          <a:p>
            <a:pPr algn="ctr"/>
            <a:r>
              <a:rPr lang="en-US" dirty="0"/>
              <a:t>Like our first model built (fm), however, now we are adding a testingSet = CrossV. This is our Cross-validation scheme being account in the moment to build the new model. The package support different CrossV (LOOCV, training in a set of environments and testing in another subset, etc.). For practical purposes, we are showing the 5-fold.</a:t>
            </a:r>
          </a:p>
        </p:txBody>
      </p:sp>
    </p:spTree>
    <p:extLst>
      <p:ext uri="{BB962C8B-B14F-4D97-AF65-F5344CB8AC3E}">
        <p14:creationId xmlns:p14="http://schemas.microsoft.com/office/powerpoint/2010/main" val="31642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1B6A6-C290-251E-B60F-503BE87A0A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D20A87-36D7-E0C7-111F-3C9CF475F593}"/>
              </a:ext>
            </a:extLst>
          </p:cNvPr>
          <p:cNvSpPr txBox="1"/>
          <p:nvPr/>
        </p:nvSpPr>
        <p:spPr>
          <a:xfrm>
            <a:off x="76200" y="145704"/>
            <a:ext cx="10244666" cy="523220"/>
          </a:xfrm>
          <a:prstGeom prst="rect">
            <a:avLst/>
          </a:prstGeom>
          <a:noFill/>
        </p:spPr>
        <p:txBody>
          <a:bodyPr wrap="square" rtlCol="0">
            <a:spAutoFit/>
          </a:bodyPr>
          <a:lstStyle/>
          <a:p>
            <a:r>
              <a:rPr lang="en-US" sz="2800" b="1" dirty="0"/>
              <a:t>Step 7:</a:t>
            </a:r>
            <a:endParaRPr lang="en-US" b="1" u="sng" dirty="0">
              <a:solidFill>
                <a:srgbClr val="002060"/>
              </a:solidFill>
            </a:endParaRPr>
          </a:p>
        </p:txBody>
      </p:sp>
      <p:sp>
        <p:nvSpPr>
          <p:cNvPr id="7" name="TextBox 6">
            <a:extLst>
              <a:ext uri="{FF2B5EF4-FFF2-40B4-BE49-F238E27FC236}">
                <a16:creationId xmlns:a16="http://schemas.microsoft.com/office/drawing/2014/main" id="{29EE3E86-E571-BDA4-FEFC-5B897DD70EBB}"/>
              </a:ext>
            </a:extLst>
          </p:cNvPr>
          <p:cNvSpPr txBox="1"/>
          <p:nvPr/>
        </p:nvSpPr>
        <p:spPr>
          <a:xfrm>
            <a:off x="550333" y="668924"/>
            <a:ext cx="2250552" cy="400110"/>
          </a:xfrm>
          <a:prstGeom prst="rect">
            <a:avLst/>
          </a:prstGeom>
          <a:noFill/>
        </p:spPr>
        <p:txBody>
          <a:bodyPr wrap="none" rtlCol="0">
            <a:spAutoFit/>
          </a:bodyPr>
          <a:lstStyle/>
          <a:p>
            <a:r>
              <a:rPr lang="en-US" sz="2000" dirty="0"/>
              <a:t>Average predictions</a:t>
            </a:r>
          </a:p>
        </p:txBody>
      </p:sp>
      <p:pic>
        <p:nvPicPr>
          <p:cNvPr id="3" name="Picture 2">
            <a:extLst>
              <a:ext uri="{FF2B5EF4-FFF2-40B4-BE49-F238E27FC236}">
                <a16:creationId xmlns:a16="http://schemas.microsoft.com/office/drawing/2014/main" id="{5AE8FE9F-EF90-CBAC-9FA2-FAE70A53FC9E}"/>
              </a:ext>
            </a:extLst>
          </p:cNvPr>
          <p:cNvPicPr>
            <a:picLocks noChangeAspect="1"/>
          </p:cNvPicPr>
          <p:nvPr/>
        </p:nvPicPr>
        <p:blipFill>
          <a:blip r:embed="rId2"/>
          <a:stretch>
            <a:fillRect/>
          </a:stretch>
        </p:blipFill>
        <p:spPr>
          <a:xfrm>
            <a:off x="3219048" y="1257776"/>
            <a:ext cx="5753903" cy="752580"/>
          </a:xfrm>
          <a:prstGeom prst="rect">
            <a:avLst/>
          </a:prstGeom>
        </p:spPr>
      </p:pic>
      <p:pic>
        <p:nvPicPr>
          <p:cNvPr id="6" name="Picture 5">
            <a:extLst>
              <a:ext uri="{FF2B5EF4-FFF2-40B4-BE49-F238E27FC236}">
                <a16:creationId xmlns:a16="http://schemas.microsoft.com/office/drawing/2014/main" id="{B3CB9E2B-E6E4-CEB2-2DDA-25072D814B15}"/>
              </a:ext>
            </a:extLst>
          </p:cNvPr>
          <p:cNvPicPr>
            <a:picLocks noChangeAspect="1"/>
          </p:cNvPicPr>
          <p:nvPr/>
        </p:nvPicPr>
        <p:blipFill>
          <a:blip r:embed="rId3"/>
          <a:stretch>
            <a:fillRect/>
          </a:stretch>
        </p:blipFill>
        <p:spPr>
          <a:xfrm>
            <a:off x="617395" y="2590838"/>
            <a:ext cx="5043883" cy="3017852"/>
          </a:xfrm>
          <a:prstGeom prst="rect">
            <a:avLst/>
          </a:prstGeom>
        </p:spPr>
      </p:pic>
      <p:pic>
        <p:nvPicPr>
          <p:cNvPr id="10" name="Picture 9">
            <a:extLst>
              <a:ext uri="{FF2B5EF4-FFF2-40B4-BE49-F238E27FC236}">
                <a16:creationId xmlns:a16="http://schemas.microsoft.com/office/drawing/2014/main" id="{F9252350-11A6-8082-28D9-4047AFCE05B7}"/>
              </a:ext>
            </a:extLst>
          </p:cNvPr>
          <p:cNvPicPr>
            <a:picLocks noChangeAspect="1"/>
          </p:cNvPicPr>
          <p:nvPr/>
        </p:nvPicPr>
        <p:blipFill>
          <a:blip r:embed="rId4"/>
          <a:stretch>
            <a:fillRect/>
          </a:stretch>
        </p:blipFill>
        <p:spPr>
          <a:xfrm>
            <a:off x="6195134" y="2734061"/>
            <a:ext cx="5203304" cy="2994476"/>
          </a:xfrm>
          <a:prstGeom prst="rect">
            <a:avLst/>
          </a:prstGeom>
        </p:spPr>
      </p:pic>
      <p:sp>
        <p:nvSpPr>
          <p:cNvPr id="12" name="Rectangle 11">
            <a:extLst>
              <a:ext uri="{FF2B5EF4-FFF2-40B4-BE49-F238E27FC236}">
                <a16:creationId xmlns:a16="http://schemas.microsoft.com/office/drawing/2014/main" id="{C8FC7C52-E4C3-D2BF-E703-CD8987EB7B2D}"/>
              </a:ext>
            </a:extLst>
          </p:cNvPr>
          <p:cNvSpPr/>
          <p:nvPr/>
        </p:nvSpPr>
        <p:spPr>
          <a:xfrm>
            <a:off x="3219048" y="1258323"/>
            <a:ext cx="5753903" cy="75203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AA1792-9657-6307-F0BF-B9E601613BC8}"/>
              </a:ext>
            </a:extLst>
          </p:cNvPr>
          <p:cNvSpPr/>
          <p:nvPr/>
        </p:nvSpPr>
        <p:spPr>
          <a:xfrm>
            <a:off x="617395" y="2511389"/>
            <a:ext cx="5203305" cy="321714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75C2B3-CC3E-1CF2-49B9-04CB42190DCC}"/>
              </a:ext>
            </a:extLst>
          </p:cNvPr>
          <p:cNvSpPr/>
          <p:nvPr/>
        </p:nvSpPr>
        <p:spPr>
          <a:xfrm>
            <a:off x="6093535" y="2511389"/>
            <a:ext cx="5435600" cy="321714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55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D802D-6D04-5F9F-4559-500DA371851B}"/>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22BA7E6E-8DF4-552E-6ADE-FA13F259B20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5D87430-C020-5928-A51F-1FABA70783B2}"/>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References</a:t>
            </a:r>
            <a:endParaRPr lang="en-US" b="1" cap="none" dirty="0">
              <a:solidFill>
                <a:schemeClr val="tx1"/>
              </a:solidFill>
              <a:latin typeface="Arial headings "/>
              <a:cs typeface="Arial" panose="020B0604020202020204" pitchFamily="34" charset="0"/>
            </a:endParaRPr>
          </a:p>
        </p:txBody>
      </p:sp>
      <p:sp>
        <p:nvSpPr>
          <p:cNvPr id="3" name="TextBox 2">
            <a:extLst>
              <a:ext uri="{FF2B5EF4-FFF2-40B4-BE49-F238E27FC236}">
                <a16:creationId xmlns:a16="http://schemas.microsoft.com/office/drawing/2014/main" id="{F8CDDAD2-9FB1-0717-508E-BE308C4E0DC6}"/>
              </a:ext>
            </a:extLst>
          </p:cNvPr>
          <p:cNvSpPr txBox="1"/>
          <p:nvPr/>
        </p:nvSpPr>
        <p:spPr>
          <a:xfrm>
            <a:off x="288672" y="1201238"/>
            <a:ext cx="11610363" cy="5016758"/>
          </a:xfrm>
          <a:prstGeom prst="rect">
            <a:avLst/>
          </a:prstGeom>
          <a:noFill/>
        </p:spPr>
        <p:txBody>
          <a:bodyPr wrap="square">
            <a:spAutoFit/>
          </a:bodyPr>
          <a:lstStyle/>
          <a:p>
            <a:pPr algn="just"/>
            <a:r>
              <a:rPr lang="en-US" sz="1600" dirty="0"/>
              <a:t>Crossa, J., Y. Beyene, S. Kassa, P. Pérez-Rodríguez, J. M. Hickey, et al., 2013 Genomic prediction in maize breeding populations with genotyping-by-sequencing. G3: Genes|Genomes|Genetics (Bethesda) 3, 1903–1926. https://doi.org/10.1534/g3.113.008227</a:t>
            </a:r>
          </a:p>
          <a:p>
            <a:pPr algn="just"/>
            <a:endParaRPr lang="en-US" sz="1600" dirty="0"/>
          </a:p>
          <a:p>
            <a:pPr algn="just"/>
            <a:r>
              <a:rPr lang="en-US" sz="1600" dirty="0"/>
              <a:t>Dias, K.O.D.G., Gezan, S.A., Guimarães, C.T. et al. Improving accuracies of genomic predictions for drought tolerance in maize by joint modeling of additive and dominance effects in multi-environment trials. Heredity 121, 24–37 (2018). https://doi.org/10.1038/s41437-018-0053-6</a:t>
            </a:r>
          </a:p>
          <a:p>
            <a:pPr algn="just"/>
            <a:endParaRPr lang="en-US" sz="1600" dirty="0"/>
          </a:p>
          <a:p>
            <a:pPr algn="just"/>
            <a:r>
              <a:rPr lang="en-US" sz="1600" dirty="0"/>
              <a:t>Montesinos-López, O. A., A. Montesinos-López, J. Crossa, F. Toledo, O. Pérez-Hernández et al., 2016 A Genomic Bayesian Multi-trait and Multi-environment model. G3: Genes|Genomes|Genetics (Bethesda),6:2725–2744. https://doi.org/10.1534/g3.116.032359</a:t>
            </a:r>
          </a:p>
          <a:p>
            <a:pPr algn="just"/>
            <a:endParaRPr lang="en-US" sz="1600" dirty="0"/>
          </a:p>
          <a:p>
            <a:pPr algn="just"/>
            <a:r>
              <a:rPr lang="en-US" sz="1600" dirty="0"/>
              <a:t>Montesinos-López, O. A., A. Montesinos-López, J. Crossa, J. C. Montesinos-López, F. J. Luna-Vázquez et al., 2017 A Variational Bayes Genomic-Enabled Prediction Method with Genotype · Environment Interaction. G3: Genes, Genomes. Genetics 7: 1833–1853</a:t>
            </a:r>
          </a:p>
          <a:p>
            <a:pPr algn="just"/>
            <a:endParaRPr lang="en-US" sz="1600" dirty="0"/>
          </a:p>
          <a:p>
            <a:pPr algn="just"/>
            <a:r>
              <a:rPr lang="en-US" sz="1600" dirty="0" err="1"/>
              <a:t>Osval</a:t>
            </a:r>
            <a:r>
              <a:rPr lang="en-US" sz="1600" dirty="0"/>
              <a:t> A Montesinos-López, Abelardo Montesinos-López, Francisco Javier Luna-Vázquez, Fernando H Toledo, Paulino Pérez-Rodríguez, Morten </a:t>
            </a:r>
            <a:r>
              <a:rPr lang="en-US" sz="1600" dirty="0" err="1"/>
              <a:t>Lillemo</a:t>
            </a:r>
            <a:r>
              <a:rPr lang="en-US" sz="1600" dirty="0"/>
              <a:t>, José Crossa, An R Package for Bayesian Analysis of Multi-environment and Multi-trait Multi-environment Data for Genome-Based Prediction, G3 Genes|Genomes|Genetics, Volume 9, Issue 5, 1 May 2019, Pages 1355–1369, https://doi.org/10.1534/g3.119.400126</a:t>
            </a:r>
          </a:p>
          <a:p>
            <a:pPr algn="just"/>
            <a:endParaRPr lang="en-US" sz="1600" dirty="0"/>
          </a:p>
          <a:p>
            <a:pPr algn="just"/>
            <a:r>
              <a:rPr lang="en-US" sz="1600" dirty="0"/>
              <a:t>Olivoto T, Lúcio AD. metan: An R package for multi-environment trial analysis. Methods </a:t>
            </a:r>
            <a:r>
              <a:rPr lang="en-US" sz="1600" dirty="0" err="1"/>
              <a:t>Ecol</a:t>
            </a:r>
            <a:r>
              <a:rPr lang="en-US" sz="1600" dirty="0"/>
              <a:t> </a:t>
            </a:r>
            <a:r>
              <a:rPr lang="en-US" sz="1600" dirty="0" err="1"/>
              <a:t>Evol</a:t>
            </a:r>
            <a:r>
              <a:rPr lang="en-US" sz="1600" dirty="0"/>
              <a:t>. 2020; 11: 783–789. https://doi.org/10.1111/2041-210X.13384*</a:t>
            </a:r>
          </a:p>
        </p:txBody>
      </p:sp>
    </p:spTree>
    <p:extLst>
      <p:ext uri="{BB962C8B-B14F-4D97-AF65-F5344CB8AC3E}">
        <p14:creationId xmlns:p14="http://schemas.microsoft.com/office/powerpoint/2010/main" val="18503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8E8B184-9E8D-3014-C292-5C75CD9A9A3F}"/>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396C61CB-EDB7-3367-5250-D5972480C6D6}"/>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Purposes of MET</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23CE4E64-2FF1-0DF9-14CD-CFD62A597980}"/>
              </a:ext>
            </a:extLst>
          </p:cNvPr>
          <p:cNvSpPr txBox="1"/>
          <p:nvPr/>
        </p:nvSpPr>
        <p:spPr>
          <a:xfrm>
            <a:off x="416953" y="1500279"/>
            <a:ext cx="11353799"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Evaluate Genotype Performance Across Environments</a:t>
            </a:r>
            <a:br>
              <a:rPr lang="en-US" sz="2400" dirty="0"/>
            </a:br>
            <a:endParaRPr lang="en-US" sz="2400" dirty="0"/>
          </a:p>
          <a:p>
            <a:pPr marL="285750" indent="-285750">
              <a:buFont typeface="Wingdings" panose="05000000000000000000" pitchFamily="2" charset="2"/>
              <a:buChar char="Ø"/>
            </a:pPr>
            <a:r>
              <a:rPr lang="en-US" sz="2400" dirty="0"/>
              <a:t>Assess Genotype-by-Environment (G×E) Interactions</a:t>
            </a:r>
            <a:br>
              <a:rPr lang="en-US" sz="2400" dirty="0"/>
            </a:br>
            <a:endParaRPr lang="en-US" sz="2400" dirty="0"/>
          </a:p>
          <a:p>
            <a:pPr marL="285750" indent="-285750">
              <a:buFont typeface="Wingdings" panose="05000000000000000000" pitchFamily="2" charset="2"/>
              <a:buChar char="Ø"/>
            </a:pPr>
            <a:r>
              <a:rPr lang="en-US" sz="2400" dirty="0"/>
              <a:t>Improve Yield Stability</a:t>
            </a:r>
            <a:br>
              <a:rPr lang="en-US" sz="2400" dirty="0"/>
            </a:br>
            <a:endParaRPr lang="en-US" sz="2400" dirty="0"/>
          </a:p>
          <a:p>
            <a:pPr marL="285750" indent="-285750">
              <a:buFont typeface="Wingdings" panose="05000000000000000000" pitchFamily="2" charset="2"/>
              <a:buChar char="Ø"/>
            </a:pPr>
            <a:r>
              <a:rPr lang="en-US" sz="2400" dirty="0"/>
              <a:t>Optimize Breeding Decisions</a:t>
            </a:r>
            <a:br>
              <a:rPr lang="en-US" sz="2400" dirty="0"/>
            </a:br>
            <a:endParaRPr lang="en-US" sz="2400" dirty="0"/>
          </a:p>
          <a:p>
            <a:pPr marL="285750" indent="-285750">
              <a:buFont typeface="Wingdings" panose="05000000000000000000" pitchFamily="2" charset="2"/>
              <a:buChar char="Ø"/>
            </a:pPr>
            <a:r>
              <a:rPr lang="en-US" sz="2400" dirty="0"/>
              <a:t>Enhance Environmental Adaptability</a:t>
            </a:r>
          </a:p>
        </p:txBody>
      </p:sp>
    </p:spTree>
    <p:extLst>
      <p:ext uri="{BB962C8B-B14F-4D97-AF65-F5344CB8AC3E}">
        <p14:creationId xmlns:p14="http://schemas.microsoft.com/office/powerpoint/2010/main" val="61676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7AA112E-8B5A-4DEC-8E0F-7FD3B34A7CB4}"/>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23803410-8D21-E428-6740-05319C2A9E3E}"/>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Genotype x Environment Interactions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B2C2D803-E64E-322C-1762-53C5DDE99CCC}"/>
              </a:ext>
            </a:extLst>
          </p:cNvPr>
          <p:cNvSpPr txBox="1"/>
          <p:nvPr/>
        </p:nvSpPr>
        <p:spPr>
          <a:xfrm>
            <a:off x="484686" y="1082140"/>
            <a:ext cx="11707314"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Differential response of genotypes to varying environmental conditions</a:t>
            </a:r>
          </a:p>
          <a:p>
            <a:endParaRPr lang="en-US" sz="2400" dirty="0"/>
          </a:p>
          <a:p>
            <a:pPr marL="285750" indent="-285750">
              <a:buFont typeface="Wingdings" panose="05000000000000000000" pitchFamily="2" charset="2"/>
              <a:buChar char="Ø"/>
            </a:pPr>
            <a:r>
              <a:rPr lang="en-US" sz="2400" b="1" dirty="0">
                <a:solidFill>
                  <a:srgbClr val="FF0000"/>
                </a:solidFill>
              </a:rPr>
              <a:t>Yield/performance stability </a:t>
            </a:r>
            <a:r>
              <a:rPr lang="en-US" sz="2400" dirty="0"/>
              <a:t>has always been considered as an important aspect to distinguished those genotypes whose </a:t>
            </a:r>
            <a:r>
              <a:rPr lang="en-US" sz="2400" b="1" dirty="0">
                <a:solidFill>
                  <a:srgbClr val="FF0000"/>
                </a:solidFill>
              </a:rPr>
              <a:t>phenotypic performance remains constant across varying environmental conditions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Phenotype of an individual is the combination of genes, environment and their interactions</a:t>
            </a:r>
          </a:p>
        </p:txBody>
      </p:sp>
      <p:sp>
        <p:nvSpPr>
          <p:cNvPr id="7" name="TextBox 6">
            <a:extLst>
              <a:ext uri="{FF2B5EF4-FFF2-40B4-BE49-F238E27FC236}">
                <a16:creationId xmlns:a16="http://schemas.microsoft.com/office/drawing/2014/main" id="{A5E947FC-D4D7-22BB-A199-40CED1B86FCF}"/>
              </a:ext>
            </a:extLst>
          </p:cNvPr>
          <p:cNvSpPr txBox="1"/>
          <p:nvPr/>
        </p:nvSpPr>
        <p:spPr>
          <a:xfrm>
            <a:off x="3523121" y="3696836"/>
            <a:ext cx="6100196" cy="400110"/>
          </a:xfrm>
          <a:prstGeom prst="rect">
            <a:avLst/>
          </a:prstGeom>
          <a:noFill/>
        </p:spPr>
        <p:txBody>
          <a:bodyPr wrap="none" rtlCol="0">
            <a:spAutoFit/>
          </a:bodyPr>
          <a:lstStyle/>
          <a:p>
            <a:r>
              <a:rPr lang="en-US" sz="2000" b="1" dirty="0">
                <a:solidFill>
                  <a:srgbClr val="00B050"/>
                </a:solidFill>
              </a:rPr>
              <a:t>Phenotype (P) = Genotype (G) + Environment (E) + G * E</a:t>
            </a:r>
          </a:p>
        </p:txBody>
      </p:sp>
      <p:grpSp>
        <p:nvGrpSpPr>
          <p:cNvPr id="24" name="Group 23">
            <a:extLst>
              <a:ext uri="{FF2B5EF4-FFF2-40B4-BE49-F238E27FC236}">
                <a16:creationId xmlns:a16="http://schemas.microsoft.com/office/drawing/2014/main" id="{ACBABDBE-A490-F163-FDD0-9AE60E1CB027}"/>
              </a:ext>
            </a:extLst>
          </p:cNvPr>
          <p:cNvGrpSpPr/>
          <p:nvPr/>
        </p:nvGrpSpPr>
        <p:grpSpPr>
          <a:xfrm>
            <a:off x="3523121" y="4074501"/>
            <a:ext cx="7025922" cy="2096309"/>
            <a:chOff x="3370718" y="4045388"/>
            <a:chExt cx="7025922" cy="2096309"/>
          </a:xfrm>
        </p:grpSpPr>
        <p:pic>
          <p:nvPicPr>
            <p:cNvPr id="9" name="Graphic 8" descr="DNA with solid fill">
              <a:extLst>
                <a:ext uri="{FF2B5EF4-FFF2-40B4-BE49-F238E27FC236}">
                  <a16:creationId xmlns:a16="http://schemas.microsoft.com/office/drawing/2014/main" id="{F20C7617-D61C-1CA7-233C-E9060E4DE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7866" y="4555693"/>
              <a:ext cx="648743" cy="1101580"/>
            </a:xfrm>
            <a:prstGeom prst="rect">
              <a:avLst/>
            </a:prstGeom>
          </p:spPr>
        </p:pic>
        <p:pic>
          <p:nvPicPr>
            <p:cNvPr id="11" name="Graphic 10" descr="Plant with solid fill">
              <a:extLst>
                <a:ext uri="{FF2B5EF4-FFF2-40B4-BE49-F238E27FC236}">
                  <a16:creationId xmlns:a16="http://schemas.microsoft.com/office/drawing/2014/main" id="{B757AB22-8859-6791-1E6E-5DEBA43CE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70718" y="4526661"/>
              <a:ext cx="1120365" cy="1120365"/>
            </a:xfrm>
            <a:prstGeom prst="rect">
              <a:avLst/>
            </a:prstGeom>
          </p:spPr>
        </p:pic>
        <p:pic>
          <p:nvPicPr>
            <p:cNvPr id="15" name="Graphic 14" descr="Partial sun with solid fill">
              <a:extLst>
                <a:ext uri="{FF2B5EF4-FFF2-40B4-BE49-F238E27FC236}">
                  <a16:creationId xmlns:a16="http://schemas.microsoft.com/office/drawing/2014/main" id="{C934AC72-6A98-E28F-32C9-206BC9823B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3697" y="4408863"/>
              <a:ext cx="1112943" cy="1112943"/>
            </a:xfrm>
            <a:prstGeom prst="rect">
              <a:avLst/>
            </a:prstGeom>
          </p:spPr>
        </p:pic>
        <p:pic>
          <p:nvPicPr>
            <p:cNvPr id="16" name="Graphic 15" descr="DNA with solid fill">
              <a:extLst>
                <a:ext uri="{FF2B5EF4-FFF2-40B4-BE49-F238E27FC236}">
                  <a16:creationId xmlns:a16="http://schemas.microsoft.com/office/drawing/2014/main" id="{B8964E11-E9A3-839F-9AE6-25BA59F3CA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8932" y="4539729"/>
              <a:ext cx="648743" cy="1101580"/>
            </a:xfrm>
            <a:prstGeom prst="rect">
              <a:avLst/>
            </a:prstGeom>
          </p:spPr>
        </p:pic>
        <p:pic>
          <p:nvPicPr>
            <p:cNvPr id="17" name="Graphic 16" descr="Partial sun with solid fill">
              <a:extLst>
                <a:ext uri="{FF2B5EF4-FFF2-40B4-BE49-F238E27FC236}">
                  <a16:creationId xmlns:a16="http://schemas.microsoft.com/office/drawing/2014/main" id="{F68DE31B-6348-A3F5-AFC2-905006DF58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04990" y="4528366"/>
              <a:ext cx="1112943" cy="1112943"/>
            </a:xfrm>
            <a:prstGeom prst="rect">
              <a:avLst/>
            </a:prstGeom>
          </p:spPr>
        </p:pic>
        <p:sp>
          <p:nvSpPr>
            <p:cNvPr id="18" name="Arrow: Curved Right 17">
              <a:extLst>
                <a:ext uri="{FF2B5EF4-FFF2-40B4-BE49-F238E27FC236}">
                  <a16:creationId xmlns:a16="http://schemas.microsoft.com/office/drawing/2014/main" id="{B162C052-B9E5-7C69-899C-58A2260CF81D}"/>
                </a:ext>
              </a:extLst>
            </p:cNvPr>
            <p:cNvSpPr/>
            <p:nvPr/>
          </p:nvSpPr>
          <p:spPr>
            <a:xfrm rot="16000476">
              <a:off x="8920222" y="5323775"/>
              <a:ext cx="726949" cy="908895"/>
            </a:xfrm>
            <a:prstGeom prst="curv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Right 18">
              <a:extLst>
                <a:ext uri="{FF2B5EF4-FFF2-40B4-BE49-F238E27FC236}">
                  <a16:creationId xmlns:a16="http://schemas.microsoft.com/office/drawing/2014/main" id="{7E0692B0-055B-8C12-96A9-1DD5E84D71AF}"/>
                </a:ext>
              </a:extLst>
            </p:cNvPr>
            <p:cNvSpPr/>
            <p:nvPr/>
          </p:nvSpPr>
          <p:spPr>
            <a:xfrm rot="5400000">
              <a:off x="8898489" y="3954415"/>
              <a:ext cx="726949" cy="908895"/>
            </a:xfrm>
            <a:prstGeom prst="curv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Right 19">
              <a:extLst>
                <a:ext uri="{FF2B5EF4-FFF2-40B4-BE49-F238E27FC236}">
                  <a16:creationId xmlns:a16="http://schemas.microsoft.com/office/drawing/2014/main" id="{CBEA4274-3BAC-764D-CA0D-ED4B9C5C6691}"/>
                </a:ext>
              </a:extLst>
            </p:cNvPr>
            <p:cNvSpPr/>
            <p:nvPr/>
          </p:nvSpPr>
          <p:spPr>
            <a:xfrm>
              <a:off x="4631267" y="5033065"/>
              <a:ext cx="639215" cy="324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DCF130CE-3D90-75B3-9E1A-C730D4710771}"/>
                </a:ext>
              </a:extLst>
            </p:cNvPr>
            <p:cNvSpPr/>
            <p:nvPr/>
          </p:nvSpPr>
          <p:spPr>
            <a:xfrm>
              <a:off x="8130434" y="4947760"/>
              <a:ext cx="268498" cy="275533"/>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F7A2564D-74B5-0DC2-26C1-05E5A54BB775}"/>
                </a:ext>
              </a:extLst>
            </p:cNvPr>
            <p:cNvSpPr/>
            <p:nvPr/>
          </p:nvSpPr>
          <p:spPr>
            <a:xfrm>
              <a:off x="6356125" y="4944620"/>
              <a:ext cx="268498" cy="275533"/>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31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6722120-6367-D9F2-1EBB-93A8D46B20FD}"/>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D35A7E79-6DCF-FB62-30D4-5B91BB40F405}"/>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Types of G x E interactions</a:t>
            </a:r>
            <a:endParaRPr lang="en-US" b="1" cap="none" dirty="0">
              <a:solidFill>
                <a:schemeClr val="tx1"/>
              </a:solidFill>
              <a:latin typeface="Arial headings "/>
              <a:cs typeface="Arial" panose="020B0604020202020204" pitchFamily="34" charset="0"/>
            </a:endParaRPr>
          </a:p>
        </p:txBody>
      </p:sp>
      <p:pic>
        <p:nvPicPr>
          <p:cNvPr id="7" name="Picture 6">
            <a:extLst>
              <a:ext uri="{FF2B5EF4-FFF2-40B4-BE49-F238E27FC236}">
                <a16:creationId xmlns:a16="http://schemas.microsoft.com/office/drawing/2014/main" id="{E4D49569-932D-386D-6172-AC0FBCA1208D}"/>
              </a:ext>
            </a:extLst>
          </p:cNvPr>
          <p:cNvPicPr>
            <a:picLocks noChangeAspect="1"/>
          </p:cNvPicPr>
          <p:nvPr/>
        </p:nvPicPr>
        <p:blipFill>
          <a:blip r:embed="rId2"/>
          <a:stretch>
            <a:fillRect/>
          </a:stretch>
        </p:blipFill>
        <p:spPr>
          <a:xfrm>
            <a:off x="1644067" y="1648082"/>
            <a:ext cx="8899573" cy="3561835"/>
          </a:xfrm>
          <a:prstGeom prst="rect">
            <a:avLst/>
          </a:prstGeom>
        </p:spPr>
      </p:pic>
    </p:spTree>
    <p:extLst>
      <p:ext uri="{BB962C8B-B14F-4D97-AF65-F5344CB8AC3E}">
        <p14:creationId xmlns:p14="http://schemas.microsoft.com/office/powerpoint/2010/main" val="102467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BB4A8E5-FED3-78D8-F487-466EA5CBB0F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0C69A2B-BACE-3D9F-2552-C058974F6CC4}"/>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MET Analysis Steps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49A8072B-405D-DCF2-C6DD-F77DD7571E22}"/>
              </a:ext>
            </a:extLst>
          </p:cNvPr>
          <p:cNvSpPr txBox="1"/>
          <p:nvPr/>
        </p:nvSpPr>
        <p:spPr>
          <a:xfrm>
            <a:off x="316396" y="1217210"/>
            <a:ext cx="11554915"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Analysis of Variance (ANOVA)</a:t>
            </a:r>
            <a:br>
              <a:rPr lang="en-US" sz="2400" b="1" dirty="0"/>
            </a:br>
            <a:r>
              <a:rPr lang="en-US" sz="2400" dirty="0"/>
              <a:t>Enables the effects, variance of effects and variances of differences among effects to be estimated</a:t>
            </a:r>
            <a:br>
              <a:rPr lang="en-US" sz="2400" dirty="0"/>
            </a:br>
            <a:endParaRPr lang="en-US" sz="2400" dirty="0"/>
          </a:p>
          <a:p>
            <a:pPr marL="285750" indent="-285750">
              <a:buFont typeface="Wingdings" panose="05000000000000000000" pitchFamily="2" charset="2"/>
              <a:buChar char="Ø"/>
            </a:pPr>
            <a:r>
              <a:rPr lang="en-US" sz="2400" b="1" dirty="0"/>
              <a:t>Stability Analysis </a:t>
            </a:r>
            <a:br>
              <a:rPr lang="en-US" sz="2400" dirty="0"/>
            </a:br>
            <a:r>
              <a:rPr lang="en-US" sz="2400" dirty="0"/>
              <a:t>Commonly associated with the use of joint linear regression methods, to measure similarity among genotypes</a:t>
            </a:r>
            <a:br>
              <a:rPr lang="en-US" sz="2400" dirty="0"/>
            </a:br>
            <a:endParaRPr lang="en-US" sz="2400" dirty="0"/>
          </a:p>
          <a:p>
            <a:pPr marL="285750" indent="-285750">
              <a:buFont typeface="Wingdings" panose="05000000000000000000" pitchFamily="2" charset="2"/>
              <a:buChar char="Ø"/>
            </a:pPr>
            <a:r>
              <a:rPr lang="en-US" sz="2400" b="1" dirty="0"/>
              <a:t>Ordination/Pattern Analysis &amp; Cluster Analysis</a:t>
            </a:r>
            <a:br>
              <a:rPr lang="en-US" sz="2400" dirty="0"/>
            </a:br>
            <a:r>
              <a:rPr lang="en-US" sz="2400" dirty="0"/>
              <a:t>Joint use of cluster analysis of ordination methods</a:t>
            </a:r>
            <a:br>
              <a:rPr lang="en-US" sz="2400" dirty="0"/>
            </a:br>
            <a:r>
              <a:rPr lang="en-US" sz="2400" dirty="0"/>
              <a:t>Compare multiple genotypes in multiple environments for several traits</a:t>
            </a:r>
            <a:br>
              <a:rPr lang="en-US" sz="2400" dirty="0"/>
            </a:br>
            <a:r>
              <a:rPr lang="en-US" sz="2400" dirty="0"/>
              <a:t>Provide essential information for selecting and recommending crop cultivars</a:t>
            </a:r>
            <a:br>
              <a:rPr lang="en-US" sz="2400" dirty="0"/>
            </a:br>
            <a:r>
              <a:rPr lang="en-US" sz="2400" dirty="0"/>
              <a:t>Repeatable interactions are target to be determined</a:t>
            </a:r>
          </a:p>
        </p:txBody>
      </p:sp>
    </p:spTree>
    <p:extLst>
      <p:ext uri="{BB962C8B-B14F-4D97-AF65-F5344CB8AC3E}">
        <p14:creationId xmlns:p14="http://schemas.microsoft.com/office/powerpoint/2010/main" val="739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695F8C0-0A5F-CAE9-9172-F19DB7A9B07E}"/>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004C208-1CCB-CA1E-6EF7-09CE0A2BE06B}"/>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Strategies for Coping with G x E</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820D0F6B-D756-E1CE-B9D0-D485759A505F}"/>
              </a:ext>
            </a:extLst>
          </p:cNvPr>
          <p:cNvSpPr txBox="1"/>
          <p:nvPr/>
        </p:nvSpPr>
        <p:spPr>
          <a:xfrm>
            <a:off x="416953" y="1500279"/>
            <a:ext cx="11353799" cy="3908762"/>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solidFill>
                  <a:srgbClr val="00B050"/>
                </a:solidFill>
              </a:rPr>
              <a:t>Broad adaptation</a:t>
            </a:r>
            <a:r>
              <a:rPr lang="en-US" sz="2400" dirty="0"/>
              <a:t>: develop a variety that performs consistently well across a range of environments (high mean mean environments)</a:t>
            </a:r>
            <a:br>
              <a:rPr lang="en-US" sz="2400" dirty="0"/>
            </a:br>
            <a:r>
              <a:rPr lang="en-US" sz="2400" dirty="0">
                <a:solidFill>
                  <a:srgbClr val="FF0000"/>
                </a:solidFill>
              </a:rPr>
              <a:t>will not necessarily identify the best genotype for a specific environment</a:t>
            </a:r>
            <a:br>
              <a:rPr lang="en-US" sz="2400" dirty="0"/>
            </a:br>
            <a:endParaRPr lang="en-US" sz="2400" dirty="0"/>
          </a:p>
          <a:p>
            <a:pPr marL="285750" indent="-285750">
              <a:buFont typeface="Wingdings" panose="05000000000000000000" pitchFamily="2" charset="2"/>
              <a:buChar char="Ø"/>
            </a:pPr>
            <a:endParaRPr lang="en-US" sz="2400" dirty="0"/>
          </a:p>
          <a:p>
            <a:endParaRPr lang="en-US" sz="2400" dirty="0"/>
          </a:p>
          <a:p>
            <a:pPr marL="285750" indent="-285750">
              <a:buFont typeface="Wingdings" panose="05000000000000000000" pitchFamily="2" charset="2"/>
              <a:buChar char="Ø"/>
            </a:pPr>
            <a:r>
              <a:rPr lang="en-US" sz="2800" b="1" dirty="0">
                <a:solidFill>
                  <a:srgbClr val="00B050"/>
                </a:solidFill>
              </a:rPr>
              <a:t>Specific adaptation</a:t>
            </a:r>
            <a:r>
              <a:rPr lang="en-US" sz="2400" dirty="0"/>
              <a:t>: subdivide environments into groups so that there is little GEI within each group. Breed varieties that perform consistently well in each environment</a:t>
            </a:r>
            <a:br>
              <a:rPr lang="en-US" sz="2400" dirty="0"/>
            </a:br>
            <a:r>
              <a:rPr lang="en-US" sz="2400" dirty="0">
                <a:solidFill>
                  <a:srgbClr val="FF0000"/>
                </a:solidFill>
              </a:rPr>
              <a:t>have to carry out multiple breeding programs, which means that you will have fewer resources for each, and hence reduced progress from selection</a:t>
            </a:r>
          </a:p>
        </p:txBody>
      </p:sp>
    </p:spTree>
    <p:extLst>
      <p:ext uri="{BB962C8B-B14F-4D97-AF65-F5344CB8AC3E}">
        <p14:creationId xmlns:p14="http://schemas.microsoft.com/office/powerpoint/2010/main" val="198666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DE4BD3AD-F715-1477-54AF-2BFB2B6FF2BC}"/>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D42C9E36-5411-A9CE-96B4-21679652083F}"/>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Models for estimating G x E</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E5AEBB97-1071-5853-0EC6-8C0DA8DC352A}"/>
              </a:ext>
            </a:extLst>
          </p:cNvPr>
          <p:cNvSpPr txBox="1"/>
          <p:nvPr/>
        </p:nvSpPr>
        <p:spPr>
          <a:xfrm>
            <a:off x="480453" y="1329267"/>
            <a:ext cx="11226801" cy="507831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Genotype main effect and G X E interactions (GGE)</a:t>
            </a:r>
            <a:br>
              <a:rPr lang="en-US" sz="2800" b="1" dirty="0"/>
            </a:br>
            <a:r>
              <a:rPr lang="en-US" sz="2400" b="1" dirty="0">
                <a:solidFill>
                  <a:srgbClr val="FF0000"/>
                </a:solidFill>
              </a:rPr>
              <a:t>1) </a:t>
            </a:r>
            <a:r>
              <a:rPr lang="en-US" sz="2400" dirty="0"/>
              <a:t>Decomposes the variation in multi-environmental trial data into genotypes main   effects (overall performance) and G X E interaction (how genotypes respond differently to environments)</a:t>
            </a:r>
            <a:br>
              <a:rPr lang="en-US" sz="2400" dirty="0"/>
            </a:br>
            <a:r>
              <a:rPr lang="en-US" sz="2400" b="1" dirty="0">
                <a:solidFill>
                  <a:srgbClr val="FF0000"/>
                </a:solidFill>
              </a:rPr>
              <a:t>2) </a:t>
            </a:r>
            <a:r>
              <a:rPr lang="en-US" sz="2400" dirty="0"/>
              <a:t>helps to identify stable genotypes and discriminating environments, </a:t>
            </a:r>
            <a:r>
              <a:rPr lang="en-US" sz="2400" b="1" dirty="0">
                <a:solidFill>
                  <a:srgbClr val="00B050"/>
                </a:solidFill>
              </a:rPr>
              <a:t>typically visualize using GGE biplots</a:t>
            </a:r>
            <a:r>
              <a:rPr lang="en-US" sz="2400" dirty="0"/>
              <a:t>, where PCA is applied to understand G X E interactions</a:t>
            </a:r>
            <a:br>
              <a:rPr lang="en-US" sz="2400" dirty="0"/>
            </a:br>
            <a:endParaRPr lang="en-US" sz="2400" dirty="0"/>
          </a:p>
          <a:p>
            <a:pPr marL="457200" indent="-457200">
              <a:buFont typeface="Arial" panose="020B0604020202020204" pitchFamily="34" charset="0"/>
              <a:buChar char="•"/>
            </a:pPr>
            <a:r>
              <a:rPr lang="en-US" sz="2800" b="1" dirty="0"/>
              <a:t>Additive main effects and multiplicative interactions (AMMI)</a:t>
            </a:r>
            <a:br>
              <a:rPr lang="en-US" sz="2400" dirty="0"/>
            </a:br>
            <a:r>
              <a:rPr lang="en-US" sz="2400" b="1" dirty="0">
                <a:solidFill>
                  <a:srgbClr val="FF0000"/>
                </a:solidFill>
              </a:rPr>
              <a:t>1) </a:t>
            </a:r>
            <a:r>
              <a:rPr lang="en-US" sz="2400" dirty="0"/>
              <a:t>Combines additive effects (main effect of genotypes and environments) with multiplicative interactions (G X E) using PCA</a:t>
            </a:r>
            <a:br>
              <a:rPr lang="en-US" sz="2400" dirty="0"/>
            </a:br>
            <a:r>
              <a:rPr lang="en-US" sz="2400" b="1" dirty="0">
                <a:solidFill>
                  <a:srgbClr val="FF0000"/>
                </a:solidFill>
              </a:rPr>
              <a:t>2) </a:t>
            </a:r>
            <a:r>
              <a:rPr lang="en-US" sz="2400" dirty="0"/>
              <a:t>often visualized with </a:t>
            </a:r>
            <a:r>
              <a:rPr lang="en-US" sz="2400" b="1" dirty="0">
                <a:solidFill>
                  <a:srgbClr val="00B050"/>
                </a:solidFill>
              </a:rPr>
              <a:t>AMMI biplots to identify stable genotypes </a:t>
            </a:r>
            <a:r>
              <a:rPr lang="en-US" sz="2400" dirty="0"/>
              <a:t>and environments</a:t>
            </a:r>
            <a:br>
              <a:rPr lang="en-US" sz="2400" dirty="0"/>
            </a:br>
            <a:endParaRPr lang="en-US" sz="2400" dirty="0"/>
          </a:p>
          <a:p>
            <a:pPr marL="285750" indent="-285750">
              <a:buFont typeface="Wingdings" panose="05000000000000000000" pitchFamily="2" charset="2"/>
              <a:buChar char="Ø"/>
            </a:pPr>
            <a:endParaRPr lang="en-US" sz="2400" dirty="0"/>
          </a:p>
        </p:txBody>
      </p:sp>
    </p:spTree>
    <p:extLst>
      <p:ext uri="{BB962C8B-B14F-4D97-AF65-F5344CB8AC3E}">
        <p14:creationId xmlns:p14="http://schemas.microsoft.com/office/powerpoint/2010/main" val="32388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1652</TotalTime>
  <Words>2512</Words>
  <Application>Microsoft Office PowerPoint</Application>
  <PresentationFormat>Widescreen</PresentationFormat>
  <Paragraphs>332</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Aptos</vt:lpstr>
      <vt:lpstr>Arial</vt:lpstr>
      <vt:lpstr>Arial headings </vt:lpstr>
      <vt:lpstr>Calibri</vt:lpstr>
      <vt:lpstr>Calibri </vt:lpstr>
      <vt:lpstr>Calibri headings </vt:lpstr>
      <vt:lpstr>Calibri Light</vt:lpstr>
      <vt:lpstr>Wingdings</vt:lpstr>
      <vt:lpstr>Office 2013 - 2022 Theme</vt:lpstr>
      <vt:lpstr>Multi-Environment Trial (MET) Analysis</vt:lpstr>
      <vt:lpstr>Presentation Outline </vt:lpstr>
      <vt:lpstr>Multi-Environment Trial</vt:lpstr>
      <vt:lpstr>Purposes of MET</vt:lpstr>
      <vt:lpstr>Genotype x Environment Interactions</vt:lpstr>
      <vt:lpstr>Types of G x E interactions</vt:lpstr>
      <vt:lpstr>MET Analysis Steps</vt:lpstr>
      <vt:lpstr>Strategies for Coping with G x E</vt:lpstr>
      <vt:lpstr>Models for estimating G x E</vt:lpstr>
      <vt:lpstr>Dataset 1</vt:lpstr>
      <vt:lpstr>Exploratory Data Analysis</vt:lpstr>
      <vt:lpstr>GGE Analysis </vt:lpstr>
      <vt:lpstr>PowerPoint Presentation</vt:lpstr>
      <vt:lpstr>PowerPoint Presentation</vt:lpstr>
      <vt:lpstr>PowerPoint Presentation</vt:lpstr>
      <vt:lpstr>AMMI Analysis </vt:lpstr>
      <vt:lpstr>PowerPoint Presentation</vt:lpstr>
      <vt:lpstr>PowerPoint Presentation</vt:lpstr>
      <vt:lpstr>GGI Analysis </vt:lpstr>
      <vt:lpstr>Finlay &amp; Wilkinson (FW) Analysis </vt:lpstr>
      <vt:lpstr>PowerPoint Presentation</vt:lpstr>
      <vt:lpstr>PowerPoint Presentation</vt:lpstr>
      <vt:lpstr>PowerPoint Presentation</vt:lpstr>
      <vt:lpstr>Multi-trait stability index (MTSI)</vt:lpstr>
      <vt:lpstr>PowerPoint Presentation</vt:lpstr>
      <vt:lpstr>PowerPoint Presentation</vt:lpstr>
      <vt:lpstr>PowerPoint Presentation</vt:lpstr>
      <vt:lpstr>Genomic Selection (GS)</vt:lpstr>
      <vt:lpstr>Dataset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Subash Thapa</dc:creator>
  <cp:lastModifiedBy>Oliveira, Guilherme</cp:lastModifiedBy>
  <cp:revision>54</cp:revision>
  <dcterms:created xsi:type="dcterms:W3CDTF">2024-11-11T03:43:09Z</dcterms:created>
  <dcterms:modified xsi:type="dcterms:W3CDTF">2024-11-13T02:17:54Z</dcterms:modified>
</cp:coreProperties>
</file>