
<file path=[Content_Types].xml><?xml version="1.0" encoding="utf-8"?>
<Types xmlns="http://schemas.openxmlformats.org/package/2006/content-types">
  <Default ContentType="image/png" Extension="png"/>
  <Default ContentType="image/x-emf" Extension="em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theme+xml" PartName="/ppt/theme/theme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72.xml"/>
  <Override ContentType="application/vnd.openxmlformats-officedocument.theme+xml" PartName="/ppt/theme/theme3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96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7" r:id="rId2"/>
    <p:sldMasterId id="2147483782" r:id="rId3"/>
    <p:sldMasterId id="2147483807" r:id="rId4"/>
  </p:sldMasterIdLst>
  <p:notesMasterIdLst>
    <p:notesMasterId r:id="rId19"/>
  </p:notesMasterIdLst>
  <p:sldIdLst>
    <p:sldId id="267" r:id="rId5"/>
    <p:sldId id="268" r:id="rId6"/>
    <p:sldId id="270" r:id="rId7"/>
    <p:sldId id="277" r:id="rId8"/>
    <p:sldId id="278" r:id="rId9"/>
    <p:sldId id="279" r:id="rId10"/>
    <p:sldId id="271" r:id="rId11"/>
    <p:sldId id="280" r:id="rId12"/>
    <p:sldId id="272" r:id="rId13"/>
    <p:sldId id="281" r:id="rId14"/>
    <p:sldId id="274" r:id="rId15"/>
    <p:sldId id="275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608" y="-4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A642-A2F6-4A72-8D1A-BF0617505E47}" type="datetimeFigureOut">
              <a:rPr lang="en-US" smtClean="0"/>
              <a:t>10/6/2016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20BBE-DC2A-409F-97E4-E45D29CAC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3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8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8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8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38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7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8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3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3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2088" y="419100"/>
            <a:ext cx="3933825" cy="2951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3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28601" y="1720413"/>
            <a:ext cx="8686799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Cover Option 2: </a:t>
            </a:r>
            <a:br>
              <a:rPr lang="en-US" dirty="0" smtClean="0"/>
            </a:br>
            <a:r>
              <a:rPr lang="en-US" dirty="0" smtClean="0"/>
              <a:t>Title Arial Bold 28pt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28601" y="2935918"/>
            <a:ext cx="8686799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18pt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228601" y="3659718"/>
            <a:ext cx="8686799" cy="723275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 baseline="0">
                <a:solidFill>
                  <a:schemeClr val="bg2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Executive Summary</a:t>
            </a:r>
          </a:p>
          <a:p>
            <a:pPr lvl="0"/>
            <a:r>
              <a:rPr lang="en-US" dirty="0" smtClean="0"/>
              <a:t>Second Level</a:t>
            </a:r>
          </a:p>
        </p:txBody>
      </p:sp>
      <p:grpSp>
        <p:nvGrpSpPr>
          <p:cNvPr id="9" name="Group 8"/>
          <p:cNvGrpSpPr/>
          <p:nvPr/>
        </p:nvGrpSpPr>
        <p:grpSpPr bwMode="gray">
          <a:xfrm>
            <a:off x="503382" y="554181"/>
            <a:ext cx="1647264" cy="562411"/>
            <a:chOff x="363538" y="466726"/>
            <a:chExt cx="1831975" cy="625475"/>
          </a:xfrm>
        </p:grpSpPr>
        <p:sp>
          <p:nvSpPr>
            <p:cNvPr id="10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08678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Data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Data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8600" y="1143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5175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Info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Info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2077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Column Chart Layout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0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5004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Column Chart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0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07294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Bar Chart – Click on Bar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28490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Waterf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Waterfall Chart–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96409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Line Chart – Click on Line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29127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Pie Chart – Click on Pie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32274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Box </a:t>
            </a:r>
            <a:r>
              <a:rPr lang="en-US" smtClean="0"/>
              <a:t>Layout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27013" y="1143000"/>
            <a:ext cx="4115872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3" y="1600200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801116" y="1143000"/>
            <a:ext cx="4110013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Source placeholder; Arial 8pt. Publication Names are Italicized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795257" y="1600200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28930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Box Layout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227013" y="1135061"/>
            <a:ext cx="4115872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3" y="1600200"/>
            <a:ext cx="4115872" cy="4568826"/>
          </a:xfrm>
          <a:ln w="12700" cmpd="sng">
            <a:solidFill>
              <a:schemeClr val="accent1"/>
            </a:solidFill>
          </a:ln>
        </p:spPr>
        <p:txBody>
          <a:bodyPr tIns="45720"/>
          <a:lstStyle>
            <a:lvl1pPr marL="166688" indent="-166688">
              <a:lnSpc>
                <a:spcPct val="100000"/>
              </a:lnSpc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Text is sentence style, no periods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4801116" y="1135061"/>
            <a:ext cx="4110013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801116" y="1600200"/>
            <a:ext cx="4110013" cy="4568826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Text is sentence style, no periods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75248"/>
            <a:ext cx="868680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 baseline="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3587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Option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38150" y="2813548"/>
            <a:ext cx="4438650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Cover Option 1: Title Arial Bold 24pt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38150" y="3890513"/>
            <a:ext cx="4438650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16pt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38150" y="4441180"/>
            <a:ext cx="4438650" cy="35942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38150" y="5556748"/>
            <a:ext cx="4438650" cy="25853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609600" y="458788"/>
            <a:ext cx="1647264" cy="562411"/>
            <a:chOff x="363538" y="466726"/>
            <a:chExt cx="1831975" cy="625475"/>
          </a:xfrm>
        </p:grpSpPr>
        <p:sp>
          <p:nvSpPr>
            <p:cNvPr id="12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4800600"/>
            <a:ext cx="4438650" cy="3048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</p:spTree>
    <p:extLst>
      <p:ext uri="{BB962C8B-B14F-4D97-AF65-F5344CB8AC3E}">
        <p14:creationId xmlns:p14="http://schemas.microsoft.com/office/powerpoint/2010/main" val="239822272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0" y="1143000"/>
            <a:ext cx="868366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4"/>
            <a:ext cx="868366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80371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43856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982199"/>
      </p:ext>
    </p:extLst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405584" y="97399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8600" y="458788"/>
            <a:ext cx="8686800" cy="455612"/>
          </a:xfrm>
        </p:spPr>
        <p:txBody>
          <a:bodyPr anchor="t"/>
          <a:lstStyle>
            <a:lvl1pPr>
              <a:lnSpc>
                <a:spcPct val="100000"/>
              </a:lnSpc>
              <a:defRPr b="1" i="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Disclosure Headline Arial Bold 24pt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0" y="1143000"/>
            <a:ext cx="8686800" cy="5202324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add disclosure copy Arial 12pt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164578"/>
      </p:ext>
    </p:extLst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nym_invested_4cp_pos GOL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78" y="5240109"/>
            <a:ext cx="4342174" cy="10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179"/>
      </p:ext>
    </p:extLst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28601" y="1720413"/>
            <a:ext cx="8686799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Cover Option 2: </a:t>
            </a:r>
            <a:br>
              <a:rPr lang="en-US" dirty="0" smtClean="0"/>
            </a:br>
            <a:r>
              <a:rPr lang="en-US" dirty="0" smtClean="0"/>
              <a:t>Title Arial Bold 28pt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28601" y="2935918"/>
            <a:ext cx="8686799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18pt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228601" y="3659718"/>
            <a:ext cx="8686799" cy="723275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 baseline="0">
                <a:solidFill>
                  <a:schemeClr val="bg2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Executive Summary</a:t>
            </a:r>
          </a:p>
          <a:p>
            <a:pPr lvl="0"/>
            <a:r>
              <a:rPr lang="en-US" dirty="0" smtClean="0"/>
              <a:t>Second Level</a:t>
            </a:r>
          </a:p>
        </p:txBody>
      </p:sp>
      <p:grpSp>
        <p:nvGrpSpPr>
          <p:cNvPr id="9" name="Group 8"/>
          <p:cNvGrpSpPr/>
          <p:nvPr/>
        </p:nvGrpSpPr>
        <p:grpSpPr bwMode="gray">
          <a:xfrm>
            <a:off x="503382" y="554181"/>
            <a:ext cx="1647264" cy="562411"/>
            <a:chOff x="363538" y="466726"/>
            <a:chExt cx="1831975" cy="625475"/>
          </a:xfrm>
        </p:grpSpPr>
        <p:sp>
          <p:nvSpPr>
            <p:cNvPr id="10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496738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Option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38150" y="2813548"/>
            <a:ext cx="4438650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Cover Option 1: Title Arial Bold 24pt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38150" y="3890513"/>
            <a:ext cx="4438650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16pt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38150" y="4441180"/>
            <a:ext cx="4438650" cy="35942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38150" y="5556748"/>
            <a:ext cx="4438650" cy="25853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609600" y="458788"/>
            <a:ext cx="1647264" cy="562411"/>
            <a:chOff x="363538" y="466726"/>
            <a:chExt cx="1831975" cy="625475"/>
          </a:xfrm>
        </p:grpSpPr>
        <p:sp>
          <p:nvSpPr>
            <p:cNvPr id="12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4800600"/>
            <a:ext cx="4438650" cy="3048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</p:spTree>
    <p:extLst>
      <p:ext uri="{BB962C8B-B14F-4D97-AF65-F5344CB8AC3E}">
        <p14:creationId xmlns:p14="http://schemas.microsoft.com/office/powerpoint/2010/main" val="315864454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 for Pane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8600" y="1752600"/>
            <a:ext cx="8686800" cy="815543"/>
          </a:xfrm>
        </p:spPr>
        <p:txBody>
          <a:bodyPr anchor="b">
            <a:normAutofit/>
          </a:bodyPr>
          <a:lstStyle>
            <a:lvl1pPr>
              <a:defRPr sz="2800" cap="none" baseline="0" smtClean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Panel Title Slide to Be Used With Either Title Slide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" y="2727080"/>
            <a:ext cx="86868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 cap="none" baseline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1459222"/>
            <a:ext cx="9144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609600" y="458788"/>
            <a:ext cx="1647264" cy="562411"/>
            <a:chOff x="363538" y="466726"/>
            <a:chExt cx="1831975" cy="625475"/>
          </a:xfrm>
        </p:grpSpPr>
        <p:sp>
          <p:nvSpPr>
            <p:cNvPr id="16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3810000"/>
            <a:ext cx="2104464" cy="228600"/>
          </a:xfrm>
        </p:spPr>
        <p:txBody>
          <a:bodyPr/>
          <a:lstStyle>
            <a:lvl1pPr marL="0" indent="0">
              <a:buNone/>
              <a:defRPr sz="1000">
                <a:solidFill>
                  <a:srgbClr val="A29060"/>
                </a:solidFill>
              </a:defRPr>
            </a:lvl1pPr>
          </a:lstStyle>
          <a:p>
            <a:pPr lvl="0"/>
            <a:r>
              <a:rPr lang="en-US" dirty="0" smtClean="0"/>
              <a:t>MODERATOR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422712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22712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22712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16824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16824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16824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810936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7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810936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810936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7406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Header Slide Alterna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07133" y="2207031"/>
            <a:ext cx="6328719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Use this slide for an Agenda or Contents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407133" y="1155470"/>
            <a:ext cx="6559546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Divider 1 Title Goes Here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497963" y="6574198"/>
            <a:ext cx="1378323" cy="201845"/>
            <a:chOff x="7546030" y="6858000"/>
            <a:chExt cx="1378323" cy="201845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8"/>
            <a:stretch/>
          </p:blipFill>
          <p:spPr>
            <a:xfrm>
              <a:off x="7772400" y="6895042"/>
              <a:ext cx="1151953" cy="12776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42" r="71681" b="39364"/>
            <a:stretch/>
          </p:blipFill>
          <p:spPr>
            <a:xfrm>
              <a:off x="7546030" y="6858000"/>
              <a:ext cx="228600" cy="201845"/>
            </a:xfrm>
            <a:prstGeom prst="rect">
              <a:avLst/>
            </a:prstGeom>
          </p:spPr>
        </p:pic>
      </p:grpSp>
      <p:sp>
        <p:nvSpPr>
          <p:cNvPr id="10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" name="Picture 17" descr="bnym_oneline_rgb_pos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39664"/>
      </p:ext>
    </p:extLst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57200" y="2171444"/>
            <a:ext cx="6924876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27013" y="1143000"/>
            <a:ext cx="738525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2 Title Goes Here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0988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 for Pane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8600" y="1752600"/>
            <a:ext cx="8686800" cy="815543"/>
          </a:xfrm>
        </p:spPr>
        <p:txBody>
          <a:bodyPr anchor="b">
            <a:normAutofit/>
          </a:bodyPr>
          <a:lstStyle>
            <a:lvl1pPr>
              <a:defRPr sz="2800" cap="none" baseline="0" smtClean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Panel Title Slide to Be Used With Either Title Slide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" y="2727080"/>
            <a:ext cx="86868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 cap="none" baseline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1459222"/>
            <a:ext cx="9144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609600" y="458788"/>
            <a:ext cx="1647264" cy="562411"/>
            <a:chOff x="363538" y="466726"/>
            <a:chExt cx="1831975" cy="625475"/>
          </a:xfrm>
        </p:grpSpPr>
        <p:sp>
          <p:nvSpPr>
            <p:cNvPr id="16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3810000"/>
            <a:ext cx="2104464" cy="228600"/>
          </a:xfrm>
        </p:spPr>
        <p:txBody>
          <a:bodyPr/>
          <a:lstStyle>
            <a:lvl1pPr marL="0" indent="0">
              <a:buNone/>
              <a:defRPr sz="1000">
                <a:solidFill>
                  <a:srgbClr val="A29060"/>
                </a:solidFill>
              </a:defRPr>
            </a:lvl1pPr>
          </a:lstStyle>
          <a:p>
            <a:pPr lvl="0"/>
            <a:r>
              <a:rPr lang="en-US" dirty="0" smtClean="0"/>
              <a:t>MODERATOR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422712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22712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22712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16824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16824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16824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810936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7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810936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810936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0418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320963" y="2229197"/>
            <a:ext cx="7312973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320963" y="1177636"/>
            <a:ext cx="7543800" cy="457200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3 Title Goes Here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6" name="Picture 15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4261"/>
      </p:ext>
    </p:extLst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Header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682471" y="1141043"/>
            <a:ext cx="7772560" cy="457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683568" y="1904999"/>
            <a:ext cx="7772560" cy="4264025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 marL="396875" indent="-160338">
              <a:lnSpc>
                <a:spcPct val="100000"/>
              </a:lnSpc>
              <a:buFont typeface="Arial" panose="020B0604020202020204" pitchFamily="34" charset="0"/>
              <a:buChar char="–"/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5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" name="Picture 16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92745"/>
      </p:ext>
    </p:extLst>
  </p:cSld>
  <p:clrMapOvr>
    <a:masterClrMapping/>
  </p:clrMapOvr>
  <p:transition>
    <p:wip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/>
            </a:lvl1pPr>
          </a:lstStyle>
          <a:p>
            <a:r>
              <a:rPr lang="en-US" dirty="0" smtClean="0"/>
              <a:t>Title and Content – Header Initial Caps Arial Bold 24pt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>
            <a:lvl1pPr marL="166688" marR="0" indent="-1666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346075" indent="-179388">
              <a:lnSpc>
                <a:spcPct val="100000"/>
              </a:lnSpc>
              <a:buFont typeface="Arial" panose="020B0604020202020204" pitchFamily="34" charset="0"/>
              <a:buChar char="–"/>
              <a:defRPr/>
            </a:lvl2pPr>
            <a:lvl3pPr marL="512763" marR="0" indent="-1666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&gt;"/>
              <a:tabLst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692150" marR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▪"/>
              <a:tabLst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R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tabLst/>
              <a:def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This is the first level bullet Arial Regular 18pt; no extra placeholders for subhead or source; copy is sentence style with no periods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3"/>
            <a:r>
              <a:rPr lang="en-US" dirty="0" smtClean="0"/>
              <a:t>Fourth level bullet Arial 16pt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42051"/>
      </p:ext>
    </p:extLst>
  </p:cSld>
  <p:clrMapOvr>
    <a:masterClrMapping/>
  </p:clrMapOvr>
  <p:transition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Subtitle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  <a:lvl2pPr>
              <a:defRPr lang="en-US" dirty="0" smtClean="0"/>
            </a:lvl2pPr>
            <a:lvl3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3pPr>
            <a:lvl4pPr>
              <a:defRPr kumimoji="0" lang="en-US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Arial"/>
              </a:defRPr>
            </a:lvl4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Click to edit Master text styles Arial Regular 18pt</a:t>
            </a:r>
          </a:p>
          <a:p>
            <a:pPr marL="346075" lvl="1" indent="-179388"/>
            <a:r>
              <a:rPr lang="en-US" dirty="0" smtClean="0"/>
              <a:t>Second level bullet Arial 16pt</a:t>
            </a:r>
          </a:p>
          <a:p>
            <a:pPr marL="512763" marR="0" lvl="2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Third level bullet Arial 16pt</a:t>
            </a:r>
          </a:p>
          <a:p>
            <a:pPr marL="692150" marR="0" lvl="3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54239"/>
      </p:ext>
    </p:extLst>
  </p:cSld>
  <p:clrMapOvr>
    <a:masterClrMapping/>
  </p:clrMapOvr>
  <p:transition>
    <p:wip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Data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Data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8600" y="1143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64821"/>
      </p:ext>
    </p:extLst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Info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Info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31482"/>
      </p:ext>
    </p:extLst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Column Chart Layout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0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99949"/>
      </p:ext>
    </p:extLst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Column Chart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0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6881"/>
      </p:ext>
    </p:extLst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Bar Chart – Click on Bar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56753"/>
      </p:ext>
    </p:extLst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Waterf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Waterfall Chart–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78595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Header Slide Alterna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07133" y="2207031"/>
            <a:ext cx="6328719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Use this slide for an Agenda or Contents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407133" y="1155470"/>
            <a:ext cx="6559546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Divider 1 Title Goes Here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497963" y="6574198"/>
            <a:ext cx="1378323" cy="201845"/>
            <a:chOff x="7546030" y="6858000"/>
            <a:chExt cx="1378323" cy="201845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8"/>
            <a:stretch/>
          </p:blipFill>
          <p:spPr>
            <a:xfrm>
              <a:off x="7772400" y="6895042"/>
              <a:ext cx="1151953" cy="12776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42" r="71681" b="39364"/>
            <a:stretch/>
          </p:blipFill>
          <p:spPr>
            <a:xfrm>
              <a:off x="7546030" y="6858000"/>
              <a:ext cx="228600" cy="201845"/>
            </a:xfrm>
            <a:prstGeom prst="rect">
              <a:avLst/>
            </a:prstGeom>
          </p:spPr>
        </p:pic>
      </p:grpSp>
      <p:sp>
        <p:nvSpPr>
          <p:cNvPr id="10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" name="Picture 17" descr="bnym_oneline_rgb_pos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35157"/>
      </p:ext>
    </p:extLst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Line Chart – Click on Line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13932"/>
      </p:ext>
    </p:extLst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Pie Chart – Click on Pie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23936"/>
      </p:ext>
    </p:extLst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Box </a:t>
            </a:r>
            <a:r>
              <a:rPr lang="en-US" smtClean="0"/>
              <a:t>Layout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27013" y="1143000"/>
            <a:ext cx="4115872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3" y="1600200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801116" y="1143000"/>
            <a:ext cx="4110013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Source placeholder; Arial 8pt. Publication Names are Italicized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795257" y="1600200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42314"/>
      </p:ext>
    </p:extLst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Box Layout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227013" y="1135061"/>
            <a:ext cx="4115872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3" y="1600200"/>
            <a:ext cx="4115872" cy="4568826"/>
          </a:xfrm>
          <a:ln w="12700" cmpd="sng">
            <a:solidFill>
              <a:schemeClr val="accent1"/>
            </a:solidFill>
          </a:ln>
        </p:spPr>
        <p:txBody>
          <a:bodyPr tIns="45720"/>
          <a:lstStyle>
            <a:lvl1pPr marL="166688" indent="-166688">
              <a:lnSpc>
                <a:spcPct val="100000"/>
              </a:lnSpc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Text is sentence style, no periods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4801116" y="1135061"/>
            <a:ext cx="4110013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801116" y="1600200"/>
            <a:ext cx="4110013" cy="4568826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Text is sentence style, no periods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75248"/>
            <a:ext cx="868680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 baseline="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20964"/>
      </p:ext>
    </p:extLst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0" y="1143000"/>
            <a:ext cx="868366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4"/>
            <a:ext cx="868366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91550"/>
      </p:ext>
    </p:extLst>
  </p:cSld>
  <p:clrMapOvr>
    <a:masterClrMapping/>
  </p:clrMapOvr>
  <p:transition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7517"/>
      </p:ext>
    </p:extLst>
  </p:cSld>
  <p:clrMapOvr>
    <a:masterClrMapping/>
  </p:clrMapOvr>
  <p:transition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85161"/>
      </p:ext>
    </p:extLst>
  </p:cSld>
  <p:clrMapOvr>
    <a:masterClrMapping/>
  </p:clrMapOvr>
  <p:transition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405584" y="97399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8600" y="458788"/>
            <a:ext cx="8686800" cy="455612"/>
          </a:xfrm>
        </p:spPr>
        <p:txBody>
          <a:bodyPr anchor="t"/>
          <a:lstStyle>
            <a:lvl1pPr>
              <a:lnSpc>
                <a:spcPct val="100000"/>
              </a:lnSpc>
              <a:defRPr b="1" i="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Disclosure Headline Arial Bold 24pt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0" y="1143000"/>
            <a:ext cx="8686800" cy="5202324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add disclosure copy Arial 12pt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486898"/>
      </p:ext>
    </p:extLst>
  </p:cSld>
  <p:clrMapOvr>
    <a:masterClrMapping/>
  </p:clrMapOvr>
  <p:transition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nym_invested_4cp_pos GOL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78" y="5240109"/>
            <a:ext cx="4342174" cy="10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31381"/>
      </p:ext>
    </p:extLst>
  </p:cSld>
  <p:clrMapOvr>
    <a:masterClrMapping/>
  </p:clrMapOvr>
  <p:transition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28601" y="1720413"/>
            <a:ext cx="8686799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Cover Option 2: </a:t>
            </a:r>
            <a:br>
              <a:rPr lang="en-US" dirty="0" smtClean="0"/>
            </a:br>
            <a:r>
              <a:rPr lang="en-US" dirty="0" smtClean="0"/>
              <a:t>Title Arial Bold 28pt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28601" y="2935918"/>
            <a:ext cx="8686799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18pt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228601" y="3659718"/>
            <a:ext cx="8686799" cy="723275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 baseline="0">
                <a:solidFill>
                  <a:schemeClr val="bg2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Executive Summary</a:t>
            </a:r>
          </a:p>
          <a:p>
            <a:pPr lvl="0"/>
            <a:r>
              <a:rPr lang="en-US" dirty="0" smtClean="0"/>
              <a:t>Second Level</a:t>
            </a:r>
          </a:p>
        </p:txBody>
      </p:sp>
      <p:grpSp>
        <p:nvGrpSpPr>
          <p:cNvPr id="9" name="Group 8"/>
          <p:cNvGrpSpPr/>
          <p:nvPr/>
        </p:nvGrpSpPr>
        <p:grpSpPr bwMode="gray">
          <a:xfrm>
            <a:off x="503382" y="554181"/>
            <a:ext cx="1647264" cy="562411"/>
            <a:chOff x="363538" y="466726"/>
            <a:chExt cx="1831975" cy="625475"/>
          </a:xfrm>
        </p:grpSpPr>
        <p:sp>
          <p:nvSpPr>
            <p:cNvPr id="10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511503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57200" y="2171444"/>
            <a:ext cx="6924876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27013" y="1143000"/>
            <a:ext cx="738525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2 Title Goes Here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289436"/>
      </p:ext>
    </p:extLst>
  </p:cSld>
  <p:clrMapOvr>
    <a:masterClrMapping/>
  </p:clrMapOvr>
  <p:transition>
    <p:wip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Option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38150" y="2813548"/>
            <a:ext cx="4438650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Cover Option 1: Title Arial Bold 24pt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38150" y="3890513"/>
            <a:ext cx="4438650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16pt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38150" y="4441180"/>
            <a:ext cx="4438650" cy="35942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38150" y="5556748"/>
            <a:ext cx="4438650" cy="25853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609600" y="458788"/>
            <a:ext cx="1647264" cy="562411"/>
            <a:chOff x="363538" y="466726"/>
            <a:chExt cx="1831975" cy="625475"/>
          </a:xfrm>
        </p:grpSpPr>
        <p:sp>
          <p:nvSpPr>
            <p:cNvPr id="12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4800600"/>
            <a:ext cx="4438650" cy="3048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</p:spTree>
    <p:extLst>
      <p:ext uri="{BB962C8B-B14F-4D97-AF65-F5344CB8AC3E}">
        <p14:creationId xmlns:p14="http://schemas.microsoft.com/office/powerpoint/2010/main" val="39733676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 for Pane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8600" y="1752600"/>
            <a:ext cx="8686800" cy="815543"/>
          </a:xfrm>
        </p:spPr>
        <p:txBody>
          <a:bodyPr anchor="b">
            <a:normAutofit/>
          </a:bodyPr>
          <a:lstStyle>
            <a:lvl1pPr>
              <a:defRPr sz="2800" cap="none" baseline="0" smtClean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Panel Title Slide to Be Used With Either Title Slide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" y="2727080"/>
            <a:ext cx="86868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 cap="none" baseline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1459222"/>
            <a:ext cx="9144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609600" y="458788"/>
            <a:ext cx="1647264" cy="562411"/>
            <a:chOff x="363538" y="466726"/>
            <a:chExt cx="1831975" cy="625475"/>
          </a:xfrm>
        </p:grpSpPr>
        <p:sp>
          <p:nvSpPr>
            <p:cNvPr id="16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3810000"/>
            <a:ext cx="2104464" cy="228600"/>
          </a:xfrm>
        </p:spPr>
        <p:txBody>
          <a:bodyPr/>
          <a:lstStyle>
            <a:lvl1pPr marL="0" indent="0">
              <a:buNone/>
              <a:defRPr sz="1000">
                <a:solidFill>
                  <a:srgbClr val="A29060"/>
                </a:solidFill>
              </a:defRPr>
            </a:lvl1pPr>
          </a:lstStyle>
          <a:p>
            <a:pPr lvl="0"/>
            <a:r>
              <a:rPr lang="en-US" dirty="0" smtClean="0"/>
              <a:t>MODERATOR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422712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22712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22712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16824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16824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16824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810936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7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810936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810936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768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Header Slide Alterna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07133" y="2207031"/>
            <a:ext cx="6328719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Use this slide for an Agenda or Contents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407133" y="1155470"/>
            <a:ext cx="6559546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Divider 1 Title Goes Here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497963" y="6574198"/>
            <a:ext cx="1378323" cy="201845"/>
            <a:chOff x="7546030" y="6858000"/>
            <a:chExt cx="1378323" cy="201845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8"/>
            <a:stretch/>
          </p:blipFill>
          <p:spPr>
            <a:xfrm>
              <a:off x="7772400" y="6895042"/>
              <a:ext cx="1151953" cy="12776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42" r="71681" b="39364"/>
            <a:stretch/>
          </p:blipFill>
          <p:spPr>
            <a:xfrm>
              <a:off x="7546030" y="6858000"/>
              <a:ext cx="228600" cy="201845"/>
            </a:xfrm>
            <a:prstGeom prst="rect">
              <a:avLst/>
            </a:prstGeom>
          </p:spPr>
        </p:pic>
      </p:grpSp>
      <p:sp>
        <p:nvSpPr>
          <p:cNvPr id="10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" name="Picture 17" descr="bnym_oneline_rgb_pos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27748"/>
      </p:ext>
    </p:extLst>
  </p:cSld>
  <p:clrMapOvr>
    <a:masterClrMapping/>
  </p:clrMapOvr>
  <p:transition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57200" y="2171444"/>
            <a:ext cx="6924876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27013" y="1143000"/>
            <a:ext cx="738525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2 Title Goes Here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11651"/>
      </p:ext>
    </p:extLst>
  </p:cSld>
  <p:clrMapOvr>
    <a:masterClrMapping/>
  </p:clrMapOvr>
  <p:transition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320963" y="2229197"/>
            <a:ext cx="7312973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320963" y="1177636"/>
            <a:ext cx="7543800" cy="457200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3 Title Goes Here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6" name="Picture 15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95680"/>
      </p:ext>
    </p:extLst>
  </p:cSld>
  <p:clrMapOvr>
    <a:masterClrMapping/>
  </p:clrMapOvr>
  <p:transition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Header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682471" y="1141043"/>
            <a:ext cx="7772560" cy="457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683568" y="1904999"/>
            <a:ext cx="7772560" cy="4264025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 marL="396875" indent="-160338">
              <a:lnSpc>
                <a:spcPct val="100000"/>
              </a:lnSpc>
              <a:buFont typeface="Arial" panose="020B0604020202020204" pitchFamily="34" charset="0"/>
              <a:buChar char="–"/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5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" name="Picture 16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42824"/>
      </p:ext>
    </p:extLst>
  </p:cSld>
  <p:clrMapOvr>
    <a:masterClrMapping/>
  </p:clrMapOvr>
  <p:transition>
    <p:wip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/>
            </a:lvl1pPr>
          </a:lstStyle>
          <a:p>
            <a:r>
              <a:rPr lang="en-US" dirty="0" smtClean="0"/>
              <a:t>Title and Content – Header Initial Caps Arial Bold 24pt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>
            <a:lvl1pPr marL="166688" marR="0" indent="-1666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346075" indent="-179388">
              <a:lnSpc>
                <a:spcPct val="100000"/>
              </a:lnSpc>
              <a:buFont typeface="Arial" panose="020B0604020202020204" pitchFamily="34" charset="0"/>
              <a:buChar char="–"/>
              <a:defRPr/>
            </a:lvl2pPr>
            <a:lvl3pPr marL="512763" marR="0" indent="-1666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&gt;"/>
              <a:tabLst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692150" marR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▪"/>
              <a:tabLst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R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tabLst/>
              <a:def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This is the first level bullet Arial Regular 18pt; no extra placeholders for subhead or source; copy is sentence style with no periods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3"/>
            <a:r>
              <a:rPr lang="en-US" dirty="0" smtClean="0"/>
              <a:t>Fourth level bullet Arial 16pt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79233"/>
      </p:ext>
    </p:extLst>
  </p:cSld>
  <p:clrMapOvr>
    <a:masterClrMapping/>
  </p:clrMapOvr>
  <p:transition>
    <p:wip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Subtitle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  <a:lvl2pPr>
              <a:defRPr lang="en-US" dirty="0" smtClean="0"/>
            </a:lvl2pPr>
            <a:lvl3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3pPr>
            <a:lvl4pPr>
              <a:defRPr kumimoji="0" lang="en-US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Arial"/>
              </a:defRPr>
            </a:lvl4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Click to edit Master text styles Arial Regular 18pt</a:t>
            </a:r>
          </a:p>
          <a:p>
            <a:pPr marL="346075" lvl="1" indent="-179388"/>
            <a:r>
              <a:rPr lang="en-US" dirty="0" smtClean="0"/>
              <a:t>Second level bullet Arial 16pt</a:t>
            </a:r>
          </a:p>
          <a:p>
            <a:pPr marL="512763" marR="0" lvl="2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Third level bullet Arial 16pt</a:t>
            </a:r>
          </a:p>
          <a:p>
            <a:pPr marL="692150" marR="0" lvl="3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43119"/>
      </p:ext>
    </p:extLst>
  </p:cSld>
  <p:clrMapOvr>
    <a:masterClrMapping/>
  </p:clrMapOvr>
  <p:transition>
    <p:wip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Data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Data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8600" y="1143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454"/>
      </p:ext>
    </p:extLst>
  </p:cSld>
  <p:clrMapOvr>
    <a:masterClrMapping/>
  </p:clrMapOvr>
  <p:transition>
    <p:wip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Info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Info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30985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320963" y="2229197"/>
            <a:ext cx="7312973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320963" y="1177636"/>
            <a:ext cx="7543800" cy="457200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3 Title Goes Here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6" name="Picture 15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07972"/>
      </p:ext>
    </p:extLst>
  </p:cSld>
  <p:clrMapOvr>
    <a:masterClrMapping/>
  </p:clrMapOvr>
  <p:transition>
    <p:wip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Column Chart Layout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0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15674"/>
      </p:ext>
    </p:extLst>
  </p:cSld>
  <p:clrMapOvr>
    <a:masterClrMapping/>
  </p:clrMapOvr>
  <p:transition>
    <p:wip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Column Chart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0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79865"/>
      </p:ext>
    </p:extLst>
  </p:cSld>
  <p:clrMapOvr>
    <a:masterClrMapping/>
  </p:clrMapOvr>
  <p:transition>
    <p:wip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Bar Chart – Click on Bar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82218"/>
      </p:ext>
    </p:extLst>
  </p:cSld>
  <p:clrMapOvr>
    <a:masterClrMapping/>
  </p:clrMapOvr>
  <p:transition>
    <p:wip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Waterf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Waterfall Chart–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40136"/>
      </p:ext>
    </p:extLst>
  </p:cSld>
  <p:clrMapOvr>
    <a:masterClrMapping/>
  </p:clrMapOvr>
  <p:transition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Line Chart – Click on Line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0619"/>
      </p:ext>
    </p:extLst>
  </p:cSld>
  <p:clrMapOvr>
    <a:masterClrMapping/>
  </p:clrMapOvr>
  <p:transition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Pie Chart – Click on Pie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5167"/>
      </p:ext>
    </p:extLst>
  </p:cSld>
  <p:clrMapOvr>
    <a:masterClrMapping/>
  </p:clrMapOvr>
  <p:transition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Box </a:t>
            </a:r>
            <a:r>
              <a:rPr lang="en-US" smtClean="0"/>
              <a:t>Layout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27013" y="1143000"/>
            <a:ext cx="4115872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3" y="1600200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801116" y="1143000"/>
            <a:ext cx="4110013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Source placeholder; Arial 8pt. Publication Names are Italicized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795257" y="1600200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55412"/>
      </p:ext>
    </p:extLst>
  </p:cSld>
  <p:clrMapOvr>
    <a:masterClrMapping/>
  </p:clrMapOvr>
  <p:transition>
    <p:wip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Box Layout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227013" y="1135061"/>
            <a:ext cx="4115872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3" y="1600200"/>
            <a:ext cx="4115872" cy="4568826"/>
          </a:xfrm>
          <a:ln w="12700" cmpd="sng">
            <a:solidFill>
              <a:schemeClr val="accent1"/>
            </a:solidFill>
          </a:ln>
        </p:spPr>
        <p:txBody>
          <a:bodyPr tIns="45720"/>
          <a:lstStyle>
            <a:lvl1pPr marL="166688" indent="-166688">
              <a:lnSpc>
                <a:spcPct val="100000"/>
              </a:lnSpc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Text is sentence style, no periods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4801116" y="1135061"/>
            <a:ext cx="4110013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801116" y="1600200"/>
            <a:ext cx="4110013" cy="4568826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Text is sentence style, no periods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75248"/>
            <a:ext cx="868680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 baseline="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47818"/>
      </p:ext>
    </p:extLst>
  </p:cSld>
  <p:clrMapOvr>
    <a:masterClrMapping/>
  </p:clrMapOvr>
  <p:transition>
    <p:wip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0" y="1143000"/>
            <a:ext cx="868366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4"/>
            <a:ext cx="868366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37186"/>
      </p:ext>
    </p:extLst>
  </p:cSld>
  <p:clrMapOvr>
    <a:masterClrMapping/>
  </p:clrMapOvr>
  <p:transition>
    <p:wip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14238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Header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682471" y="1141043"/>
            <a:ext cx="7772560" cy="457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683568" y="1904999"/>
            <a:ext cx="7772560" cy="4264025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 marL="396875" indent="-160338">
              <a:lnSpc>
                <a:spcPct val="100000"/>
              </a:lnSpc>
              <a:buFont typeface="Arial" panose="020B0604020202020204" pitchFamily="34" charset="0"/>
              <a:buChar char="–"/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5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" name="Picture 16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32477"/>
      </p:ext>
    </p:extLst>
  </p:cSld>
  <p:clrMapOvr>
    <a:masterClrMapping/>
  </p:clrMapOvr>
  <p:transition>
    <p:wip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600766"/>
      </p:ext>
    </p:extLst>
  </p:cSld>
  <p:clrMapOvr>
    <a:masterClrMapping/>
  </p:clrMapOvr>
  <p:transition>
    <p:wip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405584" y="97399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8600" y="458788"/>
            <a:ext cx="8686800" cy="455612"/>
          </a:xfrm>
        </p:spPr>
        <p:txBody>
          <a:bodyPr anchor="t"/>
          <a:lstStyle>
            <a:lvl1pPr>
              <a:lnSpc>
                <a:spcPct val="100000"/>
              </a:lnSpc>
              <a:defRPr b="1" i="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Disclosure Headline Arial Bold 24pt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0" y="1143000"/>
            <a:ext cx="8686800" cy="5202324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add disclosure copy Arial 12pt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245483"/>
      </p:ext>
    </p:extLst>
  </p:cSld>
  <p:clrMapOvr>
    <a:masterClrMapping/>
  </p:clrMapOvr>
  <p:transition>
    <p:wip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nym_invested_4cp_pos GOL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78" y="5240109"/>
            <a:ext cx="4342174" cy="10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0038"/>
      </p:ext>
    </p:extLst>
  </p:cSld>
  <p:clrMapOvr>
    <a:masterClrMapping/>
  </p:clrMapOvr>
  <p:transition>
    <p:wip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28601" y="1720413"/>
            <a:ext cx="8686799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Cover Option 2: </a:t>
            </a:r>
            <a:br>
              <a:rPr lang="en-US" dirty="0" smtClean="0"/>
            </a:br>
            <a:r>
              <a:rPr lang="en-US" dirty="0" smtClean="0"/>
              <a:t>Title Arial Bold 28pt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28601" y="2935918"/>
            <a:ext cx="8686799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18pt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228601" y="3659718"/>
            <a:ext cx="8686799" cy="723275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 baseline="0">
                <a:solidFill>
                  <a:schemeClr val="bg2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smtClean="0"/>
              <a:t>Executive Summary</a:t>
            </a:r>
          </a:p>
          <a:p>
            <a:pPr lvl="0"/>
            <a:r>
              <a:rPr lang="en-US" dirty="0" smtClean="0"/>
              <a:t>Second Level</a:t>
            </a:r>
          </a:p>
        </p:txBody>
      </p:sp>
      <p:grpSp>
        <p:nvGrpSpPr>
          <p:cNvPr id="9" name="Group 8"/>
          <p:cNvGrpSpPr/>
          <p:nvPr/>
        </p:nvGrpSpPr>
        <p:grpSpPr bwMode="gray">
          <a:xfrm>
            <a:off x="503382" y="554181"/>
            <a:ext cx="1647264" cy="562411"/>
            <a:chOff x="363538" y="466726"/>
            <a:chExt cx="1831975" cy="625475"/>
          </a:xfrm>
        </p:grpSpPr>
        <p:sp>
          <p:nvSpPr>
            <p:cNvPr id="10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511503"/>
      </p:ext>
    </p:extLst>
  </p:cSld>
  <p:clrMapOvr>
    <a:masterClrMapping/>
  </p:clrMapOvr>
  <p:transition>
    <p:wip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Option 1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38150" y="2813548"/>
            <a:ext cx="4438650" cy="867930"/>
          </a:xfrm>
        </p:spPr>
        <p:txBody>
          <a:bodyPr wrap="square"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Cover Option 1: Title Arial Bold 24pt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38150" y="3890513"/>
            <a:ext cx="4438650" cy="341632"/>
          </a:xfr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Subtext Goes Here Arial Regular 16pt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38150" y="4441180"/>
            <a:ext cx="4438650" cy="359420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38150" y="5556748"/>
            <a:ext cx="4438650" cy="25853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Date</a:t>
            </a: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609600" y="458788"/>
            <a:ext cx="1647264" cy="562411"/>
            <a:chOff x="363538" y="466726"/>
            <a:chExt cx="1831975" cy="625475"/>
          </a:xfrm>
        </p:grpSpPr>
        <p:sp>
          <p:nvSpPr>
            <p:cNvPr id="12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" y="4800600"/>
            <a:ext cx="4438650" cy="3048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</p:spTree>
    <p:extLst>
      <p:ext uri="{BB962C8B-B14F-4D97-AF65-F5344CB8AC3E}">
        <p14:creationId xmlns:p14="http://schemas.microsoft.com/office/powerpoint/2010/main" val="39733676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e_Title for Pane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8600" y="1752600"/>
            <a:ext cx="8686800" cy="815543"/>
          </a:xfrm>
        </p:spPr>
        <p:txBody>
          <a:bodyPr anchor="b">
            <a:normAutofit/>
          </a:bodyPr>
          <a:lstStyle>
            <a:lvl1pPr>
              <a:defRPr sz="2800" cap="none" baseline="0" smtClean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Panel Title Slide to Be Used With Either Title Slide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8600" y="2727080"/>
            <a:ext cx="8686800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 cap="none" baseline="0" smtClean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1459222"/>
            <a:ext cx="9144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>
              <a:solidFill>
                <a:srgbClr val="000000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 bwMode="gray">
          <a:xfrm>
            <a:off x="609600" y="458788"/>
            <a:ext cx="1647264" cy="562411"/>
            <a:chOff x="363538" y="466726"/>
            <a:chExt cx="1831975" cy="625475"/>
          </a:xfrm>
        </p:grpSpPr>
        <p:sp>
          <p:nvSpPr>
            <p:cNvPr id="16" name="Freeform 7"/>
            <p:cNvSpPr>
              <a:spLocks noEditPoints="1"/>
            </p:cNvSpPr>
            <p:nvPr userDrawn="1"/>
          </p:nvSpPr>
          <p:spPr bwMode="gray">
            <a:xfrm>
              <a:off x="482600" y="901701"/>
              <a:ext cx="1712913" cy="190500"/>
            </a:xfrm>
            <a:custGeom>
              <a:avLst/>
              <a:gdLst/>
              <a:ahLst/>
              <a:cxnLst>
                <a:cxn ang="0">
                  <a:pos x="28318" y="3136"/>
                </a:cxn>
                <a:cxn ang="0">
                  <a:pos x="30217" y="3756"/>
                </a:cxn>
                <a:cxn ang="0">
                  <a:pos x="29740" y="2668"/>
                </a:cxn>
                <a:cxn ang="0">
                  <a:pos x="30128" y="703"/>
                </a:cxn>
                <a:cxn ang="0">
                  <a:pos x="30597" y="0"/>
                </a:cxn>
                <a:cxn ang="0">
                  <a:pos x="26804" y="228"/>
                </a:cxn>
                <a:cxn ang="0">
                  <a:pos x="27408" y="5260"/>
                </a:cxn>
                <a:cxn ang="0">
                  <a:pos x="30678" y="5667"/>
                </a:cxn>
                <a:cxn ang="0">
                  <a:pos x="30202" y="5199"/>
                </a:cxn>
                <a:cxn ang="0">
                  <a:pos x="51313" y="630"/>
                </a:cxn>
                <a:cxn ang="0">
                  <a:pos x="47090" y="228"/>
                </a:cxn>
                <a:cxn ang="0">
                  <a:pos x="47867" y="903"/>
                </a:cxn>
                <a:cxn ang="0">
                  <a:pos x="47254" y="5667"/>
                </a:cxn>
                <a:cxn ang="0">
                  <a:pos x="48376" y="5260"/>
                </a:cxn>
                <a:cxn ang="0">
                  <a:pos x="51823" y="5757"/>
                </a:cxn>
                <a:cxn ang="0">
                  <a:pos x="52429" y="228"/>
                </a:cxn>
                <a:cxn ang="0">
                  <a:pos x="40985" y="2955"/>
                </a:cxn>
                <a:cxn ang="0">
                  <a:pos x="43694" y="130"/>
                </a:cxn>
                <a:cxn ang="0">
                  <a:pos x="43703" y="656"/>
                </a:cxn>
                <a:cxn ang="0">
                  <a:pos x="22403" y="4138"/>
                </a:cxn>
                <a:cxn ang="0">
                  <a:pos x="19053" y="630"/>
                </a:cxn>
                <a:cxn ang="0">
                  <a:pos x="19053" y="5260"/>
                </a:cxn>
                <a:cxn ang="0">
                  <a:pos x="20790" y="5260"/>
                </a:cxn>
                <a:cxn ang="0">
                  <a:pos x="22205" y="5821"/>
                </a:cxn>
                <a:cxn ang="0">
                  <a:pos x="23526" y="5260"/>
                </a:cxn>
                <a:cxn ang="0">
                  <a:pos x="25647" y="5260"/>
                </a:cxn>
                <a:cxn ang="0">
                  <a:pos x="25647" y="630"/>
                </a:cxn>
                <a:cxn ang="0">
                  <a:pos x="22403" y="4138"/>
                </a:cxn>
                <a:cxn ang="0">
                  <a:pos x="33514" y="630"/>
                </a:cxn>
                <a:cxn ang="0">
                  <a:pos x="31997" y="228"/>
                </a:cxn>
                <a:cxn ang="0">
                  <a:pos x="32604" y="5260"/>
                </a:cxn>
                <a:cxn ang="0">
                  <a:pos x="35780" y="5667"/>
                </a:cxn>
                <a:cxn ang="0">
                  <a:pos x="35303" y="5199"/>
                </a:cxn>
                <a:cxn ang="0">
                  <a:pos x="38171" y="630"/>
                </a:cxn>
                <a:cxn ang="0">
                  <a:pos x="36654" y="228"/>
                </a:cxn>
                <a:cxn ang="0">
                  <a:pos x="37263" y="5260"/>
                </a:cxn>
                <a:cxn ang="0">
                  <a:pos x="40438" y="5667"/>
                </a:cxn>
                <a:cxn ang="0">
                  <a:pos x="39964" y="5199"/>
                </a:cxn>
                <a:cxn ang="0">
                  <a:pos x="13736" y="2558"/>
                </a:cxn>
                <a:cxn ang="0">
                  <a:pos x="13111" y="228"/>
                </a:cxn>
                <a:cxn ang="0">
                  <a:pos x="11404" y="630"/>
                </a:cxn>
                <a:cxn ang="0">
                  <a:pos x="12453" y="5260"/>
                </a:cxn>
                <a:cxn ang="0">
                  <a:pos x="14574" y="5260"/>
                </a:cxn>
                <a:cxn ang="0">
                  <a:pos x="15489" y="630"/>
                </a:cxn>
                <a:cxn ang="0">
                  <a:pos x="14209" y="228"/>
                </a:cxn>
                <a:cxn ang="0">
                  <a:pos x="4078" y="1603"/>
                </a:cxn>
                <a:cxn ang="0">
                  <a:pos x="0" y="630"/>
                </a:cxn>
                <a:cxn ang="0">
                  <a:pos x="0" y="5260"/>
                </a:cxn>
                <a:cxn ang="0">
                  <a:pos x="4337" y="4224"/>
                </a:cxn>
                <a:cxn ang="0">
                  <a:pos x="2182" y="703"/>
                </a:cxn>
                <a:cxn ang="0">
                  <a:pos x="1516" y="2611"/>
                </a:cxn>
                <a:cxn ang="0">
                  <a:pos x="1516" y="5199"/>
                </a:cxn>
                <a:cxn ang="0">
                  <a:pos x="3406" y="4182"/>
                </a:cxn>
                <a:cxn ang="0">
                  <a:pos x="9385" y="630"/>
                </a:cxn>
                <a:cxn ang="0">
                  <a:pos x="5164" y="228"/>
                </a:cxn>
                <a:cxn ang="0">
                  <a:pos x="5937" y="903"/>
                </a:cxn>
                <a:cxn ang="0">
                  <a:pos x="5323" y="5667"/>
                </a:cxn>
                <a:cxn ang="0">
                  <a:pos x="6448" y="5261"/>
                </a:cxn>
                <a:cxn ang="0">
                  <a:pos x="9893" y="5757"/>
                </a:cxn>
                <a:cxn ang="0">
                  <a:pos x="10500" y="228"/>
                </a:cxn>
              </a:cxnLst>
              <a:rect l="0" t="0" r="r" b="b"/>
              <a:pathLst>
                <a:path w="52429" h="5821">
                  <a:moveTo>
                    <a:pt x="30202" y="5199"/>
                  </a:moveTo>
                  <a:lnTo>
                    <a:pt x="28318" y="5199"/>
                  </a:lnTo>
                  <a:lnTo>
                    <a:pt x="28318" y="3136"/>
                  </a:lnTo>
                  <a:lnTo>
                    <a:pt x="29740" y="3136"/>
                  </a:lnTo>
                  <a:lnTo>
                    <a:pt x="29740" y="3756"/>
                  </a:lnTo>
                  <a:lnTo>
                    <a:pt x="30217" y="3756"/>
                  </a:lnTo>
                  <a:lnTo>
                    <a:pt x="30217" y="2057"/>
                  </a:lnTo>
                  <a:lnTo>
                    <a:pt x="29740" y="2057"/>
                  </a:lnTo>
                  <a:lnTo>
                    <a:pt x="29740" y="2668"/>
                  </a:lnTo>
                  <a:lnTo>
                    <a:pt x="28318" y="2668"/>
                  </a:lnTo>
                  <a:lnTo>
                    <a:pt x="28318" y="703"/>
                  </a:lnTo>
                  <a:lnTo>
                    <a:pt x="30128" y="703"/>
                  </a:lnTo>
                  <a:lnTo>
                    <a:pt x="30128" y="1392"/>
                  </a:lnTo>
                  <a:lnTo>
                    <a:pt x="30597" y="1392"/>
                  </a:lnTo>
                  <a:lnTo>
                    <a:pt x="30597" y="0"/>
                  </a:lnTo>
                  <a:lnTo>
                    <a:pt x="30120" y="0"/>
                  </a:lnTo>
                  <a:lnTo>
                    <a:pt x="30120" y="228"/>
                  </a:lnTo>
                  <a:lnTo>
                    <a:pt x="26804" y="228"/>
                  </a:lnTo>
                  <a:lnTo>
                    <a:pt x="26804" y="630"/>
                  </a:lnTo>
                  <a:lnTo>
                    <a:pt x="27408" y="630"/>
                  </a:lnTo>
                  <a:lnTo>
                    <a:pt x="27408" y="5260"/>
                  </a:lnTo>
                  <a:lnTo>
                    <a:pt x="26804" y="5260"/>
                  </a:lnTo>
                  <a:lnTo>
                    <a:pt x="26804" y="5667"/>
                  </a:lnTo>
                  <a:lnTo>
                    <a:pt x="30678" y="5667"/>
                  </a:lnTo>
                  <a:lnTo>
                    <a:pt x="30678" y="4486"/>
                  </a:lnTo>
                  <a:lnTo>
                    <a:pt x="30202" y="4486"/>
                  </a:lnTo>
                  <a:lnTo>
                    <a:pt x="30202" y="5199"/>
                  </a:lnTo>
                  <a:close/>
                  <a:moveTo>
                    <a:pt x="50699" y="228"/>
                  </a:moveTo>
                  <a:lnTo>
                    <a:pt x="50699" y="630"/>
                  </a:lnTo>
                  <a:lnTo>
                    <a:pt x="51313" y="630"/>
                  </a:lnTo>
                  <a:lnTo>
                    <a:pt x="51313" y="4079"/>
                  </a:lnTo>
                  <a:lnTo>
                    <a:pt x="48500" y="228"/>
                  </a:lnTo>
                  <a:lnTo>
                    <a:pt x="47090" y="228"/>
                  </a:lnTo>
                  <a:lnTo>
                    <a:pt x="47090" y="630"/>
                  </a:lnTo>
                  <a:lnTo>
                    <a:pt x="47673" y="630"/>
                  </a:lnTo>
                  <a:lnTo>
                    <a:pt x="47867" y="903"/>
                  </a:lnTo>
                  <a:lnTo>
                    <a:pt x="47867" y="5260"/>
                  </a:lnTo>
                  <a:lnTo>
                    <a:pt x="47254" y="5260"/>
                  </a:lnTo>
                  <a:lnTo>
                    <a:pt x="47254" y="5667"/>
                  </a:lnTo>
                  <a:lnTo>
                    <a:pt x="48991" y="5667"/>
                  </a:lnTo>
                  <a:lnTo>
                    <a:pt x="48991" y="5260"/>
                  </a:lnTo>
                  <a:lnTo>
                    <a:pt x="48376" y="5260"/>
                  </a:lnTo>
                  <a:lnTo>
                    <a:pt x="48376" y="1596"/>
                  </a:lnTo>
                  <a:lnTo>
                    <a:pt x="51399" y="5757"/>
                  </a:lnTo>
                  <a:lnTo>
                    <a:pt x="51823" y="5757"/>
                  </a:lnTo>
                  <a:lnTo>
                    <a:pt x="51823" y="630"/>
                  </a:lnTo>
                  <a:lnTo>
                    <a:pt x="52429" y="630"/>
                  </a:lnTo>
                  <a:lnTo>
                    <a:pt x="52429" y="228"/>
                  </a:lnTo>
                  <a:lnTo>
                    <a:pt x="50699" y="228"/>
                  </a:lnTo>
                  <a:close/>
                  <a:moveTo>
                    <a:pt x="43694" y="130"/>
                  </a:moveTo>
                  <a:cubicBezTo>
                    <a:pt x="42201" y="130"/>
                    <a:pt x="40985" y="1397"/>
                    <a:pt x="40985" y="2955"/>
                  </a:cubicBezTo>
                  <a:cubicBezTo>
                    <a:pt x="40985" y="4508"/>
                    <a:pt x="42201" y="5771"/>
                    <a:pt x="43694" y="5771"/>
                  </a:cubicBezTo>
                  <a:cubicBezTo>
                    <a:pt x="45177" y="5771"/>
                    <a:pt x="46381" y="4504"/>
                    <a:pt x="46381" y="2947"/>
                  </a:cubicBezTo>
                  <a:cubicBezTo>
                    <a:pt x="46381" y="1393"/>
                    <a:pt x="45177" y="130"/>
                    <a:pt x="43694" y="130"/>
                  </a:cubicBezTo>
                  <a:close/>
                  <a:moveTo>
                    <a:pt x="43694" y="5245"/>
                  </a:moveTo>
                  <a:cubicBezTo>
                    <a:pt x="42686" y="5245"/>
                    <a:pt x="41982" y="4299"/>
                    <a:pt x="41982" y="2947"/>
                  </a:cubicBezTo>
                  <a:cubicBezTo>
                    <a:pt x="41982" y="1597"/>
                    <a:pt x="42692" y="656"/>
                    <a:pt x="43703" y="656"/>
                  </a:cubicBezTo>
                  <a:cubicBezTo>
                    <a:pt x="44692" y="656"/>
                    <a:pt x="45384" y="1597"/>
                    <a:pt x="45384" y="2947"/>
                  </a:cubicBezTo>
                  <a:cubicBezTo>
                    <a:pt x="45384" y="4299"/>
                    <a:pt x="44690" y="5245"/>
                    <a:pt x="43694" y="5245"/>
                  </a:cubicBezTo>
                  <a:close/>
                  <a:moveTo>
                    <a:pt x="22403" y="4138"/>
                  </a:moveTo>
                  <a:lnTo>
                    <a:pt x="20571" y="228"/>
                  </a:lnTo>
                  <a:lnTo>
                    <a:pt x="19053" y="228"/>
                  </a:lnTo>
                  <a:lnTo>
                    <a:pt x="19053" y="630"/>
                  </a:lnTo>
                  <a:lnTo>
                    <a:pt x="19666" y="630"/>
                  </a:lnTo>
                  <a:lnTo>
                    <a:pt x="19666" y="5260"/>
                  </a:lnTo>
                  <a:lnTo>
                    <a:pt x="19053" y="5260"/>
                  </a:lnTo>
                  <a:lnTo>
                    <a:pt x="19053" y="5667"/>
                  </a:lnTo>
                  <a:lnTo>
                    <a:pt x="20790" y="5667"/>
                  </a:lnTo>
                  <a:lnTo>
                    <a:pt x="20790" y="5260"/>
                  </a:lnTo>
                  <a:lnTo>
                    <a:pt x="20177" y="5260"/>
                  </a:lnTo>
                  <a:lnTo>
                    <a:pt x="20177" y="1488"/>
                  </a:lnTo>
                  <a:lnTo>
                    <a:pt x="22205" y="5821"/>
                  </a:lnTo>
                  <a:lnTo>
                    <a:pt x="24131" y="1583"/>
                  </a:lnTo>
                  <a:lnTo>
                    <a:pt x="24131" y="5260"/>
                  </a:lnTo>
                  <a:lnTo>
                    <a:pt x="23526" y="5260"/>
                  </a:lnTo>
                  <a:lnTo>
                    <a:pt x="23526" y="5667"/>
                  </a:lnTo>
                  <a:lnTo>
                    <a:pt x="25647" y="5667"/>
                  </a:lnTo>
                  <a:lnTo>
                    <a:pt x="25647" y="5260"/>
                  </a:lnTo>
                  <a:lnTo>
                    <a:pt x="25039" y="5260"/>
                  </a:lnTo>
                  <a:lnTo>
                    <a:pt x="25039" y="630"/>
                  </a:lnTo>
                  <a:lnTo>
                    <a:pt x="25647" y="630"/>
                  </a:lnTo>
                  <a:lnTo>
                    <a:pt x="25647" y="228"/>
                  </a:lnTo>
                  <a:lnTo>
                    <a:pt x="24205" y="228"/>
                  </a:lnTo>
                  <a:lnTo>
                    <a:pt x="22403" y="4138"/>
                  </a:lnTo>
                  <a:close/>
                  <a:moveTo>
                    <a:pt x="35303" y="5199"/>
                  </a:moveTo>
                  <a:lnTo>
                    <a:pt x="33514" y="5199"/>
                  </a:lnTo>
                  <a:lnTo>
                    <a:pt x="33514" y="630"/>
                  </a:lnTo>
                  <a:lnTo>
                    <a:pt x="34122" y="630"/>
                  </a:lnTo>
                  <a:lnTo>
                    <a:pt x="34122" y="228"/>
                  </a:lnTo>
                  <a:lnTo>
                    <a:pt x="31997" y="228"/>
                  </a:lnTo>
                  <a:lnTo>
                    <a:pt x="31997" y="630"/>
                  </a:lnTo>
                  <a:lnTo>
                    <a:pt x="32604" y="630"/>
                  </a:lnTo>
                  <a:lnTo>
                    <a:pt x="32604" y="5260"/>
                  </a:lnTo>
                  <a:lnTo>
                    <a:pt x="31997" y="5260"/>
                  </a:lnTo>
                  <a:lnTo>
                    <a:pt x="31997" y="5667"/>
                  </a:lnTo>
                  <a:lnTo>
                    <a:pt x="35780" y="5667"/>
                  </a:lnTo>
                  <a:lnTo>
                    <a:pt x="35780" y="4486"/>
                  </a:lnTo>
                  <a:lnTo>
                    <a:pt x="35303" y="4486"/>
                  </a:lnTo>
                  <a:lnTo>
                    <a:pt x="35303" y="5199"/>
                  </a:lnTo>
                  <a:close/>
                  <a:moveTo>
                    <a:pt x="39964" y="5199"/>
                  </a:moveTo>
                  <a:lnTo>
                    <a:pt x="38171" y="5199"/>
                  </a:lnTo>
                  <a:lnTo>
                    <a:pt x="38171" y="630"/>
                  </a:lnTo>
                  <a:lnTo>
                    <a:pt x="38776" y="630"/>
                  </a:lnTo>
                  <a:lnTo>
                    <a:pt x="38776" y="228"/>
                  </a:lnTo>
                  <a:lnTo>
                    <a:pt x="36654" y="228"/>
                  </a:lnTo>
                  <a:lnTo>
                    <a:pt x="36654" y="630"/>
                  </a:lnTo>
                  <a:lnTo>
                    <a:pt x="37263" y="630"/>
                  </a:lnTo>
                  <a:lnTo>
                    <a:pt x="37263" y="5260"/>
                  </a:lnTo>
                  <a:lnTo>
                    <a:pt x="36654" y="5260"/>
                  </a:lnTo>
                  <a:lnTo>
                    <a:pt x="36654" y="5667"/>
                  </a:lnTo>
                  <a:lnTo>
                    <a:pt x="40438" y="5667"/>
                  </a:lnTo>
                  <a:lnTo>
                    <a:pt x="40438" y="4486"/>
                  </a:lnTo>
                  <a:lnTo>
                    <a:pt x="39964" y="4486"/>
                  </a:lnTo>
                  <a:lnTo>
                    <a:pt x="39964" y="5199"/>
                  </a:lnTo>
                  <a:close/>
                  <a:moveTo>
                    <a:pt x="14209" y="630"/>
                  </a:moveTo>
                  <a:lnTo>
                    <a:pt x="14905" y="630"/>
                  </a:lnTo>
                  <a:lnTo>
                    <a:pt x="13736" y="2558"/>
                  </a:lnTo>
                  <a:lnTo>
                    <a:pt x="12480" y="630"/>
                  </a:lnTo>
                  <a:lnTo>
                    <a:pt x="13111" y="630"/>
                  </a:lnTo>
                  <a:lnTo>
                    <a:pt x="13111" y="228"/>
                  </a:lnTo>
                  <a:lnTo>
                    <a:pt x="10914" y="228"/>
                  </a:lnTo>
                  <a:lnTo>
                    <a:pt x="10914" y="630"/>
                  </a:lnTo>
                  <a:lnTo>
                    <a:pt x="11404" y="630"/>
                  </a:lnTo>
                  <a:lnTo>
                    <a:pt x="13059" y="3173"/>
                  </a:lnTo>
                  <a:lnTo>
                    <a:pt x="13059" y="5260"/>
                  </a:lnTo>
                  <a:lnTo>
                    <a:pt x="12453" y="5260"/>
                  </a:lnTo>
                  <a:lnTo>
                    <a:pt x="12453" y="5667"/>
                  </a:lnTo>
                  <a:lnTo>
                    <a:pt x="14574" y="5667"/>
                  </a:lnTo>
                  <a:lnTo>
                    <a:pt x="14574" y="5260"/>
                  </a:lnTo>
                  <a:lnTo>
                    <a:pt x="13960" y="5260"/>
                  </a:lnTo>
                  <a:lnTo>
                    <a:pt x="13960" y="3125"/>
                  </a:lnTo>
                  <a:lnTo>
                    <a:pt x="15489" y="630"/>
                  </a:lnTo>
                  <a:lnTo>
                    <a:pt x="15930" y="630"/>
                  </a:lnTo>
                  <a:lnTo>
                    <a:pt x="15930" y="228"/>
                  </a:lnTo>
                  <a:lnTo>
                    <a:pt x="14209" y="228"/>
                  </a:lnTo>
                  <a:lnTo>
                    <a:pt x="14209" y="630"/>
                  </a:lnTo>
                  <a:close/>
                  <a:moveTo>
                    <a:pt x="3080" y="2796"/>
                  </a:moveTo>
                  <a:cubicBezTo>
                    <a:pt x="3596" y="2648"/>
                    <a:pt x="4078" y="2246"/>
                    <a:pt x="4078" y="1603"/>
                  </a:cubicBezTo>
                  <a:cubicBezTo>
                    <a:pt x="4078" y="768"/>
                    <a:pt x="3458" y="228"/>
                    <a:pt x="2496" y="228"/>
                  </a:cubicBezTo>
                  <a:lnTo>
                    <a:pt x="0" y="228"/>
                  </a:lnTo>
                  <a:lnTo>
                    <a:pt x="0" y="630"/>
                  </a:lnTo>
                  <a:lnTo>
                    <a:pt x="605" y="630"/>
                  </a:lnTo>
                  <a:lnTo>
                    <a:pt x="605" y="5260"/>
                  </a:lnTo>
                  <a:lnTo>
                    <a:pt x="0" y="5260"/>
                  </a:lnTo>
                  <a:lnTo>
                    <a:pt x="0" y="5667"/>
                  </a:lnTo>
                  <a:lnTo>
                    <a:pt x="2639" y="5667"/>
                  </a:lnTo>
                  <a:cubicBezTo>
                    <a:pt x="3657" y="5667"/>
                    <a:pt x="4337" y="5087"/>
                    <a:pt x="4337" y="4224"/>
                  </a:cubicBezTo>
                  <a:cubicBezTo>
                    <a:pt x="4337" y="3370"/>
                    <a:pt x="3724" y="2936"/>
                    <a:pt x="3080" y="2796"/>
                  </a:cubicBezTo>
                  <a:close/>
                  <a:moveTo>
                    <a:pt x="1516" y="703"/>
                  </a:moveTo>
                  <a:lnTo>
                    <a:pt x="2182" y="703"/>
                  </a:lnTo>
                  <a:cubicBezTo>
                    <a:pt x="2536" y="703"/>
                    <a:pt x="3129" y="825"/>
                    <a:pt x="3129" y="1635"/>
                  </a:cubicBezTo>
                  <a:cubicBezTo>
                    <a:pt x="3129" y="2308"/>
                    <a:pt x="2631" y="2611"/>
                    <a:pt x="2138" y="2611"/>
                  </a:cubicBezTo>
                  <a:lnTo>
                    <a:pt x="1516" y="2611"/>
                  </a:lnTo>
                  <a:lnTo>
                    <a:pt x="1516" y="703"/>
                  </a:lnTo>
                  <a:close/>
                  <a:moveTo>
                    <a:pt x="2213" y="5199"/>
                  </a:moveTo>
                  <a:lnTo>
                    <a:pt x="1516" y="5199"/>
                  </a:lnTo>
                  <a:lnTo>
                    <a:pt x="1516" y="3081"/>
                  </a:lnTo>
                  <a:lnTo>
                    <a:pt x="2213" y="3081"/>
                  </a:lnTo>
                  <a:cubicBezTo>
                    <a:pt x="2937" y="3081"/>
                    <a:pt x="3406" y="3513"/>
                    <a:pt x="3406" y="4182"/>
                  </a:cubicBezTo>
                  <a:cubicBezTo>
                    <a:pt x="3406" y="4931"/>
                    <a:pt x="2764" y="5199"/>
                    <a:pt x="2213" y="5199"/>
                  </a:cubicBezTo>
                  <a:close/>
                  <a:moveTo>
                    <a:pt x="8768" y="630"/>
                  </a:moveTo>
                  <a:lnTo>
                    <a:pt x="9385" y="630"/>
                  </a:lnTo>
                  <a:lnTo>
                    <a:pt x="9385" y="4079"/>
                  </a:lnTo>
                  <a:lnTo>
                    <a:pt x="6569" y="228"/>
                  </a:lnTo>
                  <a:lnTo>
                    <a:pt x="5164" y="228"/>
                  </a:lnTo>
                  <a:lnTo>
                    <a:pt x="5164" y="630"/>
                  </a:lnTo>
                  <a:lnTo>
                    <a:pt x="5744" y="630"/>
                  </a:lnTo>
                  <a:lnTo>
                    <a:pt x="5937" y="903"/>
                  </a:lnTo>
                  <a:lnTo>
                    <a:pt x="5937" y="5261"/>
                  </a:lnTo>
                  <a:lnTo>
                    <a:pt x="5323" y="5261"/>
                  </a:lnTo>
                  <a:lnTo>
                    <a:pt x="5323" y="5667"/>
                  </a:lnTo>
                  <a:lnTo>
                    <a:pt x="7060" y="5667"/>
                  </a:lnTo>
                  <a:lnTo>
                    <a:pt x="7060" y="5261"/>
                  </a:lnTo>
                  <a:lnTo>
                    <a:pt x="6448" y="5261"/>
                  </a:lnTo>
                  <a:lnTo>
                    <a:pt x="6448" y="1596"/>
                  </a:lnTo>
                  <a:lnTo>
                    <a:pt x="9471" y="5757"/>
                  </a:lnTo>
                  <a:lnTo>
                    <a:pt x="9893" y="5757"/>
                  </a:lnTo>
                  <a:lnTo>
                    <a:pt x="9893" y="630"/>
                  </a:lnTo>
                  <a:lnTo>
                    <a:pt x="10500" y="630"/>
                  </a:lnTo>
                  <a:lnTo>
                    <a:pt x="10500" y="228"/>
                  </a:lnTo>
                  <a:lnTo>
                    <a:pt x="8768" y="228"/>
                  </a:lnTo>
                  <a:lnTo>
                    <a:pt x="8768" y="630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7" name="Freeform 8"/>
            <p:cNvSpPr>
              <a:spLocks/>
            </p:cNvSpPr>
            <p:nvPr userDrawn="1"/>
          </p:nvSpPr>
          <p:spPr bwMode="gray">
            <a:xfrm>
              <a:off x="482600" y="558801"/>
              <a:ext cx="333375" cy="169863"/>
            </a:xfrm>
            <a:custGeom>
              <a:avLst/>
              <a:gdLst/>
              <a:ahLst/>
              <a:cxnLst>
                <a:cxn ang="0">
                  <a:pos x="10208" y="2604"/>
                </a:cxn>
                <a:cxn ang="0">
                  <a:pos x="3549" y="0"/>
                </a:cxn>
                <a:cxn ang="0">
                  <a:pos x="0" y="2604"/>
                </a:cxn>
                <a:cxn ang="0">
                  <a:pos x="3549" y="5207"/>
                </a:cxn>
                <a:cxn ang="0">
                  <a:pos x="10208" y="2604"/>
                </a:cxn>
              </a:cxnLst>
              <a:rect l="0" t="0" r="r" b="b"/>
              <a:pathLst>
                <a:path w="10208" h="5207">
                  <a:moveTo>
                    <a:pt x="10208" y="2604"/>
                  </a:moveTo>
                  <a:lnTo>
                    <a:pt x="3549" y="0"/>
                  </a:lnTo>
                  <a:cubicBezTo>
                    <a:pt x="2119" y="783"/>
                    <a:pt x="948" y="1689"/>
                    <a:pt x="0" y="2604"/>
                  </a:cubicBezTo>
                  <a:cubicBezTo>
                    <a:pt x="948" y="3516"/>
                    <a:pt x="2119" y="4422"/>
                    <a:pt x="3549" y="5207"/>
                  </a:cubicBezTo>
                  <a:lnTo>
                    <a:pt x="10208" y="2604"/>
                  </a:lnTo>
                  <a:close/>
                </a:path>
              </a:pathLst>
            </a:custGeom>
            <a:solidFill>
              <a:srgbClr val="B286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19" name="Freeform 9"/>
            <p:cNvSpPr>
              <a:spLocks/>
            </p:cNvSpPr>
            <p:nvPr userDrawn="1"/>
          </p:nvSpPr>
          <p:spPr bwMode="gray">
            <a:xfrm>
              <a:off x="363538" y="466726"/>
              <a:ext cx="220663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18" y="4760"/>
                </a:cxn>
                <a:cxn ang="0">
                  <a:pos x="6750" y="2638"/>
                </a:cxn>
                <a:cxn ang="0">
                  <a:pos x="0" y="0"/>
                </a:cxn>
              </a:cxnLst>
              <a:rect l="0" t="0" r="r" b="b"/>
              <a:pathLst>
                <a:path w="6750" h="4760">
                  <a:moveTo>
                    <a:pt x="0" y="0"/>
                  </a:moveTo>
                  <a:cubicBezTo>
                    <a:pt x="0" y="0"/>
                    <a:pt x="705" y="2292"/>
                    <a:pt x="3018" y="4760"/>
                  </a:cubicBezTo>
                  <a:cubicBezTo>
                    <a:pt x="4044" y="3972"/>
                    <a:pt x="5281" y="3254"/>
                    <a:pt x="6750" y="2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A9A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  <p:sp>
          <p:nvSpPr>
            <p:cNvPr id="20" name="Freeform 10"/>
            <p:cNvSpPr>
              <a:spLocks/>
            </p:cNvSpPr>
            <p:nvPr userDrawn="1"/>
          </p:nvSpPr>
          <p:spPr bwMode="gray">
            <a:xfrm>
              <a:off x="363538" y="665163"/>
              <a:ext cx="220663" cy="155575"/>
            </a:xfrm>
            <a:custGeom>
              <a:avLst/>
              <a:gdLst/>
              <a:ahLst/>
              <a:cxnLst>
                <a:cxn ang="0">
                  <a:pos x="0" y="4760"/>
                </a:cxn>
                <a:cxn ang="0">
                  <a:pos x="3018" y="0"/>
                </a:cxn>
                <a:cxn ang="0">
                  <a:pos x="6750" y="2122"/>
                </a:cxn>
                <a:cxn ang="0">
                  <a:pos x="0" y="4760"/>
                </a:cxn>
              </a:cxnLst>
              <a:rect l="0" t="0" r="r" b="b"/>
              <a:pathLst>
                <a:path w="6750" h="4760">
                  <a:moveTo>
                    <a:pt x="0" y="4760"/>
                  </a:moveTo>
                  <a:cubicBezTo>
                    <a:pt x="0" y="4760"/>
                    <a:pt x="705" y="2469"/>
                    <a:pt x="3018" y="0"/>
                  </a:cubicBezTo>
                  <a:cubicBezTo>
                    <a:pt x="4044" y="789"/>
                    <a:pt x="5281" y="1505"/>
                    <a:pt x="6750" y="2122"/>
                  </a:cubicBezTo>
                  <a:lnTo>
                    <a:pt x="0" y="4760"/>
                  </a:lnTo>
                  <a:close/>
                </a:path>
              </a:pathLst>
            </a:custGeom>
            <a:solidFill>
              <a:srgbClr val="A799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B4B4B"/>
                </a:solidFill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3810000"/>
            <a:ext cx="2104464" cy="228600"/>
          </a:xfrm>
        </p:spPr>
        <p:txBody>
          <a:bodyPr/>
          <a:lstStyle>
            <a:lvl1pPr marL="0" indent="0">
              <a:buNone/>
              <a:defRPr sz="1000">
                <a:solidFill>
                  <a:srgbClr val="A29060"/>
                </a:solidFill>
              </a:defRPr>
            </a:lvl1pPr>
          </a:lstStyle>
          <a:p>
            <a:pPr lvl="0"/>
            <a:r>
              <a:rPr lang="en-US" dirty="0" smtClean="0"/>
              <a:t>MODERATOR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28600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422712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422712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422712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616824" y="4038600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16824" y="4299764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616824" y="4528364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810936" y="4039099"/>
            <a:ext cx="2104464" cy="228600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000000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37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810936" y="4300263"/>
            <a:ext cx="2104464" cy="22860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810936" y="4528863"/>
            <a:ext cx="2104464" cy="222250"/>
          </a:xfrm>
        </p:spPr>
        <p:txBody>
          <a:bodyPr/>
          <a:lstStyle>
            <a:lvl1pPr marL="0" indent="0">
              <a:buNone/>
              <a:defRPr sz="1200">
                <a:solidFill>
                  <a:srgbClr val="000000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768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Header Slide Alterna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07133" y="2207031"/>
            <a:ext cx="6328719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Use this slide for an Agenda or Contents Slide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407133" y="1155470"/>
            <a:ext cx="6559546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Divider 1 Title Goes Here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497963" y="6574198"/>
            <a:ext cx="1378323" cy="201845"/>
            <a:chOff x="7546030" y="6858000"/>
            <a:chExt cx="1378323" cy="201845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498"/>
            <a:stretch/>
          </p:blipFill>
          <p:spPr>
            <a:xfrm>
              <a:off x="7772400" y="6895042"/>
              <a:ext cx="1151953" cy="12776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42" r="71681" b="39364"/>
            <a:stretch/>
          </p:blipFill>
          <p:spPr>
            <a:xfrm>
              <a:off x="7546030" y="6858000"/>
              <a:ext cx="228600" cy="201845"/>
            </a:xfrm>
            <a:prstGeom prst="rect">
              <a:avLst/>
            </a:prstGeom>
          </p:spPr>
        </p:pic>
      </p:grpSp>
      <p:sp>
        <p:nvSpPr>
          <p:cNvPr id="10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8" name="Picture 17" descr="bnym_oneline_rgb_pos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27748"/>
      </p:ext>
    </p:extLst>
  </p:cSld>
  <p:clrMapOvr>
    <a:masterClrMapping/>
  </p:clrMapOvr>
  <p:transition>
    <p:wip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57200" y="2171444"/>
            <a:ext cx="6924876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227013" y="1143000"/>
            <a:ext cx="738525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2 Title Goes Here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11651"/>
      </p:ext>
    </p:extLst>
  </p:cSld>
  <p:clrMapOvr>
    <a:masterClrMapping/>
  </p:clrMapOvr>
  <p:transition>
    <p:wip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320963" y="2229197"/>
            <a:ext cx="7312973" cy="397446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Subtext goes here Arial 20pt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auto">
          <a:xfrm>
            <a:off x="320963" y="1177636"/>
            <a:ext cx="7543800" cy="457200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Optional Divider 3 Title Goes Here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6" name="Picture 15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95680"/>
      </p:ext>
    </p:extLst>
  </p:cSld>
  <p:clrMapOvr>
    <a:masterClrMapping/>
  </p:clrMapOvr>
  <p:transition>
    <p:wip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Header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682471" y="1141043"/>
            <a:ext cx="7772560" cy="457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 bwMode="auto">
          <a:xfrm>
            <a:off x="683568" y="1904999"/>
            <a:ext cx="7772560" cy="4264025"/>
          </a:xfrm>
        </p:spPr>
        <p:txBody>
          <a:bodyPr/>
          <a:lstStyle>
            <a:lvl1pPr>
              <a:lnSpc>
                <a:spcPct val="100000"/>
              </a:lnSpc>
              <a:defRPr sz="1800"/>
            </a:lvl1pPr>
            <a:lvl2pPr marL="396875" indent="-160338">
              <a:lnSpc>
                <a:spcPct val="100000"/>
              </a:lnSpc>
              <a:buFont typeface="Arial" panose="020B0604020202020204" pitchFamily="34" charset="0"/>
              <a:buChar char="–"/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5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" name="Picture 16" descr="bnym_oneline_rgb_pos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42824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/>
            </a:lvl1pPr>
          </a:lstStyle>
          <a:p>
            <a:r>
              <a:rPr lang="en-US" dirty="0" smtClean="0"/>
              <a:t>Title and Content – Header Initial Caps Arial Bold 24pt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>
            <a:lvl1pPr marL="166688" marR="0" indent="-1666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346075" indent="-179388">
              <a:lnSpc>
                <a:spcPct val="100000"/>
              </a:lnSpc>
              <a:buFont typeface="Arial" panose="020B0604020202020204" pitchFamily="34" charset="0"/>
              <a:buChar char="–"/>
              <a:defRPr/>
            </a:lvl2pPr>
            <a:lvl3pPr marL="512763" marR="0" indent="-1666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&gt;"/>
              <a:tabLst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692150" marR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▪"/>
              <a:tabLst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R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tabLst/>
              <a:def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This is the first level bullet Arial Regular 18pt; no extra placeholders for subhead or source; copy is sentence style with no periods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3"/>
            <a:r>
              <a:rPr lang="en-US" dirty="0" smtClean="0"/>
              <a:t>Fourth level bullet Arial 16pt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49390"/>
      </p:ext>
    </p:extLst>
  </p:cSld>
  <p:clrMapOvr>
    <a:masterClrMapping/>
  </p:clrMapOvr>
  <p:transition>
    <p:wip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/>
            </a:lvl1pPr>
          </a:lstStyle>
          <a:p>
            <a:r>
              <a:rPr lang="en-US" dirty="0" smtClean="0"/>
              <a:t>Title and Content – Header Initial Caps Arial Bold 24pt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>
            <a:lvl1pPr marL="166688" marR="0" indent="-1666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346075" indent="-179388">
              <a:lnSpc>
                <a:spcPct val="100000"/>
              </a:lnSpc>
              <a:buFont typeface="Arial" panose="020B0604020202020204" pitchFamily="34" charset="0"/>
              <a:buChar char="–"/>
              <a:defRPr/>
            </a:lvl2pPr>
            <a:lvl3pPr marL="512763" marR="0" indent="-1666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&gt;"/>
              <a:tabLst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692150" marR="0" indent="-179388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▪"/>
              <a:tabLst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R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tabLst/>
              <a:defRPr kumimoji="0" lang="en-US" sz="16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This is the first level bullet Arial Regular 18pt; no extra placeholders for subhead or source; copy is sentence style with no periods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3"/>
            <a:r>
              <a:rPr lang="en-US" dirty="0" smtClean="0"/>
              <a:t>Fourth level bullet Arial 16pt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79233"/>
      </p:ext>
    </p:extLst>
  </p:cSld>
  <p:clrMapOvr>
    <a:masterClrMapping/>
  </p:clrMapOvr>
  <p:transition>
    <p:wip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Subtitle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  <a:lvl2pPr>
              <a:defRPr lang="en-US" dirty="0" smtClean="0"/>
            </a:lvl2pPr>
            <a:lvl3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3pPr>
            <a:lvl4pPr>
              <a:defRPr kumimoji="0" lang="en-US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Arial"/>
              </a:defRPr>
            </a:lvl4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Click to edit Master text styles Arial Regular 18pt</a:t>
            </a:r>
          </a:p>
          <a:p>
            <a:pPr marL="346075" lvl="1" indent="-179388"/>
            <a:r>
              <a:rPr lang="en-US" dirty="0" smtClean="0"/>
              <a:t>Second level bullet Arial 16pt</a:t>
            </a:r>
          </a:p>
          <a:p>
            <a:pPr marL="512763" marR="0" lvl="2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Third level bullet Arial 16pt</a:t>
            </a:r>
          </a:p>
          <a:p>
            <a:pPr marL="692150" marR="0" lvl="3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43119"/>
      </p:ext>
    </p:extLst>
  </p:cSld>
  <p:clrMapOvr>
    <a:masterClrMapping/>
  </p:clrMapOvr>
  <p:transition>
    <p:wip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Data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Data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8600" y="1143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1454"/>
      </p:ext>
    </p:extLst>
  </p:cSld>
  <p:clrMapOvr>
    <a:masterClrMapping/>
  </p:clrMapOvr>
  <p:transition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Info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Info Table Layout – Click on Table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table icon to add table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30985"/>
      </p:ext>
    </p:extLst>
  </p:cSld>
  <p:clrMapOvr>
    <a:masterClrMapping/>
  </p:clrMapOvr>
  <p:transition>
    <p:wip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Column Chart Layout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0625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15674"/>
      </p:ext>
    </p:extLst>
  </p:cSld>
  <p:clrMapOvr>
    <a:masterClrMapping/>
  </p:clrMapOvr>
  <p:transition>
    <p:wip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Column Chart 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0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79865"/>
      </p:ext>
    </p:extLst>
  </p:cSld>
  <p:clrMapOvr>
    <a:masterClrMapping/>
  </p:clrMapOvr>
  <p:transition>
    <p:wip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Stacked 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Stacked Bar Chart – Click on Bar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82218"/>
      </p:ext>
    </p:extLst>
  </p:cSld>
  <p:clrMapOvr>
    <a:masterClrMapping/>
  </p:clrMapOvr>
  <p:transition>
    <p:wip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Waterfa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Waterfall Chart– Click on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bar chart icon to add bar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40136"/>
      </p:ext>
    </p:extLst>
  </p:cSld>
  <p:clrMapOvr>
    <a:masterClrMapping/>
  </p:clrMapOvr>
  <p:transition>
    <p:wip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Line Chart – Click on Line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0619"/>
      </p:ext>
    </p:extLst>
  </p:cSld>
  <p:clrMapOvr>
    <a:masterClrMapping/>
  </p:clrMapOvr>
  <p:transition>
    <p:wip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ple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Sample Pie Chart – Click on Pie Chart to Revise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sz="18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rgbClr val="4B4B4B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4B4B4B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4B4B4B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Click on chart icon to add chart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31101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516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Subtitle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7013" y="458788"/>
            <a:ext cx="8684756" cy="424732"/>
          </a:xfrm>
        </p:spPr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 bwMode="auto">
          <a:xfrm>
            <a:off x="227470" y="1600200"/>
            <a:ext cx="8684299" cy="4568825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  <a:lvl2pPr>
              <a:defRPr lang="en-US" dirty="0" smtClean="0"/>
            </a:lvl2pPr>
            <a:lvl3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3pPr>
            <a:lvl4pPr>
              <a:defRPr kumimoji="0" lang="en-US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Arial"/>
              </a:defRPr>
            </a:lvl4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Click to edit Master text styles Arial Regular 18pt</a:t>
            </a:r>
          </a:p>
          <a:p>
            <a:pPr marL="346075" lvl="1" indent="-179388"/>
            <a:r>
              <a:rPr lang="en-US" dirty="0" smtClean="0"/>
              <a:t>Second level bullet Arial 16pt</a:t>
            </a:r>
          </a:p>
          <a:p>
            <a:pPr marL="512763" marR="0" lvl="2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Third level bullet Arial 16pt</a:t>
            </a:r>
          </a:p>
          <a:p>
            <a:pPr marL="692150" marR="0" lvl="3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013" y="1143000"/>
            <a:ext cx="8684299" cy="369332"/>
          </a:xfrm>
          <a:prstGeom prst="rect">
            <a:avLst/>
          </a:prstGeom>
          <a:noFill/>
        </p:spPr>
        <p:txBody>
          <a:bodyPr wrap="square" tIns="45720" rIns="91440" bIns="45720" rtlCol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200" b="1" kern="1200" dirty="0" smtClean="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Subhead Placeholder, Initial Caps Arial Bold 20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51927"/>
      </p:ext>
    </p:extLst>
  </p:cSld>
  <p:clrMapOvr>
    <a:masterClrMapping/>
  </p:clrMapOvr>
  <p:transition>
    <p:wip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Box </a:t>
            </a:r>
            <a:r>
              <a:rPr lang="en-US" smtClean="0"/>
              <a:t>Layout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27013" y="1143000"/>
            <a:ext cx="4115872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3" y="1600200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801116" y="1143000"/>
            <a:ext cx="4110013" cy="388939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 smtClean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Subhead Arial Bold 20pt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5"/>
            <a:ext cx="8684756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Source placeholder; Arial 8pt. Publication Names are Italicized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795257" y="1600200"/>
            <a:ext cx="4115872" cy="4568825"/>
          </a:xfrm>
          <a:noFill/>
          <a:ln w="19050">
            <a:noFill/>
          </a:ln>
        </p:spPr>
        <p:txBody>
          <a:bodyPr/>
          <a:lstStyle>
            <a:lvl1pPr marL="166688" indent="-166688">
              <a:lnSpc>
                <a:spcPct val="100000"/>
              </a:lnSpc>
              <a:buFont typeface="Arial"/>
              <a:buChar char="•"/>
              <a:defRPr b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 b="0"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defRPr b="0"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defRPr b="0">
                <a:solidFill>
                  <a:srgbClr val="000000"/>
                </a:solidFill>
              </a:defRPr>
            </a:lvl4pPr>
            <a:lvl5pPr>
              <a:lnSpc>
                <a:spcPct val="100000"/>
              </a:lnSpc>
              <a:defRPr b="0">
                <a:solidFill>
                  <a:srgbClr val="000000"/>
                </a:solidFill>
              </a:defRPr>
            </a:lvl5pPr>
          </a:lstStyle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4"/>
            <a:r>
              <a:rPr lang="en-US" dirty="0" smtClean="0"/>
              <a:t>Fourth level bullet Arial 16pt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55412"/>
      </p:ext>
    </p:extLst>
  </p:cSld>
  <p:clrMapOvr>
    <a:masterClrMapping/>
  </p:clrMapOvr>
  <p:transition>
    <p:wip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Comparison Box Layout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227013" y="1135061"/>
            <a:ext cx="4115872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 hasCustomPrompt="1"/>
          </p:nvPr>
        </p:nvSpPr>
        <p:spPr bwMode="auto">
          <a:xfrm>
            <a:off x="227013" y="1600200"/>
            <a:ext cx="4115872" cy="4568826"/>
          </a:xfrm>
          <a:ln w="12700" cmpd="sng">
            <a:solidFill>
              <a:schemeClr val="accent1"/>
            </a:solidFill>
          </a:ln>
        </p:spPr>
        <p:txBody>
          <a:bodyPr tIns="45720"/>
          <a:lstStyle>
            <a:lvl1pPr marL="166688" indent="-166688">
              <a:lnSpc>
                <a:spcPct val="100000"/>
              </a:lnSpc>
              <a:buFont typeface="Arial"/>
              <a:buChar char="•"/>
              <a:defRPr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Text is sentence style, no periods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 bwMode="gray">
          <a:xfrm>
            <a:off x="4801116" y="1135061"/>
            <a:ext cx="4110013" cy="465139"/>
          </a:xfrm>
          <a:solidFill>
            <a:srgbClr val="A29060"/>
          </a:solidFill>
          <a:ln w="19050">
            <a:solidFill>
              <a:schemeClr val="accent1"/>
            </a:solidFill>
          </a:ln>
        </p:spPr>
        <p:txBody>
          <a:bodyPr lIns="146304" rIns="146304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Header Box Arial Bold 20pt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8" hasCustomPrompt="1"/>
          </p:nvPr>
        </p:nvSpPr>
        <p:spPr bwMode="auto">
          <a:xfrm>
            <a:off x="4801116" y="1600200"/>
            <a:ext cx="4110013" cy="4568826"/>
          </a:xfrm>
        </p:spPr>
        <p:txBody>
          <a:bodyPr vert="horz" lIns="91440" tIns="45720" rIns="91440" bIns="45720" rtlCol="0">
            <a:noAutofit/>
          </a:bodyPr>
          <a:lstStyle>
            <a:lvl1pPr>
              <a:defRPr kumimoji="0" lang="en-US" b="0" i="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Arial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Text is sentence style, no periods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75248"/>
            <a:ext cx="868680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 baseline="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47818"/>
      </p:ext>
    </p:extLst>
  </p:cSld>
  <p:clrMapOvr>
    <a:masterClrMapping/>
  </p:clrMapOvr>
  <p:transition>
    <p:wip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lnSpc>
                <a:spcPct val="100000"/>
              </a:lnSpc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27470" y="1143000"/>
            <a:ext cx="868366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2000" b="1" dirty="0">
                <a:solidFill>
                  <a:schemeClr val="accent1"/>
                </a:solidFill>
              </a:defRPr>
            </a:lvl1pPr>
          </a:lstStyle>
          <a:p>
            <a:pPr marL="0" lvl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27469" y="6169024"/>
            <a:ext cx="8683660" cy="301752"/>
          </a:xfrm>
          <a:prstGeom prst="rect">
            <a:avLst/>
          </a:prstGeom>
        </p:spPr>
        <p:txBody>
          <a:bodyPr wrap="square" lIns="91440" tIns="45720" rIns="91440" bIns="4572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200"/>
              </a:spcBef>
              <a:buNone/>
              <a:defRPr sz="800">
                <a:solidFill>
                  <a:srgbClr val="000000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 placeholder; Arial 8pt. Publication Names are Italicized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37186"/>
      </p:ext>
    </p:extLst>
  </p:cSld>
  <p:clrMapOvr>
    <a:masterClrMapping/>
  </p:clrMapOvr>
  <p:transition>
    <p:wip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 anchor="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14238"/>
      </p:ext>
    </p:extLst>
  </p:cSld>
  <p:clrMapOvr>
    <a:masterClrMapping/>
  </p:clrMapOvr>
  <p:transition>
    <p:wip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600766"/>
      </p:ext>
    </p:extLst>
  </p:cSld>
  <p:clrMapOvr>
    <a:masterClrMapping/>
  </p:clrMapOvr>
  <p:transition>
    <p:wip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405584" y="97399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err="1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28600" y="458788"/>
            <a:ext cx="8686800" cy="455612"/>
          </a:xfrm>
        </p:spPr>
        <p:txBody>
          <a:bodyPr anchor="t"/>
          <a:lstStyle>
            <a:lvl1pPr>
              <a:lnSpc>
                <a:spcPct val="100000"/>
              </a:lnSpc>
              <a:defRPr b="1" i="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Disclosure Headline Arial Bold 24pt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228600" y="1143000"/>
            <a:ext cx="8686800" cy="5202324"/>
          </a:xfrm>
        </p:spPr>
        <p:txBody>
          <a:bodyPr/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 dirty="0" smtClean="0"/>
              <a:t>Click to add disclosure copy Arial 12pt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245483"/>
      </p:ext>
    </p:extLst>
  </p:cSld>
  <p:clrMapOvr>
    <a:masterClrMapping/>
  </p:clrMapOvr>
  <p:transition>
    <p:wip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nym_invested_4cp_pos GOL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78" y="5240109"/>
            <a:ext cx="4342174" cy="10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003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6373" y="458788"/>
            <a:ext cx="8684756" cy="4247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Slide Arial Bold 24pt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7470" y="1143000"/>
            <a:ext cx="8684756" cy="5026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3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bnym_oneline_rgb_pos.eps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22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66688" indent="-166688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396875" indent="-160338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5683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747713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▪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692150" indent="-179388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6373" y="458788"/>
            <a:ext cx="8684756" cy="4247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Slide Arial Bold 24pt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7470" y="1143000"/>
            <a:ext cx="8684756" cy="5026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3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bnym_oneline_rgb_pos.eps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4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66688" indent="-166688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396875" indent="-160338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5683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747713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▪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692150" indent="-179388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6373" y="458788"/>
            <a:ext cx="8684756" cy="4247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Slide Arial Bold 24pt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7470" y="1143000"/>
            <a:ext cx="8684756" cy="5026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3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bnym_oneline_rgb_pos.eps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6" r:id="rId24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66688" indent="-166688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396875" indent="-160338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5683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747713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▪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692150" indent="-179388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26373" y="458788"/>
            <a:ext cx="8684756" cy="42473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Slide Arial Bold 24pt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7470" y="1143000"/>
            <a:ext cx="8684756" cy="5026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 smtClean="0"/>
              <a:t>Click to edit Master text styles Arial Regular 18pt</a:t>
            </a:r>
          </a:p>
          <a:p>
            <a:pPr lvl="1"/>
            <a:r>
              <a:rPr lang="en-US" dirty="0" smtClean="0"/>
              <a:t>Second level bullet Arial 16pt</a:t>
            </a:r>
          </a:p>
          <a:p>
            <a:pPr lvl="2"/>
            <a:r>
              <a:rPr lang="en-US" dirty="0" smtClean="0"/>
              <a:t>Third level bullet Arial 16pt</a:t>
            </a:r>
          </a:p>
          <a:p>
            <a:pPr lvl="3"/>
            <a:r>
              <a:rPr lang="en-US" dirty="0" smtClean="0"/>
              <a:t>Fourth level bullet Arial 16pt</a:t>
            </a:r>
            <a:endParaRPr lang="en-US" dirty="0"/>
          </a:p>
        </p:txBody>
      </p:sp>
      <p:sp>
        <p:nvSpPr>
          <p:cNvPr id="12" name="Rectangle 50"/>
          <p:cNvSpPr>
            <a:spLocks noChangeArrowheads="1"/>
          </p:cNvSpPr>
          <p:nvPr userDrawn="1"/>
        </p:nvSpPr>
        <p:spPr bwMode="auto">
          <a:xfrm>
            <a:off x="683568" y="6572540"/>
            <a:ext cx="635878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000000"/>
                </a:solidFill>
              </a:rPr>
              <a:t>Information Classification: Confidential</a:t>
            </a:r>
            <a:endParaRPr lang="en-GB" sz="800" i="1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226373" y="6506526"/>
            <a:ext cx="411587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mtClean="0">
                <a:solidFill>
                  <a:srgbClr val="000000"/>
                </a:solidFill>
              </a:rPr>
              <a:pPr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" name="Picture 13" descr="bnym_oneline_rgb_pos.eps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608273"/>
            <a:ext cx="1332486" cy="148054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>
            <a:solidFill>
              <a:srgbClr val="A29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50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  <p:sldLayoutId id="2147483827" r:id="rId20"/>
    <p:sldLayoutId id="2147483828" r:id="rId21"/>
    <p:sldLayoutId id="2147483829" r:id="rId22"/>
    <p:sldLayoutId id="2147483830" r:id="rId23"/>
    <p:sldLayoutId id="2147483831" r:id="rId24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66688" indent="-166688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396875" indent="-160338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5683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747713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▪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692150" indent="-179388" algn="l" defTabSz="914400" rtl="0" eaLnBrk="1" latinLnBrk="0" hangingPunct="1">
        <a:lnSpc>
          <a:spcPct val="100000"/>
        </a:lnSpc>
        <a:spcBef>
          <a:spcPts val="600"/>
        </a:spcBef>
        <a:buFont typeface="Arial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#/log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urcesocial.bnymellon.net/docs/DOC-1859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Relationship Id="rId5" Type="http://schemas.openxmlformats.org/officeDocument/2006/relationships/hyperlink" Target="https://mysourcestack.bnymellon.net/" TargetMode="External"/><Relationship Id="rId4" Type="http://schemas.openxmlformats.org/officeDocument/2006/relationships/hyperlink" Target="https://mysourcesocial.bnymellon.net/docs/DOC-2588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ist/v0.12.2/x64/node-v0.12.2-x64.ms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0.xml"/><Relationship Id="rId4" Type="http://schemas.openxmlformats.org/officeDocument/2006/relationships/hyperlink" Target="https://github.com/msysgit/msysgit/releases/download/Git-1.9.5-preview20150319/Git-1.9.5-preview20150319.ex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database/database-technologies/express-edition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0.xml"/><Relationship Id="rId5" Type="http://schemas.openxmlformats.org/officeDocument/2006/relationships/hyperlink" Target="http://apache.mirrors.pair.com/maven/maven-3/3.3.3/binaries/apache-maven-3.3.3-bin.zip" TargetMode="External"/><Relationship Id="rId4" Type="http://schemas.openxmlformats.org/officeDocument/2006/relationships/hyperlink" Target="http://www.oracle.com/technetwork/database/features/instant-client/index-097480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nodejs.org/dist/v0.12.2/x64/node-v0.12.2-x64.ms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Relationship Id="rId4" Type="http://schemas.openxmlformats.org/officeDocument/2006/relationships/hyperlink" Target="https://github.com/msysgit/msysgit/releases/download/Git-1.9.5-preview20150319/Git-1.9.5-preview20150319.ex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roxy.pershing.com:808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-gitlab.bnymellon.net/nexen/nxn-frontend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Relationship Id="rId4" Type="http://schemas.openxmlformats.org/officeDocument/2006/relationships/hyperlink" Target="http://localhost:9000/#/log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04800" y="2971800"/>
            <a:ext cx="8686799" cy="68334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UP LOCAL DEV ENVIRONMENT</a:t>
            </a:r>
            <a:endParaRPr lang="en-US" dirty="0"/>
          </a:p>
        </p:txBody>
      </p:sp>
      <p:pic>
        <p:nvPicPr>
          <p:cNvPr id="5" name="Picture 2" descr="C:\Users\xbblwc5\Desktop\logo_nxn_desktop_pro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2600"/>
            <a:ext cx="1752600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7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en-US" b="1" dirty="0"/>
              <a:t>Build </a:t>
            </a:r>
            <a:r>
              <a:rPr lang="en-US" b="1" dirty="0" smtClean="0"/>
              <a:t>,Test and Run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1066800"/>
            <a:ext cx="8684756" cy="5334000"/>
          </a:xfrm>
        </p:spPr>
        <p:txBody>
          <a:bodyPr/>
          <a:lstStyle/>
          <a:p>
            <a:pPr marL="350837" lvl="1" indent="-17145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grunt build    -    builds the project (includes unit and integration testing) </a:t>
            </a:r>
          </a:p>
          <a:p>
            <a:pPr marL="179387" lvl="1" indent="0">
              <a:buNone/>
            </a:pPr>
            <a:r>
              <a:rPr lang="en-US" sz="1200" dirty="0"/>
              <a:t>This step might take quite a long and finally will launch browser. Automated test cases will run for quite a long time</a:t>
            </a:r>
            <a:r>
              <a:rPr lang="en-US" sz="1200" dirty="0" smtClean="0"/>
              <a:t>.</a:t>
            </a:r>
            <a:r>
              <a:rPr lang="en-US" sz="1200" dirty="0"/>
              <a:t> Upon completion the following screen will be displayed.</a:t>
            </a:r>
          </a:p>
          <a:p>
            <a:pPr marL="179387" lvl="1" indent="0">
              <a:buNone/>
            </a:pPr>
            <a:endParaRPr lang="en-US" sz="1200" dirty="0"/>
          </a:p>
          <a:p>
            <a:pPr marL="179387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0837" lvl="1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grunt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build-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notests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-     builds the project (excludes testing)</a:t>
            </a:r>
          </a:p>
          <a:p>
            <a:pPr marL="285750" indent="-285750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run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nxn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-frontend project 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that launches a</a:t>
            </a:r>
            <a:r>
              <a:rPr lang="en-US" sz="1200" dirty="0" smtClean="0"/>
              <a:t> </a:t>
            </a:r>
            <a:r>
              <a:rPr lang="en-US" sz="1200" dirty="0"/>
              <a:t>browser </a:t>
            </a:r>
            <a:r>
              <a:rPr lang="en-US" sz="1200" dirty="0" smtClean="0"/>
              <a:t>instance with the following URL </a:t>
            </a:r>
            <a:r>
              <a:rPr lang="en-US" sz="1200" u="sng" dirty="0" smtClean="0">
                <a:hlinkClick r:id="rId3"/>
              </a:rPr>
              <a:t>http</a:t>
            </a:r>
            <a:r>
              <a:rPr lang="en-US" sz="1200" u="sng" dirty="0">
                <a:hlinkClick r:id="rId3"/>
              </a:rPr>
              <a:t>://localhost:9000/#/login</a:t>
            </a:r>
            <a:r>
              <a:rPr lang="en-US" sz="1200" dirty="0"/>
              <a:t>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grunt serve    -    runs the project with mock data.</a:t>
            </a:r>
          </a:p>
          <a:p>
            <a:pPr marL="179387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grunt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serve:nomock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-    runs the project with real data from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nxn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-service</a:t>
            </a:r>
          </a:p>
          <a:p>
            <a:r>
              <a:rPr lang="en-US" sz="1200" dirty="0"/>
              <a:t>Any user id /password (both 5chars length)</a:t>
            </a:r>
          </a:p>
          <a:p>
            <a:r>
              <a:rPr lang="en-US" sz="1200" dirty="0"/>
              <a:t>Anytime when Nexen prompts for PIN, enter 1234567890.</a:t>
            </a:r>
          </a:p>
          <a:p>
            <a:pPr marL="179387" lvl="1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4"/>
          <a:srcRect t="49383" r="16303" b="1889"/>
          <a:stretch/>
        </p:blipFill>
        <p:spPr bwMode="auto">
          <a:xfrm>
            <a:off x="1828800" y="1905001"/>
            <a:ext cx="4974590" cy="144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5"/>
          <a:srcRect r="7546" b="44423"/>
          <a:stretch/>
        </p:blipFill>
        <p:spPr bwMode="auto">
          <a:xfrm>
            <a:off x="4572000" y="4648200"/>
            <a:ext cx="4114800" cy="2057400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51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UP NEXEN SERVICE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7470" y="1143000"/>
            <a:ext cx="8684756" cy="5334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clone nxn-service </a:t>
            </a:r>
          </a:p>
          <a:p>
            <a:pPr marL="225107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git clone </a:t>
            </a:r>
            <a:r>
              <a:rPr lang="en-US" u="sng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http://dev-gitlab.bnymellon.net/nexen/nxn-service.git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nxn-service database setup</a:t>
            </a:r>
          </a:p>
          <a:p>
            <a:pPr marL="225107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cd dev-setup/db</a:t>
            </a:r>
          </a:p>
          <a:p>
            <a:pPr marL="225107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./setup.sh create ORACLE_PASSWORD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 into nxn-service and execute following commands</a:t>
            </a:r>
          </a:p>
          <a:p>
            <a:pPr marL="225107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mvn clean install     -     to clean and install nxn-service </a:t>
            </a:r>
          </a:p>
          <a:p>
            <a:pPr marL="225107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mvn jetty:run    -     to run nxn-service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rebuild DB from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</a:p>
          <a:p>
            <a:pPr marL="225107" lvl="1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cd dev-setup/db</a:t>
            </a:r>
          </a:p>
          <a:p>
            <a:pPr marL="225107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./refresh.sh ORACLE_PASSWORD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populate DB with data</a:t>
            </a:r>
          </a:p>
          <a:p>
            <a:pPr marL="225107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mvn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–Pdb-deploy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6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28600" y="685800"/>
            <a:ext cx="8684756" cy="424732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28600" y="2133600"/>
            <a:ext cx="8684756" cy="2362200"/>
          </a:xfrm>
        </p:spPr>
        <p:txBody>
          <a:bodyPr/>
          <a:lstStyle/>
          <a:p>
            <a:pPr marL="34290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nxn-frontend 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https://mysourcesocial.bnymellon.net/docs/DOC-18598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Running nxn-service   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mysourcesocial.bnymellon.net/docs/DOC-25888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u="sng" dirty="0" err="1" smtClean="0"/>
              <a:t>MySource</a:t>
            </a:r>
            <a:r>
              <a:rPr lang="en-US" b="1" u="sng" dirty="0" smtClean="0"/>
              <a:t> </a:t>
            </a:r>
            <a:r>
              <a:rPr lang="en-US" b="1" u="sng" dirty="0"/>
              <a:t>Stack</a:t>
            </a:r>
            <a:endParaRPr lang="en-US" b="1" dirty="0"/>
          </a:p>
          <a:p>
            <a:r>
              <a:rPr lang="en-US" dirty="0"/>
              <a:t>MySource Stack is an internal Stack Overflow collaboration tool that can be quite helpful in socializing FAQs.</a:t>
            </a:r>
          </a:p>
          <a:p>
            <a:r>
              <a:rPr lang="en-US" u="sng" dirty="0">
                <a:hlinkClick r:id="rId5"/>
              </a:rPr>
              <a:t>https://mysourcestack.bnymellon.net/</a:t>
            </a:r>
            <a:endParaRPr lang="en-US" dirty="0"/>
          </a:p>
          <a:p>
            <a:pPr marL="342900" indent="-34290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6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Issues and Resolution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1066800"/>
            <a:ext cx="8684756" cy="5334000"/>
          </a:xfrm>
        </p:spPr>
        <p:txBody>
          <a:bodyPr/>
          <a:lstStyle/>
          <a:p>
            <a:pPr lvl="1"/>
            <a:r>
              <a:rPr lang="en-US" b="1" dirty="0"/>
              <a:t>grunt serve – unable to find local grunt </a:t>
            </a:r>
          </a:p>
          <a:p>
            <a:r>
              <a:rPr lang="en-US" dirty="0"/>
              <a:t> </a:t>
            </a:r>
            <a:r>
              <a:rPr lang="en-US" sz="1400" dirty="0" smtClean="0"/>
              <a:t>When </a:t>
            </a:r>
            <a:r>
              <a:rPr lang="en-US" sz="1400" dirty="0"/>
              <a:t>launch Git Bash, the default directory is c:\user\&lt;comit&gt;\nexen\work</a:t>
            </a:r>
          </a:p>
          <a:p>
            <a:pPr lvl="0"/>
            <a:r>
              <a:rPr lang="en-US" sz="1400" dirty="0"/>
              <a:t>If we run “grunt serve” from this location, the following error will be thrown</a:t>
            </a:r>
          </a:p>
          <a:p>
            <a:pPr marL="179387" lvl="1" indent="0"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5412740" cy="14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381000" y="3810001"/>
            <a:ext cx="69672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indent="-166688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Change directory to “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nxn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-frontend” and then “grunt serve” will work</a:t>
            </a: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17778"/>
            <a:ext cx="6129020" cy="2206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3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04800" y="2971800"/>
            <a:ext cx="8686799" cy="683343"/>
          </a:xfrm>
        </p:spPr>
        <p:txBody>
          <a:bodyPr/>
          <a:lstStyle/>
          <a:p>
            <a:pPr algn="ctr"/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Walkthrough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 NXN-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Folder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2286000"/>
            <a:ext cx="6328719" cy="3355569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Setting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Class Path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Proxy configuration and Installing Node Packages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Setting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 NEXEN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Setting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 NEXEN service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1143000"/>
            <a:ext cx="6559546" cy="45720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5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TOOLS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b="1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Download and Install for NXN-</a:t>
            </a:r>
            <a:r>
              <a:rPr lang="en-US" b="1" dirty="0" err="1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FrontEnd</a:t>
            </a:r>
            <a:endParaRPr lang="en-US" b="1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lvl="0" indent="-342900"/>
            <a:r>
              <a:rPr lang="en-US" dirty="0"/>
              <a:t> </a:t>
            </a:r>
            <a:r>
              <a:rPr lang="en-US" sz="1400" dirty="0"/>
              <a:t>Package Managers - Npm &amp; node.js </a:t>
            </a:r>
          </a:p>
          <a:p>
            <a:pPr marL="350837" lvl="1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3"/>
              </a:rPr>
              <a:t>Node JS</a:t>
            </a:r>
            <a:r>
              <a:rPr lang="en-US" sz="1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</a:p>
          <a:p>
            <a:pPr marL="522287" lvl="1" indent="-342900"/>
            <a:r>
              <a:rPr lang="en-US" sz="1400" dirty="0"/>
              <a:t>Source Repository - </a:t>
            </a:r>
            <a:r>
              <a:rPr lang="en-US" sz="1400" dirty="0" err="1"/>
              <a:t>Git</a:t>
            </a:r>
            <a:endParaRPr lang="en-US" sz="1400" dirty="0"/>
          </a:p>
          <a:p>
            <a:pPr marL="350837" lvl="1" indent="-171450">
              <a:buFont typeface="Wingdings" panose="05000000000000000000" pitchFamily="2" charset="2"/>
              <a:buChar char="v"/>
            </a:pPr>
            <a:r>
              <a:rPr lang="en-US" sz="12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4"/>
              </a:rPr>
              <a:t>Git</a:t>
            </a:r>
            <a:endParaRPr lang="en-US" sz="1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lvl="0"/>
            <a:r>
              <a:rPr lang="en-US" b="1" dirty="0"/>
              <a:t>Environment Variable Setup</a:t>
            </a: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1400" dirty="0"/>
              <a:t>Add node.js and Git location in environmental properties. 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1400" i="1" dirty="0"/>
              <a:t>Example: PATH = C:\Program Files\nodejs;C:\Program Files (x86)\Git\bin;%PATH%;</a:t>
            </a:r>
            <a:endParaRPr lang="en-US" sz="1400" dirty="0"/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1400" dirty="0"/>
              <a:t>Note that nodejs location should be the first one in the PATH variable, other commands fail, if it is not so. </a:t>
            </a: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1400" dirty="0"/>
              <a:t>PATH variable under System Variables also should be appended with “</a:t>
            </a:r>
            <a:r>
              <a:rPr lang="en-US" sz="1400" i="1" dirty="0"/>
              <a:t>C:\Program Files\nodejs</a:t>
            </a:r>
            <a:r>
              <a:rPr lang="en-US" sz="1400" dirty="0"/>
              <a:t>”. Some of us might not have rights to update the System Variable.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5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TOOLS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b="1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Download and Install for NXN-Service</a:t>
            </a:r>
          </a:p>
          <a:p>
            <a:pPr marL="522287" lvl="1" indent="-342900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1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3"/>
              </a:rPr>
              <a:t>Oracle Database Express</a:t>
            </a:r>
            <a:endParaRPr lang="en-US" sz="1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522287" lvl="1" indent="-342900">
              <a:buFont typeface="Wingdings" panose="05000000000000000000" pitchFamily="2" charset="2"/>
              <a:buChar char="v"/>
            </a:pPr>
            <a:r>
              <a:rPr lang="en-US" sz="12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4"/>
              </a:rPr>
              <a:t>Sql</a:t>
            </a:r>
            <a:r>
              <a:rPr lang="en-US" sz="1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4"/>
              </a:rPr>
              <a:t> plus client download</a:t>
            </a:r>
            <a:endParaRPr lang="en-US" sz="1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522287" lvl="1" indent="-342900">
              <a:buFont typeface="Wingdings" panose="05000000000000000000" pitchFamily="2" charset="2"/>
              <a:buChar char="v"/>
            </a:pPr>
            <a:r>
              <a:rPr lang="en-US" sz="1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5"/>
              </a:rPr>
              <a:t>Maven</a:t>
            </a:r>
            <a:endParaRPr lang="en-US" sz="1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lvl="0"/>
            <a:r>
              <a:rPr lang="en-US" b="1" dirty="0" smtClean="0"/>
              <a:t>Environment </a:t>
            </a:r>
            <a:r>
              <a:rPr lang="en-US" b="1" dirty="0"/>
              <a:t>Variable Setup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Add class path for </a:t>
            </a:r>
            <a:r>
              <a:rPr lang="en-US" sz="1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Java and  maven.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indent="-342900"/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To check java, node,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maven and 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git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versions and whether its installed properly use the below commands</a:t>
            </a:r>
          </a:p>
          <a:p>
            <a:pPr marL="225107" lvl="1" indent="0"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java -version</a:t>
            </a:r>
          </a:p>
          <a:p>
            <a:pPr marL="225107" lvl="1" indent="0"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node -v</a:t>
            </a:r>
          </a:p>
          <a:p>
            <a:pPr marL="225107" lvl="1" indent="0"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–v</a:t>
            </a:r>
          </a:p>
          <a:p>
            <a:pPr marL="225107" lvl="1" indent="0"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mvn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–v</a:t>
            </a:r>
          </a:p>
          <a:p>
            <a:pPr marL="225107" lvl="1" indent="0">
              <a:buNone/>
            </a:pP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r>
              <a:rPr lang="en-US" sz="14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git</a:t>
            </a:r>
            <a:r>
              <a:rPr lang="en-US" sz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--version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TOOLS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b="1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Download and Install for NXN-</a:t>
            </a:r>
            <a:r>
              <a:rPr lang="en-US" b="1" dirty="0" err="1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FrontEnd</a:t>
            </a:r>
            <a:endParaRPr lang="en-US" b="1" dirty="0" smtClean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342900" lvl="0" indent="-342900"/>
            <a:r>
              <a:rPr lang="en-US" dirty="0"/>
              <a:t> </a:t>
            </a:r>
            <a:r>
              <a:rPr lang="en-US" sz="1400" dirty="0"/>
              <a:t>Package Managers - Npm &amp; node.js </a:t>
            </a:r>
          </a:p>
          <a:p>
            <a:pPr marL="350837" lvl="1" indent="-171450">
              <a:buFont typeface="Wingdings" panose="05000000000000000000" pitchFamily="2" charset="2"/>
              <a:buChar char="v"/>
            </a:pPr>
            <a:r>
              <a:rPr lang="en-US" sz="12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3"/>
              </a:rPr>
              <a:t>Node JS</a:t>
            </a:r>
            <a:r>
              <a:rPr lang="en-US" sz="1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</a:p>
          <a:p>
            <a:pPr marL="522287" lvl="1" indent="-342900"/>
            <a:r>
              <a:rPr lang="en-US" sz="1400" dirty="0"/>
              <a:t>Source Repository - </a:t>
            </a:r>
            <a:r>
              <a:rPr lang="en-US" sz="1400" dirty="0" err="1"/>
              <a:t>Git</a:t>
            </a:r>
            <a:endParaRPr lang="en-US" sz="1400" dirty="0"/>
          </a:p>
          <a:p>
            <a:pPr marL="350837" lvl="1" indent="-171450">
              <a:buFont typeface="Wingdings" panose="05000000000000000000" pitchFamily="2" charset="2"/>
              <a:buChar char="v"/>
            </a:pPr>
            <a:r>
              <a:rPr lang="en-US" sz="1200" dirty="0" err="1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  <a:hlinkClick r:id="rId4"/>
              </a:rPr>
              <a:t>Git</a:t>
            </a:r>
            <a:endParaRPr lang="en-US" sz="1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lvl="0"/>
            <a:r>
              <a:rPr lang="en-US" b="1" dirty="0"/>
              <a:t>Environment Variable Setup</a:t>
            </a: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1400" dirty="0"/>
              <a:t>Add node.js and Git location in environmental properties. 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1400" i="1" dirty="0"/>
              <a:t>Example: PATH = C:\Program Files\nodejs;C:\Program Files (x86)\Git\bin;%PATH%;</a:t>
            </a:r>
            <a:endParaRPr lang="en-US" sz="1400" dirty="0"/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1400" dirty="0"/>
              <a:t>Note that nodejs location should be the first one in the PATH variable, other commands fail, if it is not so. </a:t>
            </a:r>
          </a:p>
          <a:p>
            <a:pPr lvl="0" fontAlgn="base">
              <a:buFont typeface="Wingdings" panose="05000000000000000000" pitchFamily="2" charset="2"/>
              <a:buChar char="v"/>
            </a:pPr>
            <a:r>
              <a:rPr lang="en-US" sz="1400" dirty="0"/>
              <a:t>PATH variable under System Variables also should be appended with “</a:t>
            </a:r>
            <a:r>
              <a:rPr lang="en-US" sz="1400" i="1" dirty="0"/>
              <a:t>C:\Program Files\nodejs</a:t>
            </a:r>
            <a:r>
              <a:rPr lang="en-US" sz="1400" dirty="0"/>
              <a:t>”. Some of us might not have rights to update the System Variable.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22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Bash Setup and Launch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z="1400" dirty="0"/>
              <a:t>Change Git bash property : Start </a:t>
            </a:r>
            <a:r>
              <a:rPr lang="en-US" sz="1400" dirty="0">
                <a:sym typeface="Wingdings"/>
              </a:rPr>
              <a:t></a:t>
            </a:r>
            <a:r>
              <a:rPr lang="en-US" sz="1400" dirty="0"/>
              <a:t> Git Bash </a:t>
            </a:r>
            <a:r>
              <a:rPr lang="en-US" sz="1400" dirty="0">
                <a:sym typeface="Wingdings"/>
              </a:rPr>
              <a:t></a:t>
            </a:r>
            <a:r>
              <a:rPr lang="en-US" sz="1400" dirty="0"/>
              <a:t> properties (by right clicking) </a:t>
            </a:r>
          </a:p>
          <a:p>
            <a:pPr fontAlgn="base"/>
            <a:r>
              <a:rPr lang="en-US" sz="1400" dirty="0"/>
              <a:t>Change the value of “Start in” to C:\</a:t>
            </a:r>
            <a:r>
              <a:rPr lang="en-US" sz="1400" dirty="0" smtClean="0"/>
              <a:t>Data</a:t>
            </a:r>
          </a:p>
          <a:p>
            <a:pPr fontAlgn="base"/>
            <a:endParaRPr lang="en-US" sz="1400" dirty="0"/>
          </a:p>
          <a:p>
            <a:pPr fontAlgn="base"/>
            <a:endParaRPr lang="en-US" sz="1400" dirty="0" smtClean="0"/>
          </a:p>
          <a:p>
            <a:pPr fontAlgn="base"/>
            <a:endParaRPr lang="en-US" sz="1400" dirty="0"/>
          </a:p>
          <a:p>
            <a:pPr fontAlgn="base"/>
            <a:endParaRPr lang="en-US" sz="1400" dirty="0" smtClean="0"/>
          </a:p>
          <a:p>
            <a:pPr fontAlgn="base"/>
            <a:endParaRPr lang="en-US" sz="1400" dirty="0"/>
          </a:p>
          <a:p>
            <a:pPr fontAlgn="base"/>
            <a:r>
              <a:rPr lang="en-US" sz="1400" dirty="0"/>
              <a:t> By doing the above, whenever you open your </a:t>
            </a:r>
            <a:r>
              <a:rPr lang="en-US" sz="1400" dirty="0" err="1"/>
              <a:t>Git</a:t>
            </a:r>
            <a:r>
              <a:rPr lang="en-US" sz="1400" dirty="0"/>
              <a:t> bash shell, the default home directly will be c:/Data</a:t>
            </a:r>
          </a:p>
          <a:p>
            <a:pPr marL="0" indent="0" fontAlgn="base">
              <a:buNone/>
            </a:pPr>
            <a:endParaRPr lang="en-US" sz="1400" dirty="0"/>
          </a:p>
          <a:p>
            <a:pPr fontAlgn="base"/>
            <a:endParaRPr lang="en-US" sz="1400" dirty="0"/>
          </a:p>
          <a:p>
            <a:pPr>
              <a:buFont typeface="Wingdings" panose="05000000000000000000" pitchFamily="2" charset="2"/>
              <a:buChar char="v"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97" y="1295400"/>
            <a:ext cx="335724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4757420" cy="1031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22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Proxy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6687" lvl="1" indent="0">
              <a:buNone/>
            </a:pPr>
            <a:r>
              <a:rPr lang="en-US" b="1" dirty="0"/>
              <a:t>Proxy configuration – do this for every session.</a:t>
            </a:r>
          </a:p>
          <a:p>
            <a:pPr fontAlgn="base"/>
            <a:r>
              <a:rPr lang="en-US" sz="1400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</a:t>
            </a:r>
            <a:r>
              <a:rPr lang="en-US" sz="1400" dirty="0"/>
              <a:t>Depending upon your region you need to add proxies to run the npm module installation command.</a:t>
            </a:r>
          </a:p>
          <a:p>
            <a:pPr lvl="0" fontAlgn="base"/>
            <a:r>
              <a:rPr lang="en-US" sz="1400" dirty="0"/>
              <a:t>Via </a:t>
            </a:r>
            <a:r>
              <a:rPr lang="en-US" sz="1400" i="1" dirty="0"/>
              <a:t>npm config</a:t>
            </a:r>
            <a:endParaRPr lang="en-US" sz="1400" dirty="0"/>
          </a:p>
          <a:p>
            <a:pPr lvl="3" fontAlgn="base"/>
            <a:r>
              <a:rPr lang="en-US" sz="1400" i="1" dirty="0"/>
              <a:t>$npm config set proxy </a:t>
            </a:r>
            <a:r>
              <a:rPr lang="en-US" sz="1400" i="1" dirty="0">
                <a:hlinkClick r:id="rId3"/>
              </a:rPr>
              <a:t>http://proxy.pershing.com:8080</a:t>
            </a:r>
            <a:endParaRPr lang="en-US" sz="1400" dirty="0"/>
          </a:p>
          <a:p>
            <a:pPr lvl="3" fontAlgn="base"/>
            <a:r>
              <a:rPr lang="en-US" sz="1400" i="1" dirty="0"/>
              <a:t>$npm config set https-proxy </a:t>
            </a:r>
            <a:r>
              <a:rPr lang="en-US" sz="1400" i="1" dirty="0">
                <a:hlinkClick r:id="rId3"/>
              </a:rPr>
              <a:t>http://proxy.pershing.com:8080</a:t>
            </a:r>
            <a:endParaRPr lang="en-US" sz="1400" dirty="0"/>
          </a:p>
          <a:p>
            <a:pPr lvl="0" fontAlgn="base"/>
            <a:r>
              <a:rPr lang="en-US" sz="1400" dirty="0"/>
              <a:t>Via </a:t>
            </a:r>
            <a:r>
              <a:rPr lang="en-US" sz="1400" i="1" dirty="0"/>
              <a:t>export</a:t>
            </a:r>
            <a:r>
              <a:rPr lang="en-US" sz="1400" dirty="0"/>
              <a:t> </a:t>
            </a:r>
          </a:p>
          <a:p>
            <a:pPr lvl="3" fontAlgn="base"/>
            <a:r>
              <a:rPr lang="en-US" sz="1400" i="1" dirty="0"/>
              <a:t>export HTTP_PROXY=</a:t>
            </a:r>
            <a:r>
              <a:rPr lang="en-US" sz="1400" i="1" dirty="0">
                <a:hlinkClick r:id="rId3"/>
              </a:rPr>
              <a:t>http://proxy.pershing.com:8080</a:t>
            </a:r>
            <a:endParaRPr lang="en-US" sz="1400" dirty="0"/>
          </a:p>
          <a:p>
            <a:pPr lvl="3" fontAlgn="base"/>
            <a:r>
              <a:rPr lang="en-US" sz="1400" i="1" dirty="0"/>
              <a:t>export HTTPS_PROXY=</a:t>
            </a:r>
            <a:r>
              <a:rPr lang="en-US" sz="1400" i="1" dirty="0">
                <a:hlinkClick r:id="rId3"/>
              </a:rPr>
              <a:t>http://proxy.pershing.com:8080</a:t>
            </a:r>
            <a:endParaRPr lang="en-US" sz="1400" dirty="0"/>
          </a:p>
          <a:p>
            <a:pPr marL="525462" lvl="3" indent="0">
              <a:buNone/>
            </a:pPr>
            <a:endParaRPr lang="en-US" sz="14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marL="0" lvl="0" indent="0" fontAlgn="base">
              <a:buNone/>
            </a:pPr>
            <a:endParaRPr lang="en-US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6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NPM module Installation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z="1400" dirty="0"/>
              <a:t>Install Grunt Command Line Interface Module </a:t>
            </a:r>
          </a:p>
          <a:p>
            <a:pPr lvl="2" fontAlgn="base"/>
            <a:r>
              <a:rPr lang="en-US" sz="1400" dirty="0"/>
              <a:t>$ npm install --g grunt-cli</a:t>
            </a:r>
          </a:p>
          <a:p>
            <a:pPr lvl="0" fontAlgn="base"/>
            <a:r>
              <a:rPr lang="en-US" sz="1400" dirty="0"/>
              <a:t>Install Grunt Module </a:t>
            </a:r>
          </a:p>
          <a:p>
            <a:pPr lvl="2" fontAlgn="base"/>
            <a:r>
              <a:rPr lang="en-US" sz="1400" dirty="0"/>
              <a:t>$ npm install --g grunt</a:t>
            </a:r>
          </a:p>
          <a:p>
            <a:pPr lvl="0" fontAlgn="base"/>
            <a:r>
              <a:rPr lang="en-US" sz="1400" dirty="0"/>
              <a:t>Install bower Module</a:t>
            </a:r>
          </a:p>
          <a:p>
            <a:pPr lvl="2" fontAlgn="base"/>
            <a:r>
              <a:rPr lang="en-US" sz="1400" dirty="0"/>
              <a:t>$ npm install --g bower</a:t>
            </a:r>
          </a:p>
          <a:p>
            <a:pPr lvl="0" fontAlgn="base"/>
            <a:r>
              <a:rPr lang="en-US" sz="1400" dirty="0" smtClean="0"/>
              <a:t>Check </a:t>
            </a:r>
            <a:r>
              <a:rPr lang="en-US" sz="1400" dirty="0"/>
              <a:t>grunt, grunt-cli and bower installed properly by running below version commands.</a:t>
            </a:r>
          </a:p>
          <a:p>
            <a:pPr lvl="2" fontAlgn="base"/>
            <a:r>
              <a:rPr lang="en-US" sz="1400" i="1" dirty="0"/>
              <a:t>bower --version</a:t>
            </a:r>
            <a:r>
              <a:rPr lang="en-US" sz="1400" dirty="0"/>
              <a:t> (should display the bower version)</a:t>
            </a:r>
          </a:p>
          <a:p>
            <a:pPr lvl="2" fontAlgn="base"/>
            <a:r>
              <a:rPr lang="en-US" sz="1400" i="1" dirty="0"/>
              <a:t>grunt --version</a:t>
            </a:r>
            <a:r>
              <a:rPr lang="en-US" sz="1400" dirty="0"/>
              <a:t> (should display the grunt and grunt-cli version)</a:t>
            </a:r>
          </a:p>
          <a:p>
            <a:pPr marL="0" lvl="0" indent="0" fontAlgn="base">
              <a:buNone/>
            </a:pPr>
            <a:endParaRPr lang="en-US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SETTING UP NEXEN FRONTEND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1066800"/>
            <a:ext cx="8684756" cy="5334000"/>
          </a:xfrm>
        </p:spPr>
        <p:txBody>
          <a:bodyPr/>
          <a:lstStyle/>
          <a:p>
            <a:pPr marL="285750" indent="-285750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clone nxn-frontend project</a:t>
            </a:r>
          </a:p>
          <a:p>
            <a:pPr marL="179387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git clone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dev-gitlab.bnymellon.net/nexen/nxn-frontend.git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r>
              <a:rPr lang="en-US" sz="1200" dirty="0" smtClean="0"/>
              <a:t>Say Local </a:t>
            </a:r>
            <a:r>
              <a:rPr lang="en-US" sz="1200" dirty="0"/>
              <a:t>code location : </a:t>
            </a:r>
            <a:r>
              <a:rPr lang="en-US" sz="1200" i="1" dirty="0"/>
              <a:t>c:\Data\nexen\</a:t>
            </a:r>
            <a:endParaRPr lang="en-US" sz="1200" dirty="0"/>
          </a:p>
          <a:p>
            <a:pPr marL="285750" indent="-285750"/>
            <a:r>
              <a:rPr lang="en-US" sz="1200" dirty="0"/>
              <a:t>Run “cd </a:t>
            </a:r>
            <a:r>
              <a:rPr lang="en-US" sz="1200" dirty="0" err="1"/>
              <a:t>nxn</a:t>
            </a:r>
            <a:r>
              <a:rPr lang="en-US" sz="1200" dirty="0"/>
              <a:t>-frontend” and now your current directory will be c:/Data/nexen/nxn-frontend</a:t>
            </a:r>
          </a:p>
          <a:p>
            <a:pPr marL="285750" indent="-285750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install dependencies execute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following commands</a:t>
            </a:r>
          </a:p>
          <a:p>
            <a:pPr marL="179387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npm install    -    node modules will be created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200" dirty="0" err="1"/>
              <a:t>nxn</a:t>
            </a:r>
            <a:r>
              <a:rPr lang="en-US" sz="1200" dirty="0"/>
              <a:t>-frontend/node-modules </a:t>
            </a:r>
            <a:r>
              <a:rPr lang="en-US" sz="1200" dirty="0" smtClean="0"/>
              <a:t>directory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en-US" sz="1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Proxy for bower</a:t>
            </a:r>
          </a:p>
          <a:p>
            <a:pPr marL="346075" lvl="2" indent="0">
              <a:buNone/>
            </a:pPr>
            <a:r>
              <a:rPr lang="en-US" sz="1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export HTTP_PROXY=http://proxy.pershing.com:8080</a:t>
            </a:r>
          </a:p>
          <a:p>
            <a:pPr marL="346075" lvl="2" indent="0">
              <a:buNone/>
            </a:pPr>
            <a:r>
              <a:rPr lang="en-US" sz="12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	export HTTPS_PROXY=http://proxy.pershing.com:8080</a:t>
            </a:r>
          </a:p>
          <a:p>
            <a:pPr marL="179387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bower install    -    bower packages are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installed . </a:t>
            </a:r>
            <a:r>
              <a:rPr lang="en-US" sz="1200" dirty="0"/>
              <a:t>This command will </a:t>
            </a:r>
            <a:r>
              <a:rPr lang="en-US" sz="1200" dirty="0" smtClean="0"/>
              <a:t>install </a:t>
            </a:r>
            <a:r>
              <a:rPr lang="en-US" sz="1200" dirty="0"/>
              <a:t>the packages mentioned in </a:t>
            </a:r>
            <a:r>
              <a:rPr lang="en-US" sz="1200" dirty="0" err="1"/>
              <a:t>bower.json</a:t>
            </a:r>
            <a:r>
              <a:rPr lang="en-US" sz="1200" dirty="0"/>
              <a:t> file.</a:t>
            </a:r>
          </a:p>
          <a:p>
            <a:pPr marL="179387" lvl="1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grunt build    -    builds the project (includes unit and integration testing) </a:t>
            </a:r>
          </a:p>
          <a:p>
            <a:pPr marL="179387" lvl="1" indent="0">
              <a:buNone/>
            </a:pPr>
            <a:r>
              <a:rPr lang="en-US" sz="1200" dirty="0" smtClean="0"/>
              <a:t>This step might take quite a long and finally will launch browser. Automated test cases will run for quite a long time.</a:t>
            </a:r>
          </a:p>
          <a:p>
            <a:pPr marL="179387" lvl="1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grunt build-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notests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-     builds the project (excludes testing)</a:t>
            </a:r>
          </a:p>
          <a:p>
            <a:pPr marL="285750" indent="-285750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To run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nxn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-frontend project - </a:t>
            </a:r>
            <a:r>
              <a:rPr lang="en-US" sz="1200" u="sng" dirty="0" smtClean="0">
                <a:hlinkClick r:id="rId4"/>
              </a:rPr>
              <a:t>http://localhost:9000/#/login</a:t>
            </a:r>
            <a:r>
              <a:rPr lang="en-US" sz="1200" dirty="0" smtClean="0"/>
              <a:t>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grunt serve    -    runs the project with mock data.</a:t>
            </a:r>
          </a:p>
          <a:p>
            <a:pPr marL="179387" lvl="1" indent="0">
              <a:buNone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	grunt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serve:nomock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   -    runs the project with real data from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nxn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-service</a:t>
            </a:r>
          </a:p>
          <a:p>
            <a:pPr marL="179387" lvl="1" indent="0"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387" lvl="1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6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NYM Light">
  <a:themeElements>
    <a:clrScheme name="Custom 15">
      <a:dk1>
        <a:srgbClr val="4B4B4B"/>
      </a:dk1>
      <a:lt1>
        <a:srgbClr val="FFFFFF"/>
      </a:lt1>
      <a:dk2>
        <a:srgbClr val="4B4B4B"/>
      </a:dk2>
      <a:lt2>
        <a:srgbClr val="000000"/>
      </a:lt2>
      <a:accent1>
        <a:srgbClr val="A29060"/>
      </a:accent1>
      <a:accent2>
        <a:srgbClr val="A7A8AC"/>
      </a:accent2>
      <a:accent3>
        <a:srgbClr val="F4BD0C"/>
      </a:accent3>
      <a:accent4>
        <a:srgbClr val="215AA9"/>
      </a:accent4>
      <a:accent5>
        <a:srgbClr val="24AFE5"/>
      </a:accent5>
      <a:accent6>
        <a:srgbClr val="43B049"/>
      </a:accent6>
      <a:hlink>
        <a:srgbClr val="215AA9"/>
      </a:hlink>
      <a:folHlink>
        <a:srgbClr val="43B04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7A8A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66688" indent="-166688">
          <a:spcBef>
            <a:spcPts val="1200"/>
          </a:spcBef>
          <a:buFont typeface="Arial" pitchFamily="34" charset="0"/>
          <a:buChar char="•"/>
          <a:defRPr dirty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BNYM Light">
  <a:themeElements>
    <a:clrScheme name="Custom 15">
      <a:dk1>
        <a:srgbClr val="4B4B4B"/>
      </a:dk1>
      <a:lt1>
        <a:srgbClr val="FFFFFF"/>
      </a:lt1>
      <a:dk2>
        <a:srgbClr val="4B4B4B"/>
      </a:dk2>
      <a:lt2>
        <a:srgbClr val="000000"/>
      </a:lt2>
      <a:accent1>
        <a:srgbClr val="A29060"/>
      </a:accent1>
      <a:accent2>
        <a:srgbClr val="A7A8AC"/>
      </a:accent2>
      <a:accent3>
        <a:srgbClr val="F4BD0C"/>
      </a:accent3>
      <a:accent4>
        <a:srgbClr val="215AA9"/>
      </a:accent4>
      <a:accent5>
        <a:srgbClr val="24AFE5"/>
      </a:accent5>
      <a:accent6>
        <a:srgbClr val="43B049"/>
      </a:accent6>
      <a:hlink>
        <a:srgbClr val="215AA9"/>
      </a:hlink>
      <a:folHlink>
        <a:srgbClr val="43B04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7A8A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66688" indent="-166688">
          <a:spcBef>
            <a:spcPts val="1200"/>
          </a:spcBef>
          <a:buFont typeface="Arial" pitchFamily="34" charset="0"/>
          <a:buChar char="•"/>
          <a:defRPr dirty="0">
            <a:solidFill>
              <a:srgbClr val="000000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BNYM Light">
  <a:themeElements>
    <a:clrScheme name="Custom 15">
      <a:dk1>
        <a:srgbClr val="4B4B4B"/>
      </a:dk1>
      <a:lt1>
        <a:srgbClr val="FFFFFF"/>
      </a:lt1>
      <a:dk2>
        <a:srgbClr val="4B4B4B"/>
      </a:dk2>
      <a:lt2>
        <a:srgbClr val="000000"/>
      </a:lt2>
      <a:accent1>
        <a:srgbClr val="A29060"/>
      </a:accent1>
      <a:accent2>
        <a:srgbClr val="A7A8AC"/>
      </a:accent2>
      <a:accent3>
        <a:srgbClr val="F4BD0C"/>
      </a:accent3>
      <a:accent4>
        <a:srgbClr val="215AA9"/>
      </a:accent4>
      <a:accent5>
        <a:srgbClr val="24AFE5"/>
      </a:accent5>
      <a:accent6>
        <a:srgbClr val="43B049"/>
      </a:accent6>
      <a:hlink>
        <a:srgbClr val="215AA9"/>
      </a:hlink>
      <a:folHlink>
        <a:srgbClr val="43B04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7A8A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66688" indent="-166688">
          <a:spcBef>
            <a:spcPts val="1200"/>
          </a:spcBef>
          <a:buFont typeface="Arial" pitchFamily="34" charset="0"/>
          <a:buChar char="•"/>
          <a:defRPr dirty="0">
            <a:solidFill>
              <a:srgbClr val="000000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BNYM Light">
  <a:themeElements>
    <a:clrScheme name="Custom 15">
      <a:dk1>
        <a:srgbClr val="4B4B4B"/>
      </a:dk1>
      <a:lt1>
        <a:srgbClr val="FFFFFF"/>
      </a:lt1>
      <a:dk2>
        <a:srgbClr val="4B4B4B"/>
      </a:dk2>
      <a:lt2>
        <a:srgbClr val="000000"/>
      </a:lt2>
      <a:accent1>
        <a:srgbClr val="A29060"/>
      </a:accent1>
      <a:accent2>
        <a:srgbClr val="A7A8AC"/>
      </a:accent2>
      <a:accent3>
        <a:srgbClr val="F4BD0C"/>
      </a:accent3>
      <a:accent4>
        <a:srgbClr val="215AA9"/>
      </a:accent4>
      <a:accent5>
        <a:srgbClr val="24AFE5"/>
      </a:accent5>
      <a:accent6>
        <a:srgbClr val="43B049"/>
      </a:accent6>
      <a:hlink>
        <a:srgbClr val="215AA9"/>
      </a:hlink>
      <a:folHlink>
        <a:srgbClr val="43B04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7A8A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66688" indent="-166688">
          <a:spcBef>
            <a:spcPts val="1200"/>
          </a:spcBef>
          <a:buFont typeface="Arial" pitchFamily="34" charset="0"/>
          <a:buChar char="•"/>
          <a:defRPr dirty="0">
            <a:solidFill>
              <a:srgbClr val="000000"/>
            </a:soli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4312</TotalTime>
  <Words>300</Words>
  <Application>Microsoft Office PowerPoint</Application>
  <PresentationFormat>On-screen Show (4:3)</PresentationFormat>
  <Paragraphs>134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BNYM Light</vt:lpstr>
      <vt:lpstr>1_BNYM Light</vt:lpstr>
      <vt:lpstr>2_BNYM Light</vt:lpstr>
      <vt:lpstr>3_BNYM Light</vt:lpstr>
      <vt:lpstr>SETTING UP LOCAL DEV ENVIRONMENT</vt:lpstr>
      <vt:lpstr>AGENDA</vt:lpstr>
      <vt:lpstr>DEVELOPMENT TOOLS</vt:lpstr>
      <vt:lpstr>DEVELOPMENT TOOLS</vt:lpstr>
      <vt:lpstr>DEVELOPMENT TOOLS</vt:lpstr>
      <vt:lpstr>Git Bash Setup and Launch</vt:lpstr>
      <vt:lpstr>Proxy Config</vt:lpstr>
      <vt:lpstr>NPM module Installation </vt:lpstr>
      <vt:lpstr>SETTING UP NEXEN FRONTEND</vt:lpstr>
      <vt:lpstr>Build ,Test and Run</vt:lpstr>
      <vt:lpstr>SETTING UP NEXEN SERVICE</vt:lpstr>
      <vt:lpstr>REFERENCE</vt:lpstr>
      <vt:lpstr>Issues and Resolution</vt:lpstr>
      <vt:lpstr>Walkthrough on NXN-FrontEnd Folder Structure</vt:lpstr>
    </vt:vector>
  </TitlesOfParts>
  <Company>The Bank of New York Mellon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Murali, Sanjay</dc:creator>
  <cp:lastModifiedBy>Ramasubramanian, Jayanthi</cp:lastModifiedBy>
  <cp:revision>82</cp:revision>
  <dcterms:created xsi:type="dcterms:W3CDTF">2016-02-08T05:43:52Z</dcterms:created>
  <dcterms:modified xsi:type="dcterms:W3CDTF">2016-10-06T12:20:53Z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Offisync_UniqueId" pid="2">
    <vt:lpwstr>75143</vt:lpwstr>
  </property>
  <property fmtid="{D5CDD505-2E9C-101B-9397-08002B2CF9AE}" name="Offisync_ServerID" pid="3">
    <vt:lpwstr>72491fc9-1c4e-4e67-9d37-28666ba159dc</vt:lpwstr>
  </property>
  <property fmtid="{D5CDD505-2E9C-101B-9397-08002B2CF9AE}" name="Offisync_UpdateToken" pid="4">
    <vt:lpwstr>2</vt:lpwstr>
  </property>
  <property fmtid="{D5CDD505-2E9C-101B-9397-08002B2CF9AE}" name="Jive_VersionGuid" pid="5">
    <vt:lpwstr>19938ac0-cf46-46e8-b4e7-1040dd9d46ce</vt:lpwstr>
  </property>
  <property fmtid="{D5CDD505-2E9C-101B-9397-08002B2CF9AE}" name="Offisync_ProviderInitializationData" pid="6">
    <vt:lpwstr>https://mysourcesocial.bnymellon.net</vt:lpwstr>
  </property>
  <property fmtid="{D5CDD505-2E9C-101B-9397-08002B2CF9AE}" name="Jive_LatestUserAccountName" pid="7">
    <vt:lpwstr>XBBNHBE</vt:lpwstr>
  </property>
</Properties>
</file>