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7"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a:t>
            </a:r>
            <a:r>
              <a:rPr dirty="0">
                <a:highlight>
                  <a:srgbClr val="FFFF00"/>
                </a:highlight>
              </a:rPr>
              <a:t>since 1988</a:t>
            </a:r>
            <a:r>
              <a:rPr dirty="0"/>
              <a:t>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a:t>
            </a:r>
            <a:r>
              <a:rPr dirty="0">
                <a:highlight>
                  <a:srgbClr val="00FF00"/>
                </a:highlight>
              </a:rPr>
              <a:t>MCY corporation for 20 billion dollars</a:t>
            </a:r>
            <a:r>
              <a:rPr dirty="0"/>
              <a:t>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4C7F234-8050-2FF0-96AF-E57E18D3288C}"/>
              </a:ext>
            </a:extLst>
          </p:cNvPr>
          <p:cNvGraphicFramePr>
            <a:graphicFrameLocks noGrp="1"/>
          </p:cNvGraphicFramePr>
          <p:nvPr/>
        </p:nvGraphicFramePr>
        <p:xfrm>
          <a:off x="588252" y="2946158"/>
          <a:ext cx="10610690" cy="3760830"/>
        </p:xfrm>
        <a:graphic>
          <a:graphicData uri="http://schemas.openxmlformats.org/drawingml/2006/table">
            <a:tbl>
              <a:tblPr firstCol="1" bandRow="1">
                <a:tableStyleId>{7DF18680-E054-41AD-8BC1-D1AEF772440D}</a:tableStyleId>
              </a:tblPr>
              <a:tblGrid>
                <a:gridCol w="2561201">
                  <a:extLst>
                    <a:ext uri="{9D8B030D-6E8A-4147-A177-3AD203B41FA5}">
                      <a16:colId xmlns:a16="http://schemas.microsoft.com/office/drawing/2014/main" val="1464616093"/>
                    </a:ext>
                  </a:extLst>
                </a:gridCol>
                <a:gridCol w="8049489">
                  <a:extLst>
                    <a:ext uri="{9D8B030D-6E8A-4147-A177-3AD203B41FA5}">
                      <a16:colId xmlns:a16="http://schemas.microsoft.com/office/drawing/2014/main" val="1192474542"/>
                    </a:ext>
                  </a:extLst>
                </a:gridCol>
              </a:tblGrid>
              <a:tr h="890100">
                <a:tc>
                  <a:txBody>
                    <a:bodyPr/>
                    <a:lstStyle/>
                    <a:p>
                      <a:pPr marL="0" marR="0">
                        <a:lnSpc>
                          <a:spcPct val="107000"/>
                        </a:lnSpc>
                        <a:spcAft>
                          <a:spcPts val="800"/>
                        </a:spcAft>
                      </a:pPr>
                      <a:r>
                        <a:rPr lang="en-US" sz="1200" dirty="0">
                          <a:effectLst/>
                        </a:rPr>
                        <a:t>Project Vision</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Launch a website on 4/18/2025 that allows customers to purchase products online and reflects Adventure Works Cycle having the highest quality and the best products in its category.</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649554764"/>
                  </a:ext>
                </a:extLst>
              </a:tr>
              <a:tr h="660210">
                <a:tc>
                  <a:txBody>
                    <a:bodyPr/>
                    <a:lstStyle/>
                    <a:p>
                      <a:pPr marL="0" marR="0">
                        <a:lnSpc>
                          <a:spcPct val="107000"/>
                        </a:lnSpc>
                        <a:spcAft>
                          <a:spcPts val="800"/>
                        </a:spcAft>
                      </a:pPr>
                      <a:r>
                        <a:rPr lang="en-US" sz="1200">
                          <a:effectLst/>
                        </a:rPr>
                        <a:t>Issues</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By the end of next month, if we do not have a finalized product image, we will not be able to meet our deployment deadline.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974283757"/>
                  </a:ext>
                </a:extLst>
              </a:tr>
              <a:tr h="660210">
                <a:tc>
                  <a:txBody>
                    <a:bodyPr/>
                    <a:lstStyle/>
                    <a:p>
                      <a:pPr marL="0" marR="0">
                        <a:lnSpc>
                          <a:spcPct val="107000"/>
                        </a:lnSpc>
                        <a:spcAft>
                          <a:spcPts val="800"/>
                        </a:spcAft>
                      </a:pPr>
                      <a:r>
                        <a:rPr lang="en-US" sz="1200">
                          <a:effectLst/>
                        </a:rPr>
                        <a:t>Milestone accomplished</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Framed the basic structure of website.</a:t>
                      </a:r>
                      <a:br>
                        <a:rPr lang="en-US" sz="1100" dirty="0">
                          <a:effectLst/>
                        </a:rPr>
                      </a:br>
                      <a:r>
                        <a:rPr lang="en-US" sz="1200" dirty="0">
                          <a:effectLst/>
                        </a:rPr>
                        <a:t>Applied for design review.</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424702825"/>
                  </a:ext>
                </a:extLst>
              </a:tr>
              <a:tr h="660210">
                <a:tc>
                  <a:txBody>
                    <a:bodyPr/>
                    <a:lstStyle/>
                    <a:p>
                      <a:pPr marL="0" marR="0">
                        <a:lnSpc>
                          <a:spcPct val="107000"/>
                        </a:lnSpc>
                        <a:spcAft>
                          <a:spcPts val="800"/>
                        </a:spcAft>
                      </a:pPr>
                      <a:r>
                        <a:rPr lang="en-US" sz="1200" dirty="0">
                          <a:effectLst/>
                        </a:rPr>
                        <a:t>Milestones planned for next week</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Prepare design files for development.</a:t>
                      </a:r>
                      <a:br>
                        <a:rPr lang="en-US" sz="1100" dirty="0">
                          <a:effectLst/>
                        </a:rPr>
                      </a:br>
                      <a:r>
                        <a:rPr lang="en-US" sz="1200" dirty="0">
                          <a:effectLst/>
                        </a:rPr>
                        <a:t>Start development - Sprint 1 (Homepage &amp; Product Detail Page).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888024937"/>
                  </a:ext>
                </a:extLst>
              </a:tr>
              <a:tr h="890100">
                <a:tc>
                  <a:txBody>
                    <a:bodyPr/>
                    <a:lstStyle/>
                    <a:p>
                      <a:pPr marL="0" marR="0">
                        <a:lnSpc>
                          <a:spcPct val="107000"/>
                        </a:lnSpc>
                        <a:spcAft>
                          <a:spcPts val="800"/>
                        </a:spcAft>
                      </a:pPr>
                      <a:r>
                        <a:rPr lang="en-US" sz="1200" dirty="0">
                          <a:effectLst/>
                        </a:rPr>
                        <a:t>Upcoming milestones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3/14/2025 : Design Approval</a:t>
                      </a:r>
                      <a:br>
                        <a:rPr lang="en-US" sz="1100" dirty="0">
                          <a:effectLst/>
                        </a:rPr>
                      </a:br>
                      <a:r>
                        <a:rPr lang="en-US" sz="1200" dirty="0">
                          <a:effectLst/>
                        </a:rPr>
                        <a:t>3/29/2025 : Development Begins</a:t>
                      </a:r>
                      <a:br>
                        <a:rPr lang="en-US" sz="1100" dirty="0">
                          <a:effectLst/>
                        </a:rPr>
                      </a:br>
                      <a:r>
                        <a:rPr lang="en-US" sz="1200" dirty="0">
                          <a:effectLst/>
                        </a:rPr>
                        <a:t>4/13/2025 : Deployment</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4183265658"/>
                  </a:ext>
                </a:extLst>
              </a:tr>
            </a:tbl>
          </a:graphicData>
        </a:graphic>
      </p:graphicFrame>
      <p:sp>
        <p:nvSpPr>
          <p:cNvPr id="9" name="TextBox 8">
            <a:extLst>
              <a:ext uri="{FF2B5EF4-FFF2-40B4-BE49-F238E27FC236}">
                <a16:creationId xmlns:a16="http://schemas.microsoft.com/office/drawing/2014/main" id="{A6D6B924-2B9F-B3DE-BBE1-E639A4ADAB3B}"/>
              </a:ext>
            </a:extLst>
          </p:cNvPr>
          <p:cNvSpPr txBox="1"/>
          <p:nvPr/>
        </p:nvSpPr>
        <p:spPr>
          <a:xfrm>
            <a:off x="548640" y="1371600"/>
            <a:ext cx="169849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Date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 name="FormField_TextBox 9">
            <a:extLst>
              <a:ext uri="{FF2B5EF4-FFF2-40B4-BE49-F238E27FC236}">
                <a16:creationId xmlns:a16="http://schemas.microsoft.com/office/drawing/2014/main" id="{197C4A2F-487A-7321-C8AD-A074D599DEE5}"/>
              </a:ext>
            </a:extLst>
          </p:cNvPr>
          <p:cNvSpPr txBox="1"/>
          <p:nvPr/>
        </p:nvSpPr>
        <p:spPr>
          <a:xfrm>
            <a:off x="2553927" y="1371600"/>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5554430-6FF4-BB15-4718-7594F7558754}"/>
              </a:ext>
            </a:extLst>
          </p:cNvPr>
          <p:cNvSpPr txBox="1"/>
          <p:nvPr/>
        </p:nvSpPr>
        <p:spPr>
          <a:xfrm>
            <a:off x="548640" y="111684"/>
            <a:ext cx="10607040"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Status Report</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A20EDBF-C07E-47F1-E82D-201E68C10164}"/>
              </a:ext>
            </a:extLst>
          </p:cNvPr>
          <p:cNvSpPr txBox="1"/>
          <p:nvPr/>
        </p:nvSpPr>
        <p:spPr>
          <a:xfrm>
            <a:off x="548640" y="950976"/>
            <a:ext cx="236970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Status :</a:t>
            </a:r>
          </a:p>
        </p:txBody>
      </p:sp>
      <p:sp>
        <p:nvSpPr>
          <p:cNvPr id="13" name="FormField_TextBox 12">
            <a:extLst>
              <a:ext uri="{FF2B5EF4-FFF2-40B4-BE49-F238E27FC236}">
                <a16:creationId xmlns:a16="http://schemas.microsoft.com/office/drawing/2014/main" id="{6C84F9BC-5BE8-053A-6EC1-27B0E5E208E8}"/>
              </a:ext>
            </a:extLst>
          </p:cNvPr>
          <p:cNvSpPr txBox="1"/>
          <p:nvPr/>
        </p:nvSpPr>
        <p:spPr>
          <a:xfrm>
            <a:off x="2553927" y="950976"/>
            <a:ext cx="12327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In-Progress</a:t>
            </a:r>
          </a:p>
        </p:txBody>
      </p:sp>
      <p:sp>
        <p:nvSpPr>
          <p:cNvPr id="14" name="TextBox 13">
            <a:extLst>
              <a:ext uri="{FF2B5EF4-FFF2-40B4-BE49-F238E27FC236}">
                <a16:creationId xmlns:a16="http://schemas.microsoft.com/office/drawing/2014/main" id="{0E445A13-0B30-07C1-858A-9145405B58A4}"/>
              </a:ext>
            </a:extLst>
          </p:cNvPr>
          <p:cNvSpPr txBox="1"/>
          <p:nvPr/>
        </p:nvSpPr>
        <p:spPr>
          <a:xfrm>
            <a:off x="548640" y="1792224"/>
            <a:ext cx="2007782"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Name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5" name="FormField_TextBox 14">
            <a:extLst>
              <a:ext uri="{FF2B5EF4-FFF2-40B4-BE49-F238E27FC236}">
                <a16:creationId xmlns:a16="http://schemas.microsoft.com/office/drawing/2014/main" id="{B7999298-A9AB-889F-264D-43DC5A1437EC}"/>
              </a:ext>
            </a:extLst>
          </p:cNvPr>
          <p:cNvSpPr txBox="1"/>
          <p:nvPr/>
        </p:nvSpPr>
        <p:spPr>
          <a:xfrm>
            <a:off x="2553927" y="1792224"/>
            <a:ext cx="3434466"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Website for Adventure works cycle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98BC359-62F2-06AC-C4CB-EB9FB44E2181}"/>
              </a:ext>
            </a:extLst>
          </p:cNvPr>
          <p:cNvSpPr txBox="1"/>
          <p:nvPr/>
        </p:nvSpPr>
        <p:spPr>
          <a:xfrm>
            <a:off x="548640" y="2304288"/>
            <a:ext cx="2459958"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Manager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7" name="FormField_TextBox 16">
            <a:extLst>
              <a:ext uri="{FF2B5EF4-FFF2-40B4-BE49-F238E27FC236}">
                <a16:creationId xmlns:a16="http://schemas.microsoft.com/office/drawing/2014/main" id="{A17898EB-B710-4263-979C-BAC979F02489}"/>
              </a:ext>
            </a:extLst>
          </p:cNvPr>
          <p:cNvSpPr txBox="1"/>
          <p:nvPr/>
        </p:nvSpPr>
        <p:spPr>
          <a:xfrm>
            <a:off x="2553927" y="2304288"/>
            <a:ext cx="1522020"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Nancy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Davolio</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D136B717-11D3-4971-B044-FBCF4FCCE792}"/>
              </a:ext>
            </a:extLst>
          </p:cNvPr>
          <p:cNvSpPr txBox="1"/>
          <p:nvPr/>
        </p:nvSpPr>
        <p:spPr>
          <a:xfrm>
            <a:off x="7269480" y="950976"/>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Team size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9" name="FormField_TextBox 18">
            <a:extLst>
              <a:ext uri="{FF2B5EF4-FFF2-40B4-BE49-F238E27FC236}">
                <a16:creationId xmlns:a16="http://schemas.microsoft.com/office/drawing/2014/main" id="{5B21B834-966A-2688-BCAF-326339EBDE33}"/>
              </a:ext>
            </a:extLst>
          </p:cNvPr>
          <p:cNvSpPr txBox="1"/>
          <p:nvPr/>
        </p:nvSpPr>
        <p:spPr>
          <a:xfrm>
            <a:off x="8823960" y="950976"/>
            <a:ext cx="431528" cy="377860"/>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10</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405656A6-995A-F969-B802-85CA147C7C38}"/>
              </a:ext>
            </a:extLst>
          </p:cNvPr>
          <p:cNvSpPr txBox="1"/>
          <p:nvPr/>
        </p:nvSpPr>
        <p:spPr>
          <a:xfrm>
            <a:off x="7269480" y="1371600"/>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Platform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1" name="FormField_TextBox 20">
            <a:extLst>
              <a:ext uri="{FF2B5EF4-FFF2-40B4-BE49-F238E27FC236}">
                <a16:creationId xmlns:a16="http://schemas.microsoft.com/office/drawing/2014/main" id="{62853D8A-7E05-98FC-3526-19891F888550}"/>
              </a:ext>
            </a:extLst>
          </p:cNvPr>
          <p:cNvSpPr txBox="1"/>
          <p:nvPr/>
        </p:nvSpPr>
        <p:spPr>
          <a:xfrm>
            <a:off x="8823960" y="1371600"/>
            <a:ext cx="943913"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ASP.NET</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C164C8A2-E2E5-A20A-E797-867D92DF49F3}"/>
              </a:ext>
            </a:extLst>
          </p:cNvPr>
          <p:cNvSpPr txBox="1"/>
          <p:nvPr/>
        </p:nvSpPr>
        <p:spPr>
          <a:xfrm>
            <a:off x="7269480" y="1792224"/>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Start Date :</a:t>
            </a:r>
          </a:p>
        </p:txBody>
      </p:sp>
      <p:sp>
        <p:nvSpPr>
          <p:cNvPr id="23" name="FormField_TextBox 22">
            <a:extLst>
              <a:ext uri="{FF2B5EF4-FFF2-40B4-BE49-F238E27FC236}">
                <a16:creationId xmlns:a16="http://schemas.microsoft.com/office/drawing/2014/main" id="{AB939302-6A65-F684-5DDD-E6C2DA5686C4}"/>
              </a:ext>
            </a:extLst>
          </p:cNvPr>
          <p:cNvSpPr txBox="1"/>
          <p:nvPr/>
        </p:nvSpPr>
        <p:spPr>
          <a:xfrm>
            <a:off x="8823960" y="1792224"/>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4BB967E-EC6B-64B4-18E4-2F07CD25E606}"/>
              </a:ext>
            </a:extLst>
          </p:cNvPr>
          <p:cNvSpPr txBox="1"/>
          <p:nvPr/>
        </p:nvSpPr>
        <p:spPr>
          <a:xfrm>
            <a:off x="7269480" y="2304288"/>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End Date :</a:t>
            </a:r>
          </a:p>
        </p:txBody>
      </p:sp>
      <p:sp>
        <p:nvSpPr>
          <p:cNvPr id="25" name="FormField_TextBox 24">
            <a:extLst>
              <a:ext uri="{FF2B5EF4-FFF2-40B4-BE49-F238E27FC236}">
                <a16:creationId xmlns:a16="http://schemas.microsoft.com/office/drawing/2014/main" id="{BBAB2B1F-AB52-212E-0AEC-C610A5F335D4}"/>
              </a:ext>
            </a:extLst>
          </p:cNvPr>
          <p:cNvSpPr txBox="1"/>
          <p:nvPr/>
        </p:nvSpPr>
        <p:spPr>
          <a:xfrm>
            <a:off x="8823960" y="2304288"/>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4/20/2025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61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032F8-941F-B645-4104-0D0D62064103}"/>
              </a:ext>
            </a:extLst>
          </p:cNvPr>
          <p:cNvPicPr>
            <a:picLocks noChangeAspect="1"/>
          </p:cNvPicPr>
          <p:nvPr/>
        </p:nvPicPr>
        <p:blipFill>
          <a:blip r:embed="rId2"/>
          <a:stretch>
            <a:fillRect/>
          </a:stretch>
        </p:blipFill>
        <p:spPr>
          <a:xfrm>
            <a:off x="881031" y="2171546"/>
            <a:ext cx="10429938" cy="2734751"/>
          </a:xfrm>
          <a:prstGeom prst="rect">
            <a:avLst/>
          </a:prstGeom>
        </p:spPr>
      </p:pic>
      <p:sp>
        <p:nvSpPr>
          <p:cNvPr id="4" name="TextBox 3">
            <a:extLst>
              <a:ext uri="{FF2B5EF4-FFF2-40B4-BE49-F238E27FC236}">
                <a16:creationId xmlns:a16="http://schemas.microsoft.com/office/drawing/2014/main" id="{DDE85D2D-86B1-164E-8E2B-854A76E013C1}"/>
              </a:ext>
            </a:extLst>
          </p:cNvPr>
          <p:cNvSpPr txBox="1"/>
          <p:nvPr/>
        </p:nvSpPr>
        <p:spPr>
          <a:xfrm>
            <a:off x="881031" y="701619"/>
            <a:ext cx="7159850"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EMF Image of Company Structure</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07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546</Words>
  <Application>Microsoft Office PowerPoint</Application>
  <PresentationFormat>Widescreen</PresentationFormat>
  <Paragraphs>140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(Body)</vt:lpstr>
      <vt:lpstr>Calibri Light</vt:lpstr>
      <vt:lpstr>Helvetica CE 35 Thin</vt:lpstr>
      <vt:lpstr>Times New Roman</vt:lpstr>
      <vt:lpstr>Office Theme</vt:lpstr>
      <vt:lpstr>Company History</vt:lpstr>
      <vt:lpstr>PowerPoint Presentation</vt:lpstr>
      <vt:lpstr>PowerPoint Presentation</vt:lpstr>
      <vt:lpstr>Product Overview</vt:lpstr>
      <vt:lpstr>PowerPoint Presentation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18</cp:revision>
  <dcterms:created xsi:type="dcterms:W3CDTF">2019-02-27T08:36:52Z</dcterms:created>
  <dcterms:modified xsi:type="dcterms:W3CDTF">2025-03-18T13:01:55Z</dcterms:modified>
</cp:coreProperties>
</file>