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Economica" panose="02000506040000020004"/>
      <p:regular r:id="rId17"/>
    </p:embeddedFont>
    <p:embeddedFont>
      <p:font typeface="Open Sans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ff061b7f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ff061b7f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5ff061b7f_0_2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5ff061b7f_0_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5ff061b7f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5ff061b7f_0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5ff061b7f_0_1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5ff061b7f_0_1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5ff061b7f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5ff061b7f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ff061b7f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5ff061b7f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5ff061b7f_0_1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5ff061b7f_0_1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ff061b7f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5ff061b7f_0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5ff061b7f_0_2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5ff061b7f_0_2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5ff061b7f_0_2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5ff061b7f_0_2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1"/>
          <p:cNvSpPr txBox="1"/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61" name="Google Shape;61;p1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" name="Google Shape;64;p1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65" name="Google Shape;65;p1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1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Google Shape;67;p1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8" name="Google Shape;68;p1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69" name="Google Shape;69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1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://localhost:8888/notebooks/Property%20Price%20Guide%20(London%20version)%20-%20Subba.ipynb#" TargetMode="Externa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www.savills.com.hk/find-a-property/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://localhost:8888/notebooks/Property%20Price%20Guide%20(London%20version)%20-%20Subba.ipynb#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79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type="title" idx="4294967295"/>
          </p:nvPr>
        </p:nvSpPr>
        <p:spPr>
          <a:xfrm>
            <a:off x="88297" y="1019900"/>
            <a:ext cx="3379500" cy="27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/>
              <a:t>Property Price Guide (London version)</a:t>
            </a:r>
            <a:endParaRPr sz="3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Xccelerate DSML - 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Web Scraping Project 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i="1"/>
              <a:t>Subba Chuda Kumari</a:t>
            </a:r>
            <a:endParaRPr sz="3500" i="1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3379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 idx="4294967295"/>
          </p:nvPr>
        </p:nvSpPr>
        <p:spPr>
          <a:xfrm>
            <a:off x="6086375" y="1543125"/>
            <a:ext cx="2725500" cy="13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/>
              <a:t>Thank you</a:t>
            </a:r>
            <a:endParaRPr sz="3500" i="1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Content</a:t>
            </a:r>
            <a:endParaRPr b="1"/>
          </a:p>
        </p:txBody>
      </p:sp>
      <p:sp>
        <p:nvSpPr>
          <p:cNvPr id="115" name="Google Shape;115;p16"/>
          <p:cNvSpPr txBox="1"/>
          <p:nvPr>
            <p:ph type="body" idx="1"/>
          </p:nvPr>
        </p:nvSpPr>
        <p:spPr>
          <a:xfrm>
            <a:off x="311700" y="1225225"/>
            <a:ext cx="8520600" cy="17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conomica" panose="02000506040000020004"/>
              <a:buChar char="●"/>
            </a:pPr>
            <a:r>
              <a:rPr lang="en-GB" sz="34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Aim</a:t>
            </a:r>
            <a:r>
              <a:rPr lang="en-GB" sz="3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 &amp; Value</a:t>
            </a:r>
            <a:r>
              <a:rPr lang="en-GB" sz="34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 </a:t>
            </a:r>
            <a:endParaRPr sz="34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conomica" panose="02000506040000020004"/>
              <a:buChar char="●"/>
            </a:pPr>
            <a:r>
              <a:rPr lang="en-GB" sz="3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Data Collection &amp; Preprocessing </a:t>
            </a:r>
            <a:endParaRPr sz="34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conomica" panose="02000506040000020004"/>
              <a:buChar char="●"/>
            </a:pPr>
            <a:r>
              <a:rPr lang="en-GB" sz="3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Observations &amp; Findings</a:t>
            </a:r>
            <a:endParaRPr sz="34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conomica" panose="02000506040000020004"/>
              <a:buChar char="●"/>
            </a:pPr>
            <a:r>
              <a:rPr lang="en-GB" sz="34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Challenges or Limitations</a:t>
            </a:r>
            <a:endParaRPr sz="3400">
              <a:solidFill>
                <a:schemeClr val="dk1"/>
              </a:solidFill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conomica" panose="02000506040000020004"/>
              <a:buChar char="●"/>
            </a:pPr>
            <a:r>
              <a:rPr lang="en-GB" sz="3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Conclusion/ Next steps</a:t>
            </a:r>
            <a:endParaRPr sz="34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45300" y="0"/>
            <a:ext cx="3698699" cy="50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0300" y="1566850"/>
            <a:ext cx="3417299" cy="10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2400" y="392124"/>
            <a:ext cx="3495899" cy="1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0925" y="2668799"/>
            <a:ext cx="3769200" cy="22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type="title"/>
          </p:nvPr>
        </p:nvSpPr>
        <p:spPr>
          <a:xfrm>
            <a:off x="3893100" y="239725"/>
            <a:ext cx="34173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&amp; Value</a:t>
            </a:r>
            <a:endParaRPr lang="en-GB"/>
          </a:p>
        </p:txBody>
      </p:sp>
      <p:sp>
        <p:nvSpPr>
          <p:cNvPr id="125" name="Google Shape;125;p17"/>
          <p:cNvSpPr txBox="1"/>
          <p:nvPr/>
        </p:nvSpPr>
        <p:spPr>
          <a:xfrm>
            <a:off x="173538" y="82825"/>
            <a:ext cx="441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7"/>
          <p:cNvSpPr txBox="1"/>
          <p:nvPr>
            <p:ph type="body" idx="1"/>
          </p:nvPr>
        </p:nvSpPr>
        <p:spPr>
          <a:xfrm>
            <a:off x="3952425" y="1441550"/>
            <a:ext cx="5061900" cy="2553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conomica" panose="02000506040000020004"/>
              <a:buChar char="●"/>
            </a:pPr>
            <a:r>
              <a:rPr lang="en-GB" sz="2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Assist in informed decision making when purchasing a property </a:t>
            </a:r>
            <a:endParaRPr sz="2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 panose="02000506040000020004"/>
              <a:buChar char="●"/>
            </a:pPr>
            <a:r>
              <a:rPr lang="en-GB" sz="2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Shows guided fair price that one should be </a:t>
            </a:r>
            <a:r>
              <a:rPr lang="en-GB" sz="2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paying or receiving</a:t>
            </a:r>
            <a:endParaRPr sz="2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 panose="02000506040000020004"/>
              <a:buChar char="●"/>
            </a:pPr>
            <a:r>
              <a:rPr lang="en-GB" sz="2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Made for property buyers/ sellers</a:t>
            </a:r>
            <a:endParaRPr sz="2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0" y="0"/>
            <a:ext cx="403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 Collection &amp; Preprocessing</a:t>
            </a:r>
            <a:endParaRPr b="1"/>
          </a:p>
        </p:txBody>
      </p:sp>
      <p:sp>
        <p:nvSpPr>
          <p:cNvPr id="133" name="Google Shape;133;p18"/>
          <p:cNvSpPr txBox="1"/>
          <p:nvPr>
            <p:ph type="body" idx="1"/>
          </p:nvPr>
        </p:nvSpPr>
        <p:spPr>
          <a:xfrm>
            <a:off x="159300" y="1322000"/>
            <a:ext cx="4005600" cy="2553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Data Collection </a:t>
            </a:r>
            <a:endParaRPr sz="1600" b="1" u="sng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Economica" panose="02000506040000020004"/>
              <a:buChar char="●"/>
            </a:pPr>
            <a:r>
              <a:rPr lang="en-GB" sz="1600" u="sng">
                <a:solidFill>
                  <a:schemeClr val="hlink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  <a:hlinkClick r:id="rId1"/>
              </a:rPr>
              <a:t>Savills Website</a:t>
            </a:r>
            <a:r>
              <a:rPr lang="en-GB" sz="1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 </a:t>
            </a: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conomica" panose="02000506040000020004"/>
              <a:buChar char="●"/>
            </a:pPr>
            <a:r>
              <a:rPr lang="en-GB" sz="1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All London properties available</a:t>
            </a: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conomica" panose="02000506040000020004"/>
              <a:buChar char="●"/>
            </a:pPr>
            <a:r>
              <a:rPr lang="en-GB" sz="1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Houses/ Flats &amp; Apartments/ New developments/ Penthouse</a:t>
            </a: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01725" y="1801375"/>
            <a:ext cx="525125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body" idx="1"/>
          </p:nvPr>
        </p:nvSpPr>
        <p:spPr>
          <a:xfrm>
            <a:off x="4866575" y="1322000"/>
            <a:ext cx="4277400" cy="2553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Data Preprocessing</a:t>
            </a:r>
            <a:endParaRPr sz="1600" b="1" u="sng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Economica" panose="02000506040000020004"/>
              <a:buChar char="●"/>
            </a:pPr>
            <a:r>
              <a:rPr lang="en-GB" sz="1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Done in parallel while collecting data </a:t>
            </a: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conomica" panose="02000506040000020004"/>
              <a:buChar char="●"/>
            </a:pPr>
            <a:r>
              <a:rPr lang="en-GB" sz="1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Remove unwanted characters/ Include spaces</a:t>
            </a: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Economica" panose="02000506040000020004"/>
              <a:buChar char="●"/>
            </a:pPr>
            <a:r>
              <a:rPr lang="en-GB" sz="16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Ensure no null values or faulty points</a:t>
            </a: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 flipH="1">
            <a:off x="4437375" y="1510350"/>
            <a:ext cx="10800" cy="33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7" name="Google Shape;137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52400" y="3182400"/>
            <a:ext cx="4056100" cy="15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62550" y="3025625"/>
            <a:ext cx="2199100" cy="17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5136300" y="4584000"/>
            <a:ext cx="1882500" cy="3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*Workings in </a:t>
            </a:r>
            <a:r>
              <a:rPr lang="en-GB" sz="1200" i="1" u="sng">
                <a:solidFill>
                  <a:schemeClr val="accent5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  <a:hlinkClick r:id="rId5"/>
              </a:rPr>
              <a:t>jupyternotebook</a:t>
            </a:r>
            <a:endParaRPr sz="1200" i="1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52400" y="152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jupyternotebook</a:t>
            </a:r>
            <a:endParaRPr lang="en-GB" sz="1200" i="1">
              <a:solidFill>
                <a:schemeClr val="dk1"/>
              </a:solidFill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Observations - Based on Savills data.. </a:t>
            </a:r>
            <a:endParaRPr b="1"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1"/>
          <a:srcRect t="7458"/>
          <a:stretch>
            <a:fillRect/>
          </a:stretch>
        </p:blipFill>
        <p:spPr>
          <a:xfrm>
            <a:off x="495125" y="1695875"/>
            <a:ext cx="3565750" cy="28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22950" y="4584000"/>
            <a:ext cx="2037900" cy="3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*Pie chart made with pandas library</a:t>
            </a:r>
            <a:endParaRPr sz="1200" i="1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66625" y="1920525"/>
            <a:ext cx="3565750" cy="2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4734900" y="1219475"/>
            <a:ext cx="416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Open Sans"/>
                <a:ea typeface="Open Sans"/>
                <a:cs typeface="Open Sans"/>
                <a:sym typeface="Open Sans"/>
              </a:rPr>
              <a:t>(2) Fair price guide for London property data 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Open Sans"/>
                <a:ea typeface="Open Sans"/>
                <a:cs typeface="Open Sans"/>
                <a:sym typeface="Open Sans"/>
              </a:rPr>
              <a:t>(median score)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59300" y="1219475"/>
            <a:ext cx="37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Open Sans"/>
                <a:ea typeface="Open Sans"/>
                <a:cs typeface="Open Sans"/>
                <a:sym typeface="Open Sans"/>
              </a:rPr>
              <a:t>(1) </a:t>
            </a:r>
            <a:r>
              <a:rPr lang="en-GB" b="1" u="sng">
                <a:latin typeface="Open Sans"/>
                <a:ea typeface="Open Sans"/>
                <a:cs typeface="Open Sans"/>
                <a:sym typeface="Open Sans"/>
              </a:rPr>
              <a:t>Distribution of property type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136300" y="4584000"/>
            <a:ext cx="2742300" cy="3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*Complete dataset included in csv and </a:t>
            </a:r>
            <a:r>
              <a:rPr lang="en-GB" sz="1200" i="1" u="sng">
                <a:solidFill>
                  <a:schemeClr val="hlink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  <a:hlinkClick r:id="rId3"/>
              </a:rPr>
              <a:t>jupyternotebook</a:t>
            </a:r>
            <a:endParaRPr sz="1200" i="1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Findings - Based on Savills data.. </a:t>
            </a:r>
            <a:endParaRPr b="1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8600" y="2218375"/>
            <a:ext cx="8839200" cy="235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201000" y="1368400"/>
            <a:ext cx="768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Open Sans"/>
                <a:ea typeface="Open Sans"/>
                <a:cs typeface="Open Sans"/>
                <a:sym typeface="Open Sans"/>
              </a:rPr>
              <a:t>(3) Average bedroom sizes according to fair price guide </a:t>
            </a:r>
            <a:r>
              <a:rPr lang="en-GB" b="1" u="sng">
                <a:latin typeface="Open Sans"/>
                <a:ea typeface="Open Sans"/>
                <a:cs typeface="Open Sans"/>
                <a:sym typeface="Open Sans"/>
              </a:rPr>
              <a:t>(median score)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Comparatively, you could be much better off buying a newly developed property </a:t>
            </a:r>
            <a:endParaRPr b="1" u="sng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87525" y="3613525"/>
            <a:ext cx="8839200" cy="5121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Findings - Based on Savills data.. </a:t>
            </a:r>
            <a:endParaRPr b="1"/>
          </a:p>
        </p:txBody>
      </p:sp>
      <p:sp>
        <p:nvSpPr>
          <p:cNvPr id="165" name="Google Shape;165;p21"/>
          <p:cNvSpPr txBox="1"/>
          <p:nvPr/>
        </p:nvSpPr>
        <p:spPr>
          <a:xfrm>
            <a:off x="3598400" y="1612075"/>
            <a:ext cx="55455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u="sng">
                <a:latin typeface="Open Sans"/>
                <a:ea typeface="Open Sans"/>
                <a:cs typeface="Open Sans"/>
                <a:sym typeface="Open Sans"/>
              </a:rPr>
              <a:t>(4) Incremental value of property type price by bedroom(s) (median)</a:t>
            </a:r>
            <a:endParaRPr sz="12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Open Sans"/>
              <a:buChar char="-"/>
            </a:pPr>
            <a:r>
              <a:rPr lang="en-GB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When digging deeper of the property type by bedrooms, the price of a newly developed 3 bedroom remains the lowest but price of house trails closely 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Open Sans"/>
              <a:buChar char="-"/>
            </a:pPr>
            <a:r>
              <a:rPr lang="en-GB" b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Instead, one can find the optimal value in purchasing a newly developed 4 bedroom property. The relative pricing lags behind against other types.</a:t>
            </a:r>
            <a:endParaRPr b="1" u="sng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4100" y="1161800"/>
            <a:ext cx="3058724" cy="36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Challenges/ Limitations</a:t>
            </a:r>
            <a:endParaRPr b="1"/>
          </a:p>
        </p:txBody>
      </p:sp>
      <p:sp>
        <p:nvSpPr>
          <p:cNvPr id="172" name="Google Shape;172;p22"/>
          <p:cNvSpPr txBox="1"/>
          <p:nvPr>
            <p:ph type="body" idx="1"/>
          </p:nvPr>
        </p:nvSpPr>
        <p:spPr>
          <a:xfrm>
            <a:off x="311700" y="1530025"/>
            <a:ext cx="8520600" cy="25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conomica" panose="02000506040000020004"/>
              <a:buChar char="●"/>
            </a:pPr>
            <a:r>
              <a:rPr lang="en-GB" sz="33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Currently not entirely representative of London: The findings/ data is only based on 1 data provider (Savills)</a:t>
            </a:r>
            <a:endParaRPr sz="33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Economica" panose="02000506040000020004"/>
              <a:buChar char="●"/>
            </a:pPr>
            <a:r>
              <a:rPr lang="en-GB" sz="33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Some real estate websites were not scrapable (403, 503)</a:t>
            </a:r>
            <a:endParaRPr sz="33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3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Conclusion/ Next steps</a:t>
            </a:r>
            <a:endParaRPr b="1"/>
          </a:p>
        </p:txBody>
      </p:sp>
      <p:sp>
        <p:nvSpPr>
          <p:cNvPr id="178" name="Google Shape;178;p23"/>
          <p:cNvSpPr txBox="1"/>
          <p:nvPr>
            <p:ph type="body" idx="1"/>
          </p:nvPr>
        </p:nvSpPr>
        <p:spPr>
          <a:xfrm>
            <a:off x="311700" y="1453825"/>
            <a:ext cx="8520600" cy="25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Economica" panose="02000506040000020004"/>
              <a:buChar char="●"/>
            </a:pPr>
            <a:r>
              <a:rPr lang="en-GB" sz="33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Based on Savills data, it could be worth purchasing a </a:t>
            </a:r>
            <a:r>
              <a:rPr lang="en-GB" sz="3300" b="1">
                <a:solidFill>
                  <a:srgbClr val="38761D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newly developed 4 bedroom property. </a:t>
            </a:r>
            <a:endParaRPr sz="3300" b="1">
              <a:solidFill>
                <a:srgbClr val="38761D"/>
              </a:solidFill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conomica" panose="02000506040000020004"/>
              <a:buChar char="●"/>
            </a:pPr>
            <a:r>
              <a:rPr lang="en-GB" sz="33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Additional desk research for market context for investment</a:t>
            </a:r>
            <a:endParaRPr sz="33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Economica" panose="02000506040000020004"/>
              <a:buChar char="●"/>
            </a:pPr>
            <a:r>
              <a:rPr lang="en-GB" sz="33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rPr>
              <a:t>Continue building the fair price database by including other data providers</a:t>
            </a:r>
            <a:endParaRPr sz="3300">
              <a:latin typeface="Economica" panose="02000506040000020004"/>
              <a:ea typeface="Economica" panose="02000506040000020004"/>
              <a:cs typeface="Economica" panose="02000506040000020004"/>
              <a:sym typeface="Economica" panose="02000506040000020004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1952</Words>
  <Application>WPS Presentation</Application>
  <PresentationFormat/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Economica</vt:lpstr>
      <vt:lpstr>Open Sans</vt:lpstr>
      <vt:lpstr>Microsoft YaHei</vt:lpstr>
      <vt:lpstr>Arial Unicode MS</vt:lpstr>
      <vt:lpstr>Luxe</vt:lpstr>
      <vt:lpstr>Subba Chuda Kumari</vt:lpstr>
      <vt:lpstr>Content</vt:lpstr>
      <vt:lpstr>Aim &amp; Value</vt:lpstr>
      <vt:lpstr>Data Collection &amp; Preprocessing</vt:lpstr>
      <vt:lpstr>Observations - Based on Savills data.. </vt:lpstr>
      <vt:lpstr>Findings - Based on Savills data.. </vt:lpstr>
      <vt:lpstr>Findings - Based on Savills data.. </vt:lpstr>
      <vt:lpstr>Challenges/ Limitations</vt:lpstr>
      <vt:lpstr>Conclusion/ Next steps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Price Guide (London version)Xccelerate DSML - Web Scraping Project Subba Chuda Kumari</dc:title>
  <dc:creator/>
  <cp:lastModifiedBy>user</cp:lastModifiedBy>
  <cp:revision>1</cp:revision>
  <dcterms:created xsi:type="dcterms:W3CDTF">2023-03-02T16:59:33Z</dcterms:created>
  <dcterms:modified xsi:type="dcterms:W3CDTF">2023-03-02T16:59:34Z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30F804BAC9DF4D5DB4B136FF4DCDBBBE</vt:lpwstr>
  </property>
  <property fmtid="{D5CDD505-2E9C-101B-9397-08002B2CF9AE}" pid="3" name="KSOProductBuildVer">
    <vt:lpwstr>1033-11.2.0.11486</vt:lpwstr>
  </property>
</Properties>
</file>