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365" r:id="rId3"/>
    <p:sldId id="258" r:id="rId4"/>
    <p:sldId id="259" r:id="rId5"/>
    <p:sldId id="260" r:id="rId6"/>
    <p:sldId id="279" r:id="rId7"/>
    <p:sldId id="262" r:id="rId8"/>
    <p:sldId id="263" r:id="rId9"/>
    <p:sldId id="264" r:id="rId10"/>
    <p:sldId id="265" r:id="rId11"/>
    <p:sldId id="366" r:id="rId12"/>
    <p:sldId id="266" r:id="rId13"/>
    <p:sldId id="267" r:id="rId14"/>
    <p:sldId id="268" r:id="rId15"/>
    <p:sldId id="269" r:id="rId16"/>
    <p:sldId id="275" r:id="rId17"/>
    <p:sldId id="276" r:id="rId18"/>
    <p:sldId id="271" r:id="rId19"/>
    <p:sldId id="272" r:id="rId20"/>
    <p:sldId id="362" r:id="rId21"/>
    <p:sldId id="364" r:id="rId22"/>
    <p:sldId id="363" r:id="rId23"/>
    <p:sldId id="367" r:id="rId24"/>
    <p:sldId id="371" r:id="rId25"/>
    <p:sldId id="368" r:id="rId26"/>
    <p:sldId id="375" r:id="rId27"/>
    <p:sldId id="369" r:id="rId28"/>
    <p:sldId id="372" r:id="rId29"/>
    <p:sldId id="373" r:id="rId30"/>
    <p:sldId id="374" r:id="rId31"/>
    <p:sldId id="370" r:id="rId32"/>
    <p:sldId id="273" r:id="rId33"/>
    <p:sldId id="274" r:id="rId34"/>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76" d="100"/>
          <a:sy n="76" d="100"/>
        </p:scale>
        <p:origin x="62" y="10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9E74417-1582-4E73-9E02-CA0BCABA4C5A}" type="datetimeFigureOut">
              <a:rPr lang="en-IN" smtClean="0"/>
              <a:t>02-04-2025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B2BA24C-A7AB-40D1-A2B9-763AB3D8D9DD}" type="slidenum">
              <a:rPr lang="en-IN" smtClean="0"/>
              <a:t>‹#›</a:t>
            </a:fld>
            <a:endParaRPr lang="en-IN"/>
          </a:p>
        </p:txBody>
      </p:sp>
    </p:spTree>
    <p:extLst>
      <p:ext uri="{BB962C8B-B14F-4D97-AF65-F5344CB8AC3E}">
        <p14:creationId xmlns:p14="http://schemas.microsoft.com/office/powerpoint/2010/main" val="1118886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B6B140A4-58FF-6294-378E-13A4EDB1C26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3098F867-C447-C580-5292-78A0B9287AF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12292" name="Slide Number Placeholder 3">
            <a:extLst>
              <a:ext uri="{FF2B5EF4-FFF2-40B4-BE49-F238E27FC236}">
                <a16:creationId xmlns:a16="http://schemas.microsoft.com/office/drawing/2014/main" id="{496C6A07-E5A1-B0F5-8E57-FCE3D7D69C8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9264D63E-9152-42A5-8C30-ED6A610271C8}" type="slidenum">
              <a:rPr lang="en-US" altLang="en-US" smtClean="0">
                <a:latin typeface="Century Gothic" panose="020B0502020202020204" pitchFamily="34" charset="0"/>
              </a:rPr>
              <a:pPr/>
              <a:t>2</a:t>
            </a:fld>
            <a:endParaRPr lang="en-US" altLang="en-US">
              <a:latin typeface="Century Gothic" panose="020B0502020202020204" pitchFamily="34" charset="0"/>
            </a:endParaRPr>
          </a:p>
        </p:txBody>
      </p:sp>
      <p:sp>
        <p:nvSpPr>
          <p:cNvPr id="2" name="Date Placeholder 1">
            <a:extLst>
              <a:ext uri="{FF2B5EF4-FFF2-40B4-BE49-F238E27FC236}">
                <a16:creationId xmlns:a16="http://schemas.microsoft.com/office/drawing/2014/main" id="{09130B02-C9FE-3909-18AC-FD115229831C}"/>
              </a:ext>
            </a:extLst>
          </p:cNvPr>
          <p:cNvSpPr>
            <a:spLocks noGrp="1"/>
          </p:cNvSpPr>
          <p:nvPr>
            <p:ph type="dt" sz="quarter" idx="1"/>
          </p:nvPr>
        </p:nvSpPr>
        <p:spPr/>
        <p:txBody>
          <a:bodyPr/>
          <a:lstStyle/>
          <a:p>
            <a:pPr>
              <a:defRPr/>
            </a:pPr>
            <a:r>
              <a:rPr lang="en-US"/>
              <a:t>11/26/2024</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000" b="0" i="0">
                <a:solidFill>
                  <a:srgbClr val="0D57C4"/>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400" b="0" i="0">
                <a:solidFill>
                  <a:srgbClr val="232852"/>
                </a:solidFill>
                <a:latin typeface="Palatino Linotype"/>
                <a:cs typeface="Palatino Linotype"/>
              </a:defRPr>
            </a:lvl1pPr>
          </a:lstStyle>
          <a:p>
            <a:pPr marL="12700">
              <a:lnSpc>
                <a:spcPts val="1410"/>
              </a:lnSpc>
            </a:pPr>
            <a:r>
              <a:rPr spc="-35" dirty="0"/>
              <a:t>Tuesday,</a:t>
            </a:r>
            <a:r>
              <a:rPr spc="-30" dirty="0"/>
              <a:t> </a:t>
            </a:r>
            <a:r>
              <a:rPr dirty="0"/>
              <a:t>July</a:t>
            </a:r>
            <a:r>
              <a:rPr spc="-20" dirty="0"/>
              <a:t> </a:t>
            </a:r>
            <a:r>
              <a:rPr dirty="0"/>
              <a:t>9,</a:t>
            </a:r>
            <a:r>
              <a:rPr spc="-5" dirty="0"/>
              <a:t> </a:t>
            </a:r>
            <a:r>
              <a:rPr spc="-20" dirty="0"/>
              <a:t>2024</a:t>
            </a:r>
          </a:p>
        </p:txBody>
      </p:sp>
      <p:sp>
        <p:nvSpPr>
          <p:cNvPr id="5" name="Holder 5"/>
          <p:cNvSpPr>
            <a:spLocks noGrp="1"/>
          </p:cNvSpPr>
          <p:nvPr>
            <p:ph type="dt" sz="half" idx="6"/>
          </p:nvPr>
        </p:nvSpPr>
        <p:spPr/>
        <p:txBody>
          <a:bodyPr lIns="0" tIns="0" rIns="0" bIns="0"/>
          <a:lstStyle>
            <a:lvl1pPr>
              <a:defRPr sz="1400" b="0" i="0">
                <a:solidFill>
                  <a:srgbClr val="232852"/>
                </a:solidFill>
                <a:latin typeface="Palatino Linotype"/>
                <a:cs typeface="Palatino Linotype"/>
              </a:defRPr>
            </a:lvl1pPr>
          </a:lstStyle>
          <a:p>
            <a:pPr marL="12700">
              <a:lnSpc>
                <a:spcPts val="1410"/>
              </a:lnSpc>
            </a:pPr>
            <a:r>
              <a:rPr dirty="0"/>
              <a:t>PROJECT</a:t>
            </a:r>
            <a:r>
              <a:rPr spc="10" dirty="0"/>
              <a:t> </a:t>
            </a:r>
            <a:r>
              <a:rPr spc="-40" dirty="0"/>
              <a:t>VIVA-</a:t>
            </a:r>
            <a:r>
              <a:rPr spc="-20" dirty="0"/>
              <a:t>VOCE</a:t>
            </a:r>
          </a:p>
        </p:txBody>
      </p:sp>
      <p:sp>
        <p:nvSpPr>
          <p:cNvPr id="6" name="Holder 6"/>
          <p:cNvSpPr>
            <a:spLocks noGrp="1"/>
          </p:cNvSpPr>
          <p:nvPr>
            <p:ph type="sldNum" sz="quarter" idx="7"/>
          </p:nvPr>
        </p:nvSpPr>
        <p:spPr/>
        <p:txBody>
          <a:bodyPr lIns="0" tIns="0" rIns="0" bIns="0"/>
          <a:lstStyle>
            <a:lvl1pPr>
              <a:defRPr sz="1400" b="0" i="0">
                <a:solidFill>
                  <a:schemeClr val="bg1"/>
                </a:solidFill>
                <a:latin typeface="Tahoma"/>
                <a:cs typeface="Tahoma"/>
              </a:defRPr>
            </a:lvl1pPr>
          </a:lstStyle>
          <a:p>
            <a:pPr marL="86360">
              <a:lnSpc>
                <a:spcPct val="100000"/>
              </a:lnSpc>
              <a:spcBef>
                <a:spcPts val="110"/>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0D57C4"/>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400" b="0" i="0">
                <a:solidFill>
                  <a:srgbClr val="232852"/>
                </a:solidFill>
                <a:latin typeface="Palatino Linotype"/>
                <a:cs typeface="Palatino Linotype"/>
              </a:defRPr>
            </a:lvl1pPr>
          </a:lstStyle>
          <a:p>
            <a:pPr marL="12700">
              <a:lnSpc>
                <a:spcPts val="1410"/>
              </a:lnSpc>
            </a:pPr>
            <a:r>
              <a:rPr spc="-35" dirty="0"/>
              <a:t>Tuesday,</a:t>
            </a:r>
            <a:r>
              <a:rPr spc="-30" dirty="0"/>
              <a:t> </a:t>
            </a:r>
            <a:r>
              <a:rPr dirty="0"/>
              <a:t>July</a:t>
            </a:r>
            <a:r>
              <a:rPr spc="-20" dirty="0"/>
              <a:t> </a:t>
            </a:r>
            <a:r>
              <a:rPr dirty="0"/>
              <a:t>9,</a:t>
            </a:r>
            <a:r>
              <a:rPr spc="-5" dirty="0"/>
              <a:t> </a:t>
            </a:r>
            <a:r>
              <a:rPr spc="-20" dirty="0"/>
              <a:t>2024</a:t>
            </a:r>
          </a:p>
        </p:txBody>
      </p:sp>
      <p:sp>
        <p:nvSpPr>
          <p:cNvPr id="5" name="Holder 5"/>
          <p:cNvSpPr>
            <a:spLocks noGrp="1"/>
          </p:cNvSpPr>
          <p:nvPr>
            <p:ph type="dt" sz="half" idx="6"/>
          </p:nvPr>
        </p:nvSpPr>
        <p:spPr/>
        <p:txBody>
          <a:bodyPr lIns="0" tIns="0" rIns="0" bIns="0"/>
          <a:lstStyle>
            <a:lvl1pPr>
              <a:defRPr sz="1400" b="0" i="0">
                <a:solidFill>
                  <a:srgbClr val="232852"/>
                </a:solidFill>
                <a:latin typeface="Palatino Linotype"/>
                <a:cs typeface="Palatino Linotype"/>
              </a:defRPr>
            </a:lvl1pPr>
          </a:lstStyle>
          <a:p>
            <a:pPr marL="12700">
              <a:lnSpc>
                <a:spcPts val="1410"/>
              </a:lnSpc>
            </a:pPr>
            <a:r>
              <a:rPr dirty="0"/>
              <a:t>PROJECT</a:t>
            </a:r>
            <a:r>
              <a:rPr spc="10" dirty="0"/>
              <a:t> </a:t>
            </a:r>
            <a:r>
              <a:rPr spc="-40" dirty="0"/>
              <a:t>VIVA-</a:t>
            </a:r>
            <a:r>
              <a:rPr spc="-20" dirty="0"/>
              <a:t>VOCE</a:t>
            </a:r>
          </a:p>
        </p:txBody>
      </p:sp>
      <p:sp>
        <p:nvSpPr>
          <p:cNvPr id="6" name="Holder 6"/>
          <p:cNvSpPr>
            <a:spLocks noGrp="1"/>
          </p:cNvSpPr>
          <p:nvPr>
            <p:ph type="sldNum" sz="quarter" idx="7"/>
          </p:nvPr>
        </p:nvSpPr>
        <p:spPr/>
        <p:txBody>
          <a:bodyPr lIns="0" tIns="0" rIns="0" bIns="0"/>
          <a:lstStyle>
            <a:lvl1pPr>
              <a:defRPr sz="1400" b="0" i="0">
                <a:solidFill>
                  <a:schemeClr val="bg1"/>
                </a:solidFill>
                <a:latin typeface="Tahoma"/>
                <a:cs typeface="Tahoma"/>
              </a:defRPr>
            </a:lvl1pPr>
          </a:lstStyle>
          <a:p>
            <a:pPr marL="86360">
              <a:lnSpc>
                <a:spcPct val="100000"/>
              </a:lnSpc>
              <a:spcBef>
                <a:spcPts val="110"/>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0D57C4"/>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0" i="0">
                <a:solidFill>
                  <a:srgbClr val="232852"/>
                </a:solidFill>
                <a:latin typeface="Palatino Linotype"/>
                <a:cs typeface="Palatino Linotype"/>
              </a:defRPr>
            </a:lvl1pPr>
          </a:lstStyle>
          <a:p>
            <a:pPr marL="12700">
              <a:lnSpc>
                <a:spcPts val="1410"/>
              </a:lnSpc>
            </a:pPr>
            <a:r>
              <a:rPr spc="-35" dirty="0"/>
              <a:t>Tuesday,</a:t>
            </a:r>
            <a:r>
              <a:rPr spc="-30" dirty="0"/>
              <a:t> </a:t>
            </a:r>
            <a:r>
              <a:rPr dirty="0"/>
              <a:t>July</a:t>
            </a:r>
            <a:r>
              <a:rPr spc="-20" dirty="0"/>
              <a:t> </a:t>
            </a:r>
            <a:r>
              <a:rPr dirty="0"/>
              <a:t>9,</a:t>
            </a:r>
            <a:r>
              <a:rPr spc="-5" dirty="0"/>
              <a:t> </a:t>
            </a:r>
            <a:r>
              <a:rPr spc="-20" dirty="0"/>
              <a:t>2024</a:t>
            </a:r>
          </a:p>
        </p:txBody>
      </p:sp>
      <p:sp>
        <p:nvSpPr>
          <p:cNvPr id="6" name="Holder 6"/>
          <p:cNvSpPr>
            <a:spLocks noGrp="1"/>
          </p:cNvSpPr>
          <p:nvPr>
            <p:ph type="dt" sz="half" idx="6"/>
          </p:nvPr>
        </p:nvSpPr>
        <p:spPr/>
        <p:txBody>
          <a:bodyPr lIns="0" tIns="0" rIns="0" bIns="0"/>
          <a:lstStyle>
            <a:lvl1pPr>
              <a:defRPr sz="1400" b="0" i="0">
                <a:solidFill>
                  <a:srgbClr val="232852"/>
                </a:solidFill>
                <a:latin typeface="Palatino Linotype"/>
                <a:cs typeface="Palatino Linotype"/>
              </a:defRPr>
            </a:lvl1pPr>
          </a:lstStyle>
          <a:p>
            <a:pPr marL="12700">
              <a:lnSpc>
                <a:spcPts val="1410"/>
              </a:lnSpc>
            </a:pPr>
            <a:r>
              <a:rPr dirty="0"/>
              <a:t>PROJECT</a:t>
            </a:r>
            <a:r>
              <a:rPr spc="10" dirty="0"/>
              <a:t> </a:t>
            </a:r>
            <a:r>
              <a:rPr spc="-40" dirty="0"/>
              <a:t>VIVA-</a:t>
            </a:r>
            <a:r>
              <a:rPr spc="-20" dirty="0"/>
              <a:t>VOCE</a:t>
            </a:r>
          </a:p>
        </p:txBody>
      </p:sp>
      <p:sp>
        <p:nvSpPr>
          <p:cNvPr id="7" name="Holder 7"/>
          <p:cNvSpPr>
            <a:spLocks noGrp="1"/>
          </p:cNvSpPr>
          <p:nvPr>
            <p:ph type="sldNum" sz="quarter" idx="7"/>
          </p:nvPr>
        </p:nvSpPr>
        <p:spPr/>
        <p:txBody>
          <a:bodyPr lIns="0" tIns="0" rIns="0" bIns="0"/>
          <a:lstStyle>
            <a:lvl1pPr>
              <a:defRPr sz="1400" b="0" i="0">
                <a:solidFill>
                  <a:schemeClr val="bg1"/>
                </a:solidFill>
                <a:latin typeface="Tahoma"/>
                <a:cs typeface="Tahoma"/>
              </a:defRPr>
            </a:lvl1pPr>
          </a:lstStyle>
          <a:p>
            <a:pPr marL="86360">
              <a:lnSpc>
                <a:spcPct val="100000"/>
              </a:lnSpc>
              <a:spcBef>
                <a:spcPts val="110"/>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0D57C4"/>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400" b="0" i="0">
                <a:solidFill>
                  <a:srgbClr val="232852"/>
                </a:solidFill>
                <a:latin typeface="Palatino Linotype"/>
                <a:cs typeface="Palatino Linotype"/>
              </a:defRPr>
            </a:lvl1pPr>
          </a:lstStyle>
          <a:p>
            <a:pPr marL="12700">
              <a:lnSpc>
                <a:spcPts val="1410"/>
              </a:lnSpc>
            </a:pPr>
            <a:r>
              <a:rPr spc="-35" dirty="0"/>
              <a:t>Tuesday,</a:t>
            </a:r>
            <a:r>
              <a:rPr spc="-30" dirty="0"/>
              <a:t> </a:t>
            </a:r>
            <a:r>
              <a:rPr dirty="0"/>
              <a:t>July</a:t>
            </a:r>
            <a:r>
              <a:rPr spc="-20" dirty="0"/>
              <a:t> </a:t>
            </a:r>
            <a:r>
              <a:rPr dirty="0"/>
              <a:t>9,</a:t>
            </a:r>
            <a:r>
              <a:rPr spc="-5" dirty="0"/>
              <a:t> </a:t>
            </a:r>
            <a:r>
              <a:rPr spc="-20" dirty="0"/>
              <a:t>2024</a:t>
            </a:r>
          </a:p>
        </p:txBody>
      </p:sp>
      <p:sp>
        <p:nvSpPr>
          <p:cNvPr id="4" name="Holder 4"/>
          <p:cNvSpPr>
            <a:spLocks noGrp="1"/>
          </p:cNvSpPr>
          <p:nvPr>
            <p:ph type="dt" sz="half" idx="6"/>
          </p:nvPr>
        </p:nvSpPr>
        <p:spPr/>
        <p:txBody>
          <a:bodyPr lIns="0" tIns="0" rIns="0" bIns="0"/>
          <a:lstStyle>
            <a:lvl1pPr>
              <a:defRPr sz="1400" b="0" i="0">
                <a:solidFill>
                  <a:srgbClr val="232852"/>
                </a:solidFill>
                <a:latin typeface="Palatino Linotype"/>
                <a:cs typeface="Palatino Linotype"/>
              </a:defRPr>
            </a:lvl1pPr>
          </a:lstStyle>
          <a:p>
            <a:pPr marL="12700">
              <a:lnSpc>
                <a:spcPts val="1410"/>
              </a:lnSpc>
            </a:pPr>
            <a:r>
              <a:rPr dirty="0"/>
              <a:t>PROJECT</a:t>
            </a:r>
            <a:r>
              <a:rPr spc="10" dirty="0"/>
              <a:t> </a:t>
            </a:r>
            <a:r>
              <a:rPr spc="-40" dirty="0"/>
              <a:t>VIVA-</a:t>
            </a:r>
            <a:r>
              <a:rPr spc="-20" dirty="0"/>
              <a:t>VOCE</a:t>
            </a:r>
          </a:p>
        </p:txBody>
      </p:sp>
      <p:sp>
        <p:nvSpPr>
          <p:cNvPr id="5" name="Holder 5"/>
          <p:cNvSpPr>
            <a:spLocks noGrp="1"/>
          </p:cNvSpPr>
          <p:nvPr>
            <p:ph type="sldNum" sz="quarter" idx="7"/>
          </p:nvPr>
        </p:nvSpPr>
        <p:spPr/>
        <p:txBody>
          <a:bodyPr lIns="0" tIns="0" rIns="0" bIns="0"/>
          <a:lstStyle>
            <a:lvl1pPr>
              <a:defRPr sz="1400" b="0" i="0">
                <a:solidFill>
                  <a:schemeClr val="bg1"/>
                </a:solidFill>
                <a:latin typeface="Tahoma"/>
                <a:cs typeface="Tahoma"/>
              </a:defRPr>
            </a:lvl1pPr>
          </a:lstStyle>
          <a:p>
            <a:pPr marL="86360">
              <a:lnSpc>
                <a:spcPct val="100000"/>
              </a:lnSpc>
              <a:spcBef>
                <a:spcPts val="110"/>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0" i="0">
                <a:solidFill>
                  <a:srgbClr val="232852"/>
                </a:solidFill>
                <a:latin typeface="Palatino Linotype"/>
                <a:cs typeface="Palatino Linotype"/>
              </a:defRPr>
            </a:lvl1pPr>
          </a:lstStyle>
          <a:p>
            <a:pPr marL="12700">
              <a:lnSpc>
                <a:spcPts val="1410"/>
              </a:lnSpc>
            </a:pPr>
            <a:r>
              <a:rPr spc="-35" dirty="0"/>
              <a:t>Tuesday,</a:t>
            </a:r>
            <a:r>
              <a:rPr spc="-30" dirty="0"/>
              <a:t> </a:t>
            </a:r>
            <a:r>
              <a:rPr dirty="0"/>
              <a:t>July</a:t>
            </a:r>
            <a:r>
              <a:rPr spc="-20" dirty="0"/>
              <a:t> </a:t>
            </a:r>
            <a:r>
              <a:rPr dirty="0"/>
              <a:t>9,</a:t>
            </a:r>
            <a:r>
              <a:rPr spc="-5" dirty="0"/>
              <a:t> </a:t>
            </a:r>
            <a:r>
              <a:rPr spc="-20" dirty="0"/>
              <a:t>2024</a:t>
            </a:r>
          </a:p>
        </p:txBody>
      </p:sp>
      <p:sp>
        <p:nvSpPr>
          <p:cNvPr id="3" name="Holder 3"/>
          <p:cNvSpPr>
            <a:spLocks noGrp="1"/>
          </p:cNvSpPr>
          <p:nvPr>
            <p:ph type="dt" sz="half" idx="6"/>
          </p:nvPr>
        </p:nvSpPr>
        <p:spPr/>
        <p:txBody>
          <a:bodyPr lIns="0" tIns="0" rIns="0" bIns="0"/>
          <a:lstStyle>
            <a:lvl1pPr>
              <a:defRPr sz="1400" b="0" i="0">
                <a:solidFill>
                  <a:srgbClr val="232852"/>
                </a:solidFill>
                <a:latin typeface="Palatino Linotype"/>
                <a:cs typeface="Palatino Linotype"/>
              </a:defRPr>
            </a:lvl1pPr>
          </a:lstStyle>
          <a:p>
            <a:pPr marL="12700">
              <a:lnSpc>
                <a:spcPts val="1410"/>
              </a:lnSpc>
            </a:pPr>
            <a:r>
              <a:rPr dirty="0"/>
              <a:t>PROJECT</a:t>
            </a:r>
            <a:r>
              <a:rPr spc="10" dirty="0"/>
              <a:t> </a:t>
            </a:r>
            <a:r>
              <a:rPr spc="-40" dirty="0"/>
              <a:t>VIVA-</a:t>
            </a:r>
            <a:r>
              <a:rPr spc="-20" dirty="0"/>
              <a:t>VOCE</a:t>
            </a:r>
          </a:p>
        </p:txBody>
      </p:sp>
      <p:sp>
        <p:nvSpPr>
          <p:cNvPr id="4" name="Holder 4"/>
          <p:cNvSpPr>
            <a:spLocks noGrp="1"/>
          </p:cNvSpPr>
          <p:nvPr>
            <p:ph type="sldNum" sz="quarter" idx="7"/>
          </p:nvPr>
        </p:nvSpPr>
        <p:spPr/>
        <p:txBody>
          <a:bodyPr lIns="0" tIns="0" rIns="0" bIns="0"/>
          <a:lstStyle>
            <a:lvl1pPr>
              <a:defRPr sz="1400" b="0" i="0">
                <a:solidFill>
                  <a:schemeClr val="bg1"/>
                </a:solidFill>
                <a:latin typeface="Tahoma"/>
                <a:cs typeface="Tahoma"/>
              </a:defRPr>
            </a:lvl1pPr>
          </a:lstStyle>
          <a:p>
            <a:pPr marL="86360">
              <a:lnSpc>
                <a:spcPct val="100000"/>
              </a:lnSpc>
              <a:spcBef>
                <a:spcPts val="110"/>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6868" y="70103"/>
            <a:ext cx="12018645" cy="6693534"/>
          </a:xfrm>
          <a:custGeom>
            <a:avLst/>
            <a:gdLst/>
            <a:ahLst/>
            <a:cxnLst/>
            <a:rect l="l" t="t" r="r" b="b"/>
            <a:pathLst>
              <a:path w="12018645" h="6693534">
                <a:moveTo>
                  <a:pt x="0" y="329946"/>
                </a:moveTo>
                <a:lnTo>
                  <a:pt x="3576" y="281184"/>
                </a:lnTo>
                <a:lnTo>
                  <a:pt x="13967" y="234645"/>
                </a:lnTo>
                <a:lnTo>
                  <a:pt x="30661" y="190840"/>
                </a:lnTo>
                <a:lnTo>
                  <a:pt x="53149" y="150277"/>
                </a:lnTo>
                <a:lnTo>
                  <a:pt x="80919" y="113468"/>
                </a:lnTo>
                <a:lnTo>
                  <a:pt x="113462" y="80923"/>
                </a:lnTo>
                <a:lnTo>
                  <a:pt x="150267" y="53151"/>
                </a:lnTo>
                <a:lnTo>
                  <a:pt x="190825" y="30662"/>
                </a:lnTo>
                <a:lnTo>
                  <a:pt x="234624" y="13967"/>
                </a:lnTo>
                <a:lnTo>
                  <a:pt x="281155" y="3576"/>
                </a:lnTo>
                <a:lnTo>
                  <a:pt x="329907" y="0"/>
                </a:lnTo>
                <a:lnTo>
                  <a:pt x="11688317" y="0"/>
                </a:lnTo>
                <a:lnTo>
                  <a:pt x="11737079" y="3576"/>
                </a:lnTo>
                <a:lnTo>
                  <a:pt x="11783618" y="13967"/>
                </a:lnTo>
                <a:lnTo>
                  <a:pt x="11827423" y="30662"/>
                </a:lnTo>
                <a:lnTo>
                  <a:pt x="11867986" y="53151"/>
                </a:lnTo>
                <a:lnTo>
                  <a:pt x="11904795" y="80923"/>
                </a:lnTo>
                <a:lnTo>
                  <a:pt x="11937340" y="113468"/>
                </a:lnTo>
                <a:lnTo>
                  <a:pt x="11965112" y="150277"/>
                </a:lnTo>
                <a:lnTo>
                  <a:pt x="11987601" y="190840"/>
                </a:lnTo>
                <a:lnTo>
                  <a:pt x="12004296" y="234645"/>
                </a:lnTo>
                <a:lnTo>
                  <a:pt x="12014687" y="281184"/>
                </a:lnTo>
                <a:lnTo>
                  <a:pt x="12018264" y="329946"/>
                </a:lnTo>
                <a:lnTo>
                  <a:pt x="12018264" y="6363487"/>
                </a:lnTo>
                <a:lnTo>
                  <a:pt x="12014687" y="6412239"/>
                </a:lnTo>
                <a:lnTo>
                  <a:pt x="12004296" y="6458770"/>
                </a:lnTo>
                <a:lnTo>
                  <a:pt x="11987601" y="6502569"/>
                </a:lnTo>
                <a:lnTo>
                  <a:pt x="11965112" y="6543127"/>
                </a:lnTo>
                <a:lnTo>
                  <a:pt x="11937340" y="6579932"/>
                </a:lnTo>
                <a:lnTo>
                  <a:pt x="11904795" y="6612475"/>
                </a:lnTo>
                <a:lnTo>
                  <a:pt x="11867986" y="6640246"/>
                </a:lnTo>
                <a:lnTo>
                  <a:pt x="11827423" y="6662733"/>
                </a:lnTo>
                <a:lnTo>
                  <a:pt x="11783618" y="6679427"/>
                </a:lnTo>
                <a:lnTo>
                  <a:pt x="11737079" y="6689818"/>
                </a:lnTo>
                <a:lnTo>
                  <a:pt x="11688317" y="6693395"/>
                </a:lnTo>
                <a:lnTo>
                  <a:pt x="329907" y="6693395"/>
                </a:lnTo>
                <a:lnTo>
                  <a:pt x="281155" y="6689818"/>
                </a:lnTo>
                <a:lnTo>
                  <a:pt x="234624" y="6679427"/>
                </a:lnTo>
                <a:lnTo>
                  <a:pt x="190825" y="6662733"/>
                </a:lnTo>
                <a:lnTo>
                  <a:pt x="150267" y="6640246"/>
                </a:lnTo>
                <a:lnTo>
                  <a:pt x="113462" y="6612475"/>
                </a:lnTo>
                <a:lnTo>
                  <a:pt x="80919" y="6579932"/>
                </a:lnTo>
                <a:lnTo>
                  <a:pt x="53149" y="6543127"/>
                </a:lnTo>
                <a:lnTo>
                  <a:pt x="30661" y="6502569"/>
                </a:lnTo>
                <a:lnTo>
                  <a:pt x="13967" y="6458770"/>
                </a:lnTo>
                <a:lnTo>
                  <a:pt x="3576" y="6412239"/>
                </a:lnTo>
                <a:lnTo>
                  <a:pt x="0" y="6363487"/>
                </a:lnTo>
                <a:lnTo>
                  <a:pt x="0" y="329946"/>
                </a:lnTo>
                <a:close/>
              </a:path>
            </a:pathLst>
          </a:custGeom>
          <a:ln w="6349">
            <a:solidFill>
              <a:srgbClr val="000000"/>
            </a:solidFill>
          </a:ln>
        </p:spPr>
        <p:txBody>
          <a:bodyPr wrap="square" lIns="0" tIns="0" rIns="0" bIns="0" rtlCol="0"/>
          <a:lstStyle/>
          <a:p>
            <a:endParaRPr/>
          </a:p>
        </p:txBody>
      </p:sp>
      <p:sp>
        <p:nvSpPr>
          <p:cNvPr id="17" name="bg object 17"/>
          <p:cNvSpPr/>
          <p:nvPr/>
        </p:nvSpPr>
        <p:spPr>
          <a:xfrm>
            <a:off x="195071" y="6210300"/>
            <a:ext cx="609600" cy="457200"/>
          </a:xfrm>
          <a:custGeom>
            <a:avLst/>
            <a:gdLst/>
            <a:ahLst/>
            <a:cxnLst/>
            <a:rect l="l" t="t" r="r" b="b"/>
            <a:pathLst>
              <a:path w="609600" h="457200">
                <a:moveTo>
                  <a:pt x="304800" y="0"/>
                </a:moveTo>
                <a:lnTo>
                  <a:pt x="250011" y="3683"/>
                </a:lnTo>
                <a:lnTo>
                  <a:pt x="198444" y="14301"/>
                </a:lnTo>
                <a:lnTo>
                  <a:pt x="150960" y="31210"/>
                </a:lnTo>
                <a:lnTo>
                  <a:pt x="108420" y="53764"/>
                </a:lnTo>
                <a:lnTo>
                  <a:pt x="71684" y="81316"/>
                </a:lnTo>
                <a:lnTo>
                  <a:pt x="41613" y="113221"/>
                </a:lnTo>
                <a:lnTo>
                  <a:pt x="19068" y="148834"/>
                </a:lnTo>
                <a:lnTo>
                  <a:pt x="4910" y="187509"/>
                </a:lnTo>
                <a:lnTo>
                  <a:pt x="0" y="228600"/>
                </a:lnTo>
                <a:lnTo>
                  <a:pt x="4910" y="269690"/>
                </a:lnTo>
                <a:lnTo>
                  <a:pt x="19068" y="308365"/>
                </a:lnTo>
                <a:lnTo>
                  <a:pt x="41613" y="343978"/>
                </a:lnTo>
                <a:lnTo>
                  <a:pt x="71684" y="375883"/>
                </a:lnTo>
                <a:lnTo>
                  <a:pt x="108420" y="403435"/>
                </a:lnTo>
                <a:lnTo>
                  <a:pt x="150960" y="425989"/>
                </a:lnTo>
                <a:lnTo>
                  <a:pt x="198444" y="442898"/>
                </a:lnTo>
                <a:lnTo>
                  <a:pt x="250011" y="453516"/>
                </a:lnTo>
                <a:lnTo>
                  <a:pt x="304800" y="457200"/>
                </a:lnTo>
                <a:lnTo>
                  <a:pt x="359588" y="453516"/>
                </a:lnTo>
                <a:lnTo>
                  <a:pt x="411155" y="442898"/>
                </a:lnTo>
                <a:lnTo>
                  <a:pt x="458639" y="425989"/>
                </a:lnTo>
                <a:lnTo>
                  <a:pt x="501179" y="403435"/>
                </a:lnTo>
                <a:lnTo>
                  <a:pt x="537915" y="375883"/>
                </a:lnTo>
                <a:lnTo>
                  <a:pt x="567986" y="343978"/>
                </a:lnTo>
                <a:lnTo>
                  <a:pt x="590531" y="308365"/>
                </a:lnTo>
                <a:lnTo>
                  <a:pt x="604689" y="269690"/>
                </a:lnTo>
                <a:lnTo>
                  <a:pt x="609600" y="228600"/>
                </a:lnTo>
                <a:lnTo>
                  <a:pt x="604689" y="187509"/>
                </a:lnTo>
                <a:lnTo>
                  <a:pt x="590531" y="148834"/>
                </a:lnTo>
                <a:lnTo>
                  <a:pt x="567986" y="113221"/>
                </a:lnTo>
                <a:lnTo>
                  <a:pt x="537915" y="81316"/>
                </a:lnTo>
                <a:lnTo>
                  <a:pt x="501179" y="53764"/>
                </a:lnTo>
                <a:lnTo>
                  <a:pt x="458639" y="31210"/>
                </a:lnTo>
                <a:lnTo>
                  <a:pt x="411155" y="14301"/>
                </a:lnTo>
                <a:lnTo>
                  <a:pt x="359588" y="3683"/>
                </a:lnTo>
                <a:lnTo>
                  <a:pt x="304800" y="0"/>
                </a:lnTo>
                <a:close/>
              </a:path>
            </a:pathLst>
          </a:custGeom>
          <a:solidFill>
            <a:srgbClr val="0D57C4"/>
          </a:solidFill>
        </p:spPr>
        <p:txBody>
          <a:bodyPr wrap="square" lIns="0" tIns="0" rIns="0" bIns="0" rtlCol="0"/>
          <a:lstStyle/>
          <a:p>
            <a:endParaRPr/>
          </a:p>
        </p:txBody>
      </p:sp>
      <p:sp>
        <p:nvSpPr>
          <p:cNvPr id="18" name="bg object 18"/>
          <p:cNvSpPr/>
          <p:nvPr/>
        </p:nvSpPr>
        <p:spPr>
          <a:xfrm>
            <a:off x="195071" y="6210300"/>
            <a:ext cx="609600" cy="457200"/>
          </a:xfrm>
          <a:custGeom>
            <a:avLst/>
            <a:gdLst/>
            <a:ahLst/>
            <a:cxnLst/>
            <a:rect l="l" t="t" r="r" b="b"/>
            <a:pathLst>
              <a:path w="609600" h="457200">
                <a:moveTo>
                  <a:pt x="0" y="228600"/>
                </a:moveTo>
                <a:lnTo>
                  <a:pt x="4910" y="187509"/>
                </a:lnTo>
                <a:lnTo>
                  <a:pt x="19068" y="148834"/>
                </a:lnTo>
                <a:lnTo>
                  <a:pt x="41613" y="113221"/>
                </a:lnTo>
                <a:lnTo>
                  <a:pt x="71684" y="81316"/>
                </a:lnTo>
                <a:lnTo>
                  <a:pt x="108420" y="53764"/>
                </a:lnTo>
                <a:lnTo>
                  <a:pt x="150960" y="31210"/>
                </a:lnTo>
                <a:lnTo>
                  <a:pt x="198444" y="14301"/>
                </a:lnTo>
                <a:lnTo>
                  <a:pt x="250011" y="3683"/>
                </a:lnTo>
                <a:lnTo>
                  <a:pt x="304800" y="0"/>
                </a:lnTo>
                <a:lnTo>
                  <a:pt x="359588" y="3683"/>
                </a:lnTo>
                <a:lnTo>
                  <a:pt x="411155" y="14301"/>
                </a:lnTo>
                <a:lnTo>
                  <a:pt x="458639" y="31210"/>
                </a:lnTo>
                <a:lnTo>
                  <a:pt x="501179" y="53764"/>
                </a:lnTo>
                <a:lnTo>
                  <a:pt x="537915" y="81316"/>
                </a:lnTo>
                <a:lnTo>
                  <a:pt x="567986" y="113221"/>
                </a:lnTo>
                <a:lnTo>
                  <a:pt x="590531" y="148834"/>
                </a:lnTo>
                <a:lnTo>
                  <a:pt x="604689" y="187509"/>
                </a:lnTo>
                <a:lnTo>
                  <a:pt x="609600" y="228600"/>
                </a:lnTo>
                <a:lnTo>
                  <a:pt x="604689" y="269690"/>
                </a:lnTo>
                <a:lnTo>
                  <a:pt x="590531" y="308365"/>
                </a:lnTo>
                <a:lnTo>
                  <a:pt x="567986" y="343978"/>
                </a:lnTo>
                <a:lnTo>
                  <a:pt x="537915" y="375883"/>
                </a:lnTo>
                <a:lnTo>
                  <a:pt x="501179" y="403435"/>
                </a:lnTo>
                <a:lnTo>
                  <a:pt x="458639" y="425989"/>
                </a:lnTo>
                <a:lnTo>
                  <a:pt x="411155" y="442898"/>
                </a:lnTo>
                <a:lnTo>
                  <a:pt x="359588" y="453516"/>
                </a:lnTo>
                <a:lnTo>
                  <a:pt x="304800" y="457200"/>
                </a:lnTo>
                <a:lnTo>
                  <a:pt x="250011" y="453516"/>
                </a:lnTo>
                <a:lnTo>
                  <a:pt x="198444" y="442898"/>
                </a:lnTo>
                <a:lnTo>
                  <a:pt x="150960" y="425989"/>
                </a:lnTo>
                <a:lnTo>
                  <a:pt x="108420" y="403435"/>
                </a:lnTo>
                <a:lnTo>
                  <a:pt x="71684" y="375883"/>
                </a:lnTo>
                <a:lnTo>
                  <a:pt x="41613" y="343978"/>
                </a:lnTo>
                <a:lnTo>
                  <a:pt x="19068" y="308365"/>
                </a:lnTo>
                <a:lnTo>
                  <a:pt x="4910" y="269690"/>
                </a:lnTo>
                <a:lnTo>
                  <a:pt x="0" y="228600"/>
                </a:lnTo>
                <a:close/>
              </a:path>
            </a:pathLst>
          </a:custGeom>
          <a:ln w="9525">
            <a:solidFill>
              <a:srgbClr val="0D57C4"/>
            </a:solidFill>
          </a:ln>
        </p:spPr>
        <p:txBody>
          <a:bodyPr wrap="square" lIns="0" tIns="0" rIns="0" bIns="0" rtlCol="0"/>
          <a:lstStyle/>
          <a:p>
            <a:endParaRPr/>
          </a:p>
        </p:txBody>
      </p:sp>
      <p:sp>
        <p:nvSpPr>
          <p:cNvPr id="2" name="Holder 2"/>
          <p:cNvSpPr>
            <a:spLocks noGrp="1"/>
          </p:cNvSpPr>
          <p:nvPr>
            <p:ph type="title"/>
          </p:nvPr>
        </p:nvSpPr>
        <p:spPr>
          <a:xfrm>
            <a:off x="3071876" y="160985"/>
            <a:ext cx="6048247" cy="1193088"/>
          </a:xfrm>
          <a:prstGeom prst="rect">
            <a:avLst/>
          </a:prstGeom>
        </p:spPr>
        <p:txBody>
          <a:bodyPr wrap="square" lIns="0" tIns="0" rIns="0" bIns="0">
            <a:spAutoFit/>
          </a:bodyPr>
          <a:lstStyle>
            <a:lvl1pPr>
              <a:defRPr sz="4000" b="0" i="0">
                <a:solidFill>
                  <a:srgbClr val="0D57C4"/>
                </a:solidFill>
                <a:latin typeface="Times New Roman"/>
                <a:cs typeface="Times New Roman"/>
              </a:defRPr>
            </a:lvl1pPr>
          </a:lstStyle>
          <a:p>
            <a:endParaRPr/>
          </a:p>
        </p:txBody>
      </p:sp>
      <p:sp>
        <p:nvSpPr>
          <p:cNvPr id="3" name="Holder 3"/>
          <p:cNvSpPr>
            <a:spLocks noGrp="1"/>
          </p:cNvSpPr>
          <p:nvPr>
            <p:ph type="body" idx="1"/>
          </p:nvPr>
        </p:nvSpPr>
        <p:spPr>
          <a:xfrm>
            <a:off x="1028191" y="1804930"/>
            <a:ext cx="10189845" cy="3681729"/>
          </a:xfrm>
          <a:prstGeom prst="rect">
            <a:avLst/>
          </a:prstGeom>
        </p:spPr>
        <p:txBody>
          <a:bodyPr wrap="square" lIns="0" tIns="0" rIns="0" bIns="0">
            <a:spAutoFit/>
          </a:bodyPr>
          <a:lstStyle>
            <a:lvl1pPr>
              <a:defRPr sz="1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9798557" y="6346896"/>
            <a:ext cx="1652270" cy="207009"/>
          </a:xfrm>
          <a:prstGeom prst="rect">
            <a:avLst/>
          </a:prstGeom>
        </p:spPr>
        <p:txBody>
          <a:bodyPr wrap="square" lIns="0" tIns="0" rIns="0" bIns="0">
            <a:spAutoFit/>
          </a:bodyPr>
          <a:lstStyle>
            <a:lvl1pPr>
              <a:defRPr sz="1400" b="0" i="0">
                <a:solidFill>
                  <a:srgbClr val="232852"/>
                </a:solidFill>
                <a:latin typeface="Palatino Linotype"/>
                <a:cs typeface="Palatino Linotype"/>
              </a:defRPr>
            </a:lvl1pPr>
          </a:lstStyle>
          <a:p>
            <a:pPr marL="12700">
              <a:lnSpc>
                <a:spcPts val="1410"/>
              </a:lnSpc>
            </a:pPr>
            <a:r>
              <a:rPr spc="-35" dirty="0"/>
              <a:t>Tuesday,</a:t>
            </a:r>
            <a:r>
              <a:rPr spc="-30" dirty="0"/>
              <a:t> </a:t>
            </a:r>
            <a:r>
              <a:rPr dirty="0"/>
              <a:t>July</a:t>
            </a:r>
            <a:r>
              <a:rPr spc="-20" dirty="0"/>
              <a:t> </a:t>
            </a:r>
            <a:r>
              <a:rPr dirty="0"/>
              <a:t>9,</a:t>
            </a:r>
            <a:r>
              <a:rPr spc="-5" dirty="0"/>
              <a:t> </a:t>
            </a:r>
            <a:r>
              <a:rPr spc="-20" dirty="0"/>
              <a:t>2024</a:t>
            </a:r>
          </a:p>
        </p:txBody>
      </p:sp>
      <p:sp>
        <p:nvSpPr>
          <p:cNvPr id="5" name="Holder 5"/>
          <p:cNvSpPr>
            <a:spLocks noGrp="1"/>
          </p:cNvSpPr>
          <p:nvPr>
            <p:ph type="dt" sz="half" idx="6"/>
          </p:nvPr>
        </p:nvSpPr>
        <p:spPr>
          <a:xfrm>
            <a:off x="1045565" y="6546845"/>
            <a:ext cx="1838960" cy="207009"/>
          </a:xfrm>
          <a:prstGeom prst="rect">
            <a:avLst/>
          </a:prstGeom>
        </p:spPr>
        <p:txBody>
          <a:bodyPr wrap="square" lIns="0" tIns="0" rIns="0" bIns="0">
            <a:spAutoFit/>
          </a:bodyPr>
          <a:lstStyle>
            <a:lvl1pPr>
              <a:defRPr sz="1400" b="0" i="0">
                <a:solidFill>
                  <a:srgbClr val="232852"/>
                </a:solidFill>
                <a:latin typeface="Palatino Linotype"/>
                <a:cs typeface="Palatino Linotype"/>
              </a:defRPr>
            </a:lvl1pPr>
          </a:lstStyle>
          <a:p>
            <a:pPr marL="12700">
              <a:lnSpc>
                <a:spcPts val="1410"/>
              </a:lnSpc>
            </a:pPr>
            <a:r>
              <a:rPr dirty="0"/>
              <a:t>PROJECT</a:t>
            </a:r>
            <a:r>
              <a:rPr spc="10" dirty="0"/>
              <a:t> </a:t>
            </a:r>
            <a:r>
              <a:rPr spc="-40" dirty="0"/>
              <a:t>VIVA-</a:t>
            </a:r>
            <a:r>
              <a:rPr spc="-20" dirty="0"/>
              <a:t>VOCE</a:t>
            </a:r>
          </a:p>
        </p:txBody>
      </p:sp>
      <p:sp>
        <p:nvSpPr>
          <p:cNvPr id="6" name="Holder 6"/>
          <p:cNvSpPr>
            <a:spLocks noGrp="1"/>
          </p:cNvSpPr>
          <p:nvPr>
            <p:ph type="sldNum" sz="quarter" idx="7"/>
          </p:nvPr>
        </p:nvSpPr>
        <p:spPr>
          <a:xfrm>
            <a:off x="362711" y="6315122"/>
            <a:ext cx="287020" cy="244475"/>
          </a:xfrm>
          <a:prstGeom prst="rect">
            <a:avLst/>
          </a:prstGeom>
        </p:spPr>
        <p:txBody>
          <a:bodyPr wrap="square" lIns="0" tIns="0" rIns="0" bIns="0">
            <a:spAutoFit/>
          </a:bodyPr>
          <a:lstStyle>
            <a:lvl1pPr>
              <a:defRPr sz="1400" b="0" i="0">
                <a:solidFill>
                  <a:schemeClr val="bg1"/>
                </a:solidFill>
                <a:latin typeface="Tahoma"/>
                <a:cs typeface="Tahoma"/>
              </a:defRPr>
            </a:lvl1pPr>
          </a:lstStyle>
          <a:p>
            <a:pPr marL="86360">
              <a:lnSpc>
                <a:spcPct val="100000"/>
              </a:lnSpc>
              <a:spcBef>
                <a:spcPts val="110"/>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3946" y="266193"/>
            <a:ext cx="12029440" cy="6693534"/>
            <a:chOff x="83820" y="70103"/>
            <a:chExt cx="12029440" cy="6693534"/>
          </a:xfrm>
        </p:grpSpPr>
        <p:pic>
          <p:nvPicPr>
            <p:cNvPr id="3" name="object 3"/>
            <p:cNvPicPr/>
            <p:nvPr/>
          </p:nvPicPr>
          <p:blipFill>
            <a:blip r:embed="rId2" cstate="print"/>
            <a:stretch>
              <a:fillRect/>
            </a:stretch>
          </p:blipFill>
          <p:spPr>
            <a:xfrm>
              <a:off x="86868" y="70103"/>
              <a:ext cx="12018264" cy="6693392"/>
            </a:xfrm>
            <a:prstGeom prst="rect">
              <a:avLst/>
            </a:prstGeom>
          </p:spPr>
        </p:pic>
        <p:sp>
          <p:nvSpPr>
            <p:cNvPr id="4" name="object 4"/>
            <p:cNvSpPr/>
            <p:nvPr/>
          </p:nvSpPr>
          <p:spPr>
            <a:xfrm>
              <a:off x="86868" y="70103"/>
              <a:ext cx="12018645" cy="6693534"/>
            </a:xfrm>
            <a:custGeom>
              <a:avLst/>
              <a:gdLst/>
              <a:ahLst/>
              <a:cxnLst/>
              <a:rect l="l" t="t" r="r" b="b"/>
              <a:pathLst>
                <a:path w="12018645" h="6693534">
                  <a:moveTo>
                    <a:pt x="0" y="329946"/>
                  </a:moveTo>
                  <a:lnTo>
                    <a:pt x="3576" y="281184"/>
                  </a:lnTo>
                  <a:lnTo>
                    <a:pt x="13967" y="234645"/>
                  </a:lnTo>
                  <a:lnTo>
                    <a:pt x="30661" y="190840"/>
                  </a:lnTo>
                  <a:lnTo>
                    <a:pt x="53149" y="150277"/>
                  </a:lnTo>
                  <a:lnTo>
                    <a:pt x="80919" y="113468"/>
                  </a:lnTo>
                  <a:lnTo>
                    <a:pt x="113462" y="80923"/>
                  </a:lnTo>
                  <a:lnTo>
                    <a:pt x="150267" y="53151"/>
                  </a:lnTo>
                  <a:lnTo>
                    <a:pt x="190825" y="30662"/>
                  </a:lnTo>
                  <a:lnTo>
                    <a:pt x="234624" y="13967"/>
                  </a:lnTo>
                  <a:lnTo>
                    <a:pt x="281155" y="3576"/>
                  </a:lnTo>
                  <a:lnTo>
                    <a:pt x="329907" y="0"/>
                  </a:lnTo>
                  <a:lnTo>
                    <a:pt x="11688317" y="0"/>
                  </a:lnTo>
                  <a:lnTo>
                    <a:pt x="11737079" y="3576"/>
                  </a:lnTo>
                  <a:lnTo>
                    <a:pt x="11783618" y="13967"/>
                  </a:lnTo>
                  <a:lnTo>
                    <a:pt x="11827423" y="30662"/>
                  </a:lnTo>
                  <a:lnTo>
                    <a:pt x="11867986" y="53151"/>
                  </a:lnTo>
                  <a:lnTo>
                    <a:pt x="11904795" y="80923"/>
                  </a:lnTo>
                  <a:lnTo>
                    <a:pt x="11937340" y="113468"/>
                  </a:lnTo>
                  <a:lnTo>
                    <a:pt x="11965112" y="150277"/>
                  </a:lnTo>
                  <a:lnTo>
                    <a:pt x="11987601" y="190840"/>
                  </a:lnTo>
                  <a:lnTo>
                    <a:pt x="12004296" y="234645"/>
                  </a:lnTo>
                  <a:lnTo>
                    <a:pt x="12014687" y="281184"/>
                  </a:lnTo>
                  <a:lnTo>
                    <a:pt x="12018264" y="329946"/>
                  </a:lnTo>
                  <a:lnTo>
                    <a:pt x="12018264" y="6363487"/>
                  </a:lnTo>
                  <a:lnTo>
                    <a:pt x="12014687" y="6412239"/>
                  </a:lnTo>
                  <a:lnTo>
                    <a:pt x="12004296" y="6458770"/>
                  </a:lnTo>
                  <a:lnTo>
                    <a:pt x="11987601" y="6502569"/>
                  </a:lnTo>
                  <a:lnTo>
                    <a:pt x="11965112" y="6543127"/>
                  </a:lnTo>
                  <a:lnTo>
                    <a:pt x="11937340" y="6579932"/>
                  </a:lnTo>
                  <a:lnTo>
                    <a:pt x="11904795" y="6612475"/>
                  </a:lnTo>
                  <a:lnTo>
                    <a:pt x="11867986" y="6640246"/>
                  </a:lnTo>
                  <a:lnTo>
                    <a:pt x="11827423" y="6662733"/>
                  </a:lnTo>
                  <a:lnTo>
                    <a:pt x="11783618" y="6679427"/>
                  </a:lnTo>
                  <a:lnTo>
                    <a:pt x="11737079" y="6689818"/>
                  </a:lnTo>
                  <a:lnTo>
                    <a:pt x="11688317" y="6693395"/>
                  </a:lnTo>
                  <a:lnTo>
                    <a:pt x="329907" y="6693395"/>
                  </a:lnTo>
                  <a:lnTo>
                    <a:pt x="281155" y="6689818"/>
                  </a:lnTo>
                  <a:lnTo>
                    <a:pt x="234624" y="6679427"/>
                  </a:lnTo>
                  <a:lnTo>
                    <a:pt x="190825" y="6662733"/>
                  </a:lnTo>
                  <a:lnTo>
                    <a:pt x="150267" y="6640246"/>
                  </a:lnTo>
                  <a:lnTo>
                    <a:pt x="113462" y="6612475"/>
                  </a:lnTo>
                  <a:lnTo>
                    <a:pt x="80919" y="6579932"/>
                  </a:lnTo>
                  <a:lnTo>
                    <a:pt x="53149" y="6543127"/>
                  </a:lnTo>
                  <a:lnTo>
                    <a:pt x="30661" y="6502569"/>
                  </a:lnTo>
                  <a:lnTo>
                    <a:pt x="13967" y="6458770"/>
                  </a:lnTo>
                  <a:lnTo>
                    <a:pt x="3576" y="6412239"/>
                  </a:lnTo>
                  <a:lnTo>
                    <a:pt x="0" y="6363487"/>
                  </a:lnTo>
                  <a:lnTo>
                    <a:pt x="0" y="329946"/>
                  </a:lnTo>
                  <a:close/>
                </a:path>
              </a:pathLst>
            </a:custGeom>
            <a:ln w="6349">
              <a:solidFill>
                <a:srgbClr val="000000"/>
              </a:solidFill>
            </a:ln>
          </p:spPr>
          <p:txBody>
            <a:bodyPr wrap="square" lIns="0" tIns="0" rIns="0" bIns="0" rtlCol="0"/>
            <a:lstStyle/>
            <a:p>
              <a:endParaRPr/>
            </a:p>
          </p:txBody>
        </p:sp>
        <p:sp>
          <p:nvSpPr>
            <p:cNvPr id="5" name="object 5"/>
            <p:cNvSpPr/>
            <p:nvPr/>
          </p:nvSpPr>
          <p:spPr>
            <a:xfrm>
              <a:off x="83820" y="1298478"/>
              <a:ext cx="12029440" cy="120650"/>
            </a:xfrm>
            <a:custGeom>
              <a:avLst/>
              <a:gdLst/>
              <a:ahLst/>
              <a:cxnLst/>
              <a:rect l="l" t="t" r="r" b="b"/>
              <a:pathLst>
                <a:path w="12029440" h="120650">
                  <a:moveTo>
                    <a:pt x="12028932" y="0"/>
                  </a:moveTo>
                  <a:lnTo>
                    <a:pt x="0" y="0"/>
                  </a:lnTo>
                  <a:lnTo>
                    <a:pt x="0" y="120396"/>
                  </a:lnTo>
                  <a:lnTo>
                    <a:pt x="12028932" y="120396"/>
                  </a:lnTo>
                  <a:lnTo>
                    <a:pt x="12028932" y="0"/>
                  </a:lnTo>
                  <a:close/>
                </a:path>
              </a:pathLst>
            </a:custGeom>
            <a:solidFill>
              <a:srgbClr val="498EF1"/>
            </a:solidFill>
          </p:spPr>
          <p:txBody>
            <a:bodyPr wrap="square" lIns="0" tIns="0" rIns="0" bIns="0" rtlCol="0"/>
            <a:lstStyle/>
            <a:p>
              <a:endParaRPr/>
            </a:p>
          </p:txBody>
        </p:sp>
        <p:sp>
          <p:nvSpPr>
            <p:cNvPr id="6" name="object 6"/>
            <p:cNvSpPr/>
            <p:nvPr/>
          </p:nvSpPr>
          <p:spPr>
            <a:xfrm>
              <a:off x="83820" y="2976371"/>
              <a:ext cx="12029440" cy="111760"/>
            </a:xfrm>
            <a:custGeom>
              <a:avLst/>
              <a:gdLst/>
              <a:ahLst/>
              <a:cxnLst/>
              <a:rect l="l" t="t" r="r" b="b"/>
              <a:pathLst>
                <a:path w="12029440" h="111760">
                  <a:moveTo>
                    <a:pt x="12028932" y="0"/>
                  </a:moveTo>
                  <a:lnTo>
                    <a:pt x="0" y="0"/>
                  </a:lnTo>
                  <a:lnTo>
                    <a:pt x="0" y="111251"/>
                  </a:lnTo>
                  <a:lnTo>
                    <a:pt x="12028932" y="111251"/>
                  </a:lnTo>
                  <a:lnTo>
                    <a:pt x="12028932" y="0"/>
                  </a:lnTo>
                  <a:close/>
                </a:path>
              </a:pathLst>
            </a:custGeom>
            <a:solidFill>
              <a:srgbClr val="ACCAF8"/>
            </a:solidFill>
          </p:spPr>
          <p:txBody>
            <a:bodyPr wrap="square" lIns="0" tIns="0" rIns="0" bIns="0" rtlCol="0"/>
            <a:lstStyle/>
            <a:p>
              <a:endParaRPr/>
            </a:p>
          </p:txBody>
        </p:sp>
      </p:grpSp>
      <p:sp>
        <p:nvSpPr>
          <p:cNvPr id="7" name="object 7"/>
          <p:cNvSpPr txBox="1"/>
          <p:nvPr/>
        </p:nvSpPr>
        <p:spPr>
          <a:xfrm>
            <a:off x="985684" y="3308684"/>
            <a:ext cx="5105400" cy="2985113"/>
          </a:xfrm>
          <a:prstGeom prst="rect">
            <a:avLst/>
          </a:prstGeom>
        </p:spPr>
        <p:txBody>
          <a:bodyPr vert="horz" wrap="square" lIns="0" tIns="112395" rIns="0" bIns="0" rtlCol="0">
            <a:spAutoFit/>
          </a:bodyPr>
          <a:lstStyle/>
          <a:p>
            <a:pPr marL="12700">
              <a:lnSpc>
                <a:spcPct val="100000"/>
              </a:lnSpc>
              <a:spcBef>
                <a:spcPts val="885"/>
              </a:spcBef>
            </a:pPr>
            <a:r>
              <a:rPr sz="2700" b="1" dirty="0">
                <a:solidFill>
                  <a:srgbClr val="00AF50"/>
                </a:solidFill>
                <a:latin typeface="Times New Roman"/>
                <a:cs typeface="Times New Roman"/>
              </a:rPr>
              <a:t>Presented</a:t>
            </a:r>
            <a:r>
              <a:rPr sz="2700" b="1" spc="-65" dirty="0">
                <a:solidFill>
                  <a:srgbClr val="00AF50"/>
                </a:solidFill>
                <a:latin typeface="Times New Roman"/>
                <a:cs typeface="Times New Roman"/>
              </a:rPr>
              <a:t> </a:t>
            </a:r>
            <a:r>
              <a:rPr sz="2700" b="1" spc="-25" dirty="0">
                <a:solidFill>
                  <a:srgbClr val="00AF50"/>
                </a:solidFill>
                <a:latin typeface="Times New Roman"/>
                <a:cs typeface="Times New Roman"/>
              </a:rPr>
              <a:t>by:</a:t>
            </a:r>
            <a:endParaRPr sz="2700" dirty="0">
              <a:latin typeface="Times New Roman"/>
              <a:cs typeface="Times New Roman"/>
            </a:endParaRPr>
          </a:p>
          <a:p>
            <a:pPr marL="355600" indent="-342900" algn="just">
              <a:lnSpc>
                <a:spcPct val="100000"/>
              </a:lnSpc>
              <a:spcBef>
                <a:spcPts val="605"/>
              </a:spcBef>
              <a:buFont typeface="+mj-lt"/>
              <a:buAutoNum type="arabicPeriod"/>
            </a:pPr>
            <a:r>
              <a:rPr sz="1600" dirty="0">
                <a:latin typeface="Times New Roman"/>
                <a:cs typeface="Times New Roman"/>
              </a:rPr>
              <a:t>Shaik</a:t>
            </a:r>
            <a:r>
              <a:rPr sz="1600" spc="-20" dirty="0">
                <a:latin typeface="Times New Roman"/>
                <a:cs typeface="Times New Roman"/>
              </a:rPr>
              <a:t> </a:t>
            </a:r>
            <a:r>
              <a:rPr sz="1600" spc="-10" dirty="0">
                <a:latin typeface="Times New Roman"/>
                <a:cs typeface="Times New Roman"/>
              </a:rPr>
              <a:t>Imran</a:t>
            </a:r>
            <a:r>
              <a:rPr lang="en-US" sz="1600" spc="-10" dirty="0">
                <a:latin typeface="Times New Roman"/>
                <a:cs typeface="Times New Roman"/>
              </a:rPr>
              <a:t>	                    </a:t>
            </a:r>
            <a:r>
              <a:rPr sz="1600" spc="-10" dirty="0">
                <a:latin typeface="Times New Roman"/>
                <a:cs typeface="Times New Roman"/>
              </a:rPr>
              <a:t>(21491A05W8)</a:t>
            </a:r>
            <a:endParaRPr sz="1600" dirty="0">
              <a:latin typeface="Times New Roman"/>
              <a:cs typeface="Times New Roman"/>
            </a:endParaRPr>
          </a:p>
          <a:p>
            <a:pPr marL="355600" marR="5080" indent="-342900" algn="just">
              <a:lnSpc>
                <a:spcPct val="146800"/>
              </a:lnSpc>
              <a:spcBef>
                <a:spcPts val="40"/>
              </a:spcBef>
              <a:buFont typeface="+mj-lt"/>
              <a:buAutoNum type="arabicPeriod"/>
            </a:pPr>
            <a:r>
              <a:rPr sz="1600" dirty="0" err="1">
                <a:latin typeface="Times New Roman"/>
                <a:cs typeface="Times New Roman"/>
              </a:rPr>
              <a:t>K</a:t>
            </a:r>
            <a:r>
              <a:rPr lang="en-US" sz="1600" dirty="0" err="1">
                <a:latin typeface="Times New Roman"/>
                <a:cs typeface="Times New Roman"/>
              </a:rPr>
              <a:t>.</a:t>
            </a:r>
            <a:r>
              <a:rPr sz="1600" dirty="0" err="1">
                <a:latin typeface="Times New Roman"/>
                <a:cs typeface="Times New Roman"/>
              </a:rPr>
              <a:t>Khadarpeer</a:t>
            </a:r>
            <a:r>
              <a:rPr sz="1600" spc="-10" dirty="0">
                <a:latin typeface="Times New Roman"/>
                <a:cs typeface="Times New Roman"/>
              </a:rPr>
              <a:t> Saheb</a:t>
            </a:r>
            <a:r>
              <a:rPr lang="en-US" sz="1600" spc="-10" dirty="0">
                <a:latin typeface="Times New Roman"/>
                <a:cs typeface="Times New Roman"/>
              </a:rPr>
              <a:t>                </a:t>
            </a:r>
            <a:r>
              <a:rPr sz="1600" spc="-10" dirty="0">
                <a:latin typeface="Times New Roman"/>
                <a:cs typeface="Times New Roman"/>
              </a:rPr>
              <a:t>(21491A05U5) </a:t>
            </a:r>
            <a:endParaRPr lang="en-US" sz="1600" spc="-10" dirty="0">
              <a:latin typeface="Times New Roman"/>
              <a:cs typeface="Times New Roman"/>
            </a:endParaRPr>
          </a:p>
          <a:p>
            <a:pPr marL="355600" marR="5080" indent="-342900" algn="just">
              <a:lnSpc>
                <a:spcPct val="146800"/>
              </a:lnSpc>
              <a:spcBef>
                <a:spcPts val="40"/>
              </a:spcBef>
              <a:buFont typeface="+mj-lt"/>
              <a:buAutoNum type="arabicPeriod"/>
            </a:pPr>
            <a:r>
              <a:rPr sz="1600" dirty="0" err="1">
                <a:latin typeface="Times New Roman"/>
                <a:cs typeface="Times New Roman"/>
              </a:rPr>
              <a:t>K</a:t>
            </a:r>
            <a:r>
              <a:rPr lang="en-US" sz="1600" dirty="0" err="1">
                <a:latin typeface="Times New Roman"/>
                <a:cs typeface="Times New Roman"/>
              </a:rPr>
              <a:t>.</a:t>
            </a:r>
            <a:r>
              <a:rPr sz="1600" spc="-10" dirty="0" err="1">
                <a:latin typeface="Times New Roman"/>
                <a:cs typeface="Times New Roman"/>
              </a:rPr>
              <a:t>Subbarao</a:t>
            </a:r>
            <a:r>
              <a:rPr lang="en-US" sz="1600" spc="-10" dirty="0">
                <a:latin typeface="Times New Roman"/>
                <a:cs typeface="Times New Roman"/>
              </a:rPr>
              <a:t>                               </a:t>
            </a:r>
            <a:r>
              <a:rPr sz="1600" spc="-10" dirty="0">
                <a:latin typeface="Times New Roman"/>
                <a:cs typeface="Times New Roman"/>
              </a:rPr>
              <a:t>(21491A05R3) </a:t>
            </a:r>
            <a:endParaRPr lang="en-US" sz="1600" spc="-10" dirty="0">
              <a:latin typeface="Times New Roman"/>
              <a:cs typeface="Times New Roman"/>
            </a:endParaRPr>
          </a:p>
          <a:p>
            <a:pPr marL="355600" marR="5080" indent="-342900" algn="just">
              <a:lnSpc>
                <a:spcPct val="146800"/>
              </a:lnSpc>
              <a:spcBef>
                <a:spcPts val="40"/>
              </a:spcBef>
              <a:buFont typeface="+mj-lt"/>
              <a:buAutoNum type="arabicPeriod"/>
            </a:pPr>
            <a:r>
              <a:rPr sz="1600" spc="-10" dirty="0" err="1">
                <a:latin typeface="Times New Roman"/>
                <a:cs typeface="Times New Roman"/>
              </a:rPr>
              <a:t>K.Shanmukh</a:t>
            </a:r>
            <a:r>
              <a:rPr lang="en-US" sz="1600" spc="-10" dirty="0">
                <a:latin typeface="Times New Roman"/>
                <a:cs typeface="Times New Roman"/>
              </a:rPr>
              <a:t>                             </a:t>
            </a:r>
            <a:r>
              <a:rPr sz="1600" spc="-10" dirty="0">
                <a:latin typeface="Times New Roman"/>
                <a:cs typeface="Times New Roman"/>
              </a:rPr>
              <a:t>(21491A05U4) </a:t>
            </a:r>
            <a:endParaRPr lang="en-US" sz="1600" spc="-10" dirty="0">
              <a:latin typeface="Times New Roman"/>
              <a:cs typeface="Times New Roman"/>
            </a:endParaRPr>
          </a:p>
          <a:p>
            <a:pPr marL="355600" marR="5080" indent="-342900" algn="just">
              <a:lnSpc>
                <a:spcPct val="146800"/>
              </a:lnSpc>
              <a:spcBef>
                <a:spcPts val="40"/>
              </a:spcBef>
              <a:buFont typeface="+mj-lt"/>
              <a:buAutoNum type="arabicPeriod"/>
            </a:pPr>
            <a:r>
              <a:rPr sz="1600" spc="-10" dirty="0" err="1">
                <a:latin typeface="Times New Roman"/>
                <a:cs typeface="Times New Roman"/>
              </a:rPr>
              <a:t>A.Surya</a:t>
            </a:r>
            <a:r>
              <a:rPr lang="en-US" sz="1600" spc="-10" dirty="0">
                <a:latin typeface="Times New Roman"/>
                <a:cs typeface="Times New Roman"/>
              </a:rPr>
              <a:t>                                     </a:t>
            </a:r>
            <a:r>
              <a:rPr sz="1600" spc="-10" dirty="0">
                <a:latin typeface="Times New Roman"/>
                <a:cs typeface="Times New Roman"/>
              </a:rPr>
              <a:t>(21491A05U6) </a:t>
            </a:r>
            <a:endParaRPr lang="en-US" sz="1600" spc="-10" dirty="0">
              <a:latin typeface="Times New Roman"/>
              <a:cs typeface="Times New Roman"/>
            </a:endParaRPr>
          </a:p>
          <a:p>
            <a:pPr marL="355600" marR="5080" indent="-342900" algn="just">
              <a:lnSpc>
                <a:spcPct val="146800"/>
              </a:lnSpc>
              <a:spcBef>
                <a:spcPts val="40"/>
              </a:spcBef>
              <a:buFont typeface="+mj-lt"/>
              <a:buAutoNum type="arabicPeriod"/>
            </a:pPr>
            <a:r>
              <a:rPr sz="1600" spc="-10" dirty="0" err="1">
                <a:latin typeface="Times New Roman"/>
                <a:cs typeface="Times New Roman"/>
              </a:rPr>
              <a:t>G.Anvitha</a:t>
            </a:r>
            <a:r>
              <a:rPr lang="en-US" sz="1600" spc="-10" dirty="0">
                <a:latin typeface="Times New Roman"/>
                <a:cs typeface="Times New Roman"/>
              </a:rPr>
              <a:t>                                 </a:t>
            </a:r>
            <a:r>
              <a:rPr sz="1600" spc="-10" dirty="0">
                <a:latin typeface="Times New Roman"/>
                <a:cs typeface="Times New Roman"/>
              </a:rPr>
              <a:t>(21491A05S4)</a:t>
            </a:r>
            <a:endParaRPr sz="1600" dirty="0">
              <a:latin typeface="Times New Roman"/>
              <a:cs typeface="Times New Roman"/>
            </a:endParaRPr>
          </a:p>
          <a:p>
            <a:pPr marL="355600" indent="-342900" algn="just">
              <a:lnSpc>
                <a:spcPct val="100000"/>
              </a:lnSpc>
              <a:spcBef>
                <a:spcPts val="600"/>
              </a:spcBef>
              <a:buFont typeface="+mj-lt"/>
              <a:buAutoNum type="arabicPeriod"/>
            </a:pPr>
            <a:r>
              <a:rPr sz="1600" spc="-10" dirty="0" err="1">
                <a:latin typeface="Times New Roman"/>
                <a:cs typeface="Times New Roman"/>
              </a:rPr>
              <a:t>G.Charitha</a:t>
            </a:r>
            <a:r>
              <a:rPr lang="en-US" sz="1600" spc="-10" dirty="0">
                <a:latin typeface="Times New Roman"/>
                <a:cs typeface="Times New Roman"/>
              </a:rPr>
              <a:t>                                </a:t>
            </a:r>
            <a:r>
              <a:rPr sz="1600" spc="-10" dirty="0">
                <a:latin typeface="Times New Roman"/>
                <a:cs typeface="Times New Roman"/>
              </a:rPr>
              <a:t>(21491A05T7)</a:t>
            </a:r>
            <a:endParaRPr sz="1600" dirty="0">
              <a:latin typeface="Times New Roman"/>
              <a:cs typeface="Times New Roman"/>
            </a:endParaRPr>
          </a:p>
        </p:txBody>
      </p:sp>
      <p:sp>
        <p:nvSpPr>
          <p:cNvPr id="8" name="object 8"/>
          <p:cNvSpPr txBox="1"/>
          <p:nvPr/>
        </p:nvSpPr>
        <p:spPr>
          <a:xfrm>
            <a:off x="8441817" y="5133847"/>
            <a:ext cx="3503929" cy="1461135"/>
          </a:xfrm>
          <a:prstGeom prst="rect">
            <a:avLst/>
          </a:prstGeom>
        </p:spPr>
        <p:txBody>
          <a:bodyPr vert="horz" wrap="square" lIns="0" tIns="160655" rIns="0" bIns="0" rtlCol="0">
            <a:spAutoFit/>
          </a:bodyPr>
          <a:lstStyle/>
          <a:p>
            <a:pPr marL="241300">
              <a:lnSpc>
                <a:spcPct val="100000"/>
              </a:lnSpc>
              <a:spcBef>
                <a:spcPts val="1265"/>
              </a:spcBef>
            </a:pPr>
            <a:r>
              <a:rPr sz="2700" b="1" i="1" dirty="0">
                <a:solidFill>
                  <a:srgbClr val="00AF50"/>
                </a:solidFill>
                <a:latin typeface="Times New Roman"/>
                <a:cs typeface="Times New Roman"/>
              </a:rPr>
              <a:t>Under</a:t>
            </a:r>
            <a:r>
              <a:rPr sz="2700" b="1" i="1" spc="-10" dirty="0">
                <a:solidFill>
                  <a:srgbClr val="00AF50"/>
                </a:solidFill>
                <a:latin typeface="Times New Roman"/>
                <a:cs typeface="Times New Roman"/>
              </a:rPr>
              <a:t> </a:t>
            </a:r>
            <a:r>
              <a:rPr sz="2700" b="1" i="1" dirty="0">
                <a:solidFill>
                  <a:srgbClr val="00AF50"/>
                </a:solidFill>
                <a:latin typeface="Times New Roman"/>
                <a:cs typeface="Times New Roman"/>
              </a:rPr>
              <a:t>the</a:t>
            </a:r>
            <a:r>
              <a:rPr sz="2700" b="1" i="1" spc="-30" dirty="0">
                <a:solidFill>
                  <a:srgbClr val="00AF50"/>
                </a:solidFill>
                <a:latin typeface="Times New Roman"/>
                <a:cs typeface="Times New Roman"/>
              </a:rPr>
              <a:t> </a:t>
            </a:r>
            <a:r>
              <a:rPr sz="2700" b="1" i="1" dirty="0">
                <a:solidFill>
                  <a:srgbClr val="00AF50"/>
                </a:solidFill>
                <a:latin typeface="Times New Roman"/>
                <a:cs typeface="Times New Roman"/>
              </a:rPr>
              <a:t>Guidance</a:t>
            </a:r>
            <a:r>
              <a:rPr sz="2700" b="1" i="1" spc="-10" dirty="0">
                <a:solidFill>
                  <a:srgbClr val="00AF50"/>
                </a:solidFill>
                <a:latin typeface="Times New Roman"/>
                <a:cs typeface="Times New Roman"/>
              </a:rPr>
              <a:t> </a:t>
            </a:r>
            <a:r>
              <a:rPr sz="2700" b="1" i="1" spc="-25" dirty="0">
                <a:solidFill>
                  <a:srgbClr val="00AF50"/>
                </a:solidFill>
                <a:latin typeface="Times New Roman"/>
                <a:cs typeface="Times New Roman"/>
              </a:rPr>
              <a:t>of</a:t>
            </a:r>
            <a:endParaRPr sz="2700" dirty="0">
              <a:latin typeface="Times New Roman"/>
              <a:cs typeface="Times New Roman"/>
            </a:endParaRPr>
          </a:p>
          <a:p>
            <a:pPr marR="6350" algn="r">
              <a:lnSpc>
                <a:spcPct val="100000"/>
              </a:lnSpc>
              <a:spcBef>
                <a:spcPts val="650"/>
              </a:spcBef>
            </a:pPr>
            <a:r>
              <a:rPr sz="1500" b="1" dirty="0">
                <a:solidFill>
                  <a:srgbClr val="232852"/>
                </a:solidFill>
                <a:latin typeface="Times New Roman"/>
                <a:cs typeface="Times New Roman"/>
              </a:rPr>
              <a:t>Mr.K.</a:t>
            </a:r>
            <a:r>
              <a:rPr sz="1500" b="1" spc="-20" dirty="0">
                <a:solidFill>
                  <a:srgbClr val="232852"/>
                </a:solidFill>
                <a:latin typeface="Times New Roman"/>
                <a:cs typeface="Times New Roman"/>
              </a:rPr>
              <a:t> </a:t>
            </a:r>
            <a:r>
              <a:rPr sz="1500" b="1" dirty="0">
                <a:solidFill>
                  <a:srgbClr val="232852"/>
                </a:solidFill>
                <a:latin typeface="Times New Roman"/>
                <a:cs typeface="Times New Roman"/>
              </a:rPr>
              <a:t>Kishore</a:t>
            </a:r>
            <a:r>
              <a:rPr sz="1500" b="1" spc="-45" dirty="0">
                <a:solidFill>
                  <a:srgbClr val="232852"/>
                </a:solidFill>
                <a:latin typeface="Times New Roman"/>
                <a:cs typeface="Times New Roman"/>
              </a:rPr>
              <a:t> </a:t>
            </a:r>
            <a:r>
              <a:rPr sz="1500" b="1" spc="-20" dirty="0">
                <a:solidFill>
                  <a:srgbClr val="232852"/>
                </a:solidFill>
                <a:latin typeface="Times New Roman"/>
                <a:cs typeface="Times New Roman"/>
              </a:rPr>
              <a:t>Babu</a:t>
            </a:r>
            <a:endParaRPr sz="1500" dirty="0">
              <a:latin typeface="Times New Roman"/>
              <a:cs typeface="Times New Roman"/>
            </a:endParaRPr>
          </a:p>
          <a:p>
            <a:pPr marR="6985" algn="r">
              <a:lnSpc>
                <a:spcPct val="100000"/>
              </a:lnSpc>
              <a:spcBef>
                <a:spcPts val="600"/>
              </a:spcBef>
            </a:pPr>
            <a:r>
              <a:rPr sz="1400" b="1" i="1" dirty="0">
                <a:solidFill>
                  <a:srgbClr val="001F5F"/>
                </a:solidFill>
                <a:latin typeface="Times New Roman"/>
                <a:cs typeface="Times New Roman"/>
              </a:rPr>
              <a:t>Assistant</a:t>
            </a:r>
            <a:r>
              <a:rPr sz="1400" b="1" i="1" spc="-40" dirty="0">
                <a:solidFill>
                  <a:srgbClr val="001F5F"/>
                </a:solidFill>
                <a:latin typeface="Times New Roman"/>
                <a:cs typeface="Times New Roman"/>
              </a:rPr>
              <a:t> </a:t>
            </a:r>
            <a:r>
              <a:rPr sz="1400" b="1" i="1" spc="-10" dirty="0">
                <a:solidFill>
                  <a:srgbClr val="001F5F"/>
                </a:solidFill>
                <a:latin typeface="Times New Roman"/>
                <a:cs typeface="Times New Roman"/>
              </a:rPr>
              <a:t>professor</a:t>
            </a:r>
            <a:endParaRPr sz="1400" dirty="0">
              <a:latin typeface="Times New Roman"/>
              <a:cs typeface="Times New Roman"/>
            </a:endParaRPr>
          </a:p>
          <a:p>
            <a:pPr marR="5080" algn="r">
              <a:lnSpc>
                <a:spcPct val="100000"/>
              </a:lnSpc>
              <a:spcBef>
                <a:spcPts val="610"/>
              </a:spcBef>
            </a:pPr>
            <a:r>
              <a:rPr sz="1300" b="1" dirty="0">
                <a:solidFill>
                  <a:srgbClr val="232852"/>
                </a:solidFill>
                <a:latin typeface="Times New Roman"/>
                <a:cs typeface="Times New Roman"/>
              </a:rPr>
              <a:t>Department</a:t>
            </a:r>
            <a:r>
              <a:rPr sz="1300" b="1" spc="-20" dirty="0">
                <a:solidFill>
                  <a:srgbClr val="232852"/>
                </a:solidFill>
                <a:latin typeface="Times New Roman"/>
                <a:cs typeface="Times New Roman"/>
              </a:rPr>
              <a:t> </a:t>
            </a:r>
            <a:r>
              <a:rPr sz="1300" b="1" dirty="0">
                <a:solidFill>
                  <a:srgbClr val="232852"/>
                </a:solidFill>
                <a:latin typeface="Times New Roman"/>
                <a:cs typeface="Times New Roman"/>
              </a:rPr>
              <a:t>of</a:t>
            </a:r>
            <a:r>
              <a:rPr sz="1300" b="1" spc="-30" dirty="0">
                <a:solidFill>
                  <a:srgbClr val="232852"/>
                </a:solidFill>
                <a:latin typeface="Times New Roman"/>
                <a:cs typeface="Times New Roman"/>
              </a:rPr>
              <a:t> </a:t>
            </a:r>
            <a:r>
              <a:rPr lang="en-US" sz="1300" b="1" dirty="0">
                <a:solidFill>
                  <a:srgbClr val="232852"/>
                </a:solidFill>
                <a:latin typeface="Times New Roman"/>
                <a:cs typeface="Times New Roman"/>
              </a:rPr>
              <a:t> AIML</a:t>
            </a:r>
            <a:endParaRPr sz="1300" dirty="0">
              <a:latin typeface="Times New Roman"/>
              <a:cs typeface="Times New Roman"/>
            </a:endParaRPr>
          </a:p>
        </p:txBody>
      </p:sp>
      <p:sp>
        <p:nvSpPr>
          <p:cNvPr id="9" name="object 9"/>
          <p:cNvSpPr txBox="1">
            <a:spLocks noGrp="1"/>
          </p:cNvSpPr>
          <p:nvPr>
            <p:ph type="title"/>
          </p:nvPr>
        </p:nvSpPr>
        <p:spPr>
          <a:xfrm>
            <a:off x="94615" y="1807461"/>
            <a:ext cx="12018645" cy="1172757"/>
          </a:xfrm>
          <a:prstGeom prst="rect">
            <a:avLst/>
          </a:prstGeom>
          <a:solidFill>
            <a:srgbClr val="0D57C4"/>
          </a:solidFill>
        </p:spPr>
        <p:txBody>
          <a:bodyPr vert="horz" wrap="square" lIns="0" tIns="64135" rIns="0" bIns="0" rtlCol="0">
            <a:spAutoFit/>
          </a:bodyPr>
          <a:lstStyle/>
          <a:p>
            <a:pPr marL="1045844">
              <a:lnSpc>
                <a:spcPct val="100000"/>
              </a:lnSpc>
              <a:spcBef>
                <a:spcPts val="505"/>
              </a:spcBef>
            </a:pPr>
            <a:r>
              <a:rPr lang="en-US" sz="3600">
                <a:solidFill>
                  <a:srgbClr val="1F1F1F"/>
                </a:solidFill>
              </a:rPr>
              <a:t>Shopping Intensity: Unveiling Consumer Segments Through Clickstream Data</a:t>
            </a:r>
            <a:endParaRPr sz="3600" spc="-10" dirty="0">
              <a:solidFill>
                <a:srgbClr val="1F1F1F"/>
              </a:solidFill>
            </a:endParaRPr>
          </a:p>
        </p:txBody>
      </p:sp>
      <p:pic>
        <p:nvPicPr>
          <p:cNvPr id="10" name="object 10"/>
          <p:cNvPicPr/>
          <p:nvPr/>
        </p:nvPicPr>
        <p:blipFill>
          <a:blip r:embed="rId3" cstate="print"/>
          <a:stretch>
            <a:fillRect/>
          </a:stretch>
        </p:blipFill>
        <p:spPr>
          <a:xfrm>
            <a:off x="10920983" y="158495"/>
            <a:ext cx="979931" cy="838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6868" y="70103"/>
            <a:ext cx="12018645" cy="6693534"/>
          </a:xfrm>
          <a:custGeom>
            <a:avLst/>
            <a:gdLst/>
            <a:ahLst/>
            <a:cxnLst/>
            <a:rect l="l" t="t" r="r" b="b"/>
            <a:pathLst>
              <a:path w="12018645" h="6693534">
                <a:moveTo>
                  <a:pt x="0" y="329946"/>
                </a:moveTo>
                <a:lnTo>
                  <a:pt x="3576" y="281184"/>
                </a:lnTo>
                <a:lnTo>
                  <a:pt x="13967" y="234645"/>
                </a:lnTo>
                <a:lnTo>
                  <a:pt x="30661" y="190840"/>
                </a:lnTo>
                <a:lnTo>
                  <a:pt x="53149" y="150277"/>
                </a:lnTo>
                <a:lnTo>
                  <a:pt x="80919" y="113468"/>
                </a:lnTo>
                <a:lnTo>
                  <a:pt x="113462" y="80923"/>
                </a:lnTo>
                <a:lnTo>
                  <a:pt x="150267" y="53151"/>
                </a:lnTo>
                <a:lnTo>
                  <a:pt x="190825" y="30662"/>
                </a:lnTo>
                <a:lnTo>
                  <a:pt x="234624" y="13967"/>
                </a:lnTo>
                <a:lnTo>
                  <a:pt x="281155" y="3576"/>
                </a:lnTo>
                <a:lnTo>
                  <a:pt x="329907" y="0"/>
                </a:lnTo>
                <a:lnTo>
                  <a:pt x="11688317" y="0"/>
                </a:lnTo>
                <a:lnTo>
                  <a:pt x="11737079" y="3576"/>
                </a:lnTo>
                <a:lnTo>
                  <a:pt x="11783618" y="13967"/>
                </a:lnTo>
                <a:lnTo>
                  <a:pt x="11827423" y="30662"/>
                </a:lnTo>
                <a:lnTo>
                  <a:pt x="11867986" y="53151"/>
                </a:lnTo>
                <a:lnTo>
                  <a:pt x="11904795" y="80923"/>
                </a:lnTo>
                <a:lnTo>
                  <a:pt x="11937340" y="113468"/>
                </a:lnTo>
                <a:lnTo>
                  <a:pt x="11965112" y="150277"/>
                </a:lnTo>
                <a:lnTo>
                  <a:pt x="11987601" y="190840"/>
                </a:lnTo>
                <a:lnTo>
                  <a:pt x="12004296" y="234645"/>
                </a:lnTo>
                <a:lnTo>
                  <a:pt x="12014687" y="281184"/>
                </a:lnTo>
                <a:lnTo>
                  <a:pt x="12018264" y="329946"/>
                </a:lnTo>
                <a:lnTo>
                  <a:pt x="12018264" y="6363487"/>
                </a:lnTo>
                <a:lnTo>
                  <a:pt x="12014687" y="6412239"/>
                </a:lnTo>
                <a:lnTo>
                  <a:pt x="12004296" y="6458770"/>
                </a:lnTo>
                <a:lnTo>
                  <a:pt x="11987601" y="6502569"/>
                </a:lnTo>
                <a:lnTo>
                  <a:pt x="11965112" y="6543127"/>
                </a:lnTo>
                <a:lnTo>
                  <a:pt x="11937340" y="6579932"/>
                </a:lnTo>
                <a:lnTo>
                  <a:pt x="11904795" y="6612475"/>
                </a:lnTo>
                <a:lnTo>
                  <a:pt x="11867986" y="6640246"/>
                </a:lnTo>
                <a:lnTo>
                  <a:pt x="11827423" y="6662733"/>
                </a:lnTo>
                <a:lnTo>
                  <a:pt x="11783618" y="6679427"/>
                </a:lnTo>
                <a:lnTo>
                  <a:pt x="11737079" y="6689818"/>
                </a:lnTo>
                <a:lnTo>
                  <a:pt x="11688317" y="6693395"/>
                </a:lnTo>
                <a:lnTo>
                  <a:pt x="329907" y="6693395"/>
                </a:lnTo>
                <a:lnTo>
                  <a:pt x="281155" y="6689818"/>
                </a:lnTo>
                <a:lnTo>
                  <a:pt x="234624" y="6679427"/>
                </a:lnTo>
                <a:lnTo>
                  <a:pt x="190825" y="6662733"/>
                </a:lnTo>
                <a:lnTo>
                  <a:pt x="150267" y="6640246"/>
                </a:lnTo>
                <a:lnTo>
                  <a:pt x="113462" y="6612475"/>
                </a:lnTo>
                <a:lnTo>
                  <a:pt x="80919" y="6579932"/>
                </a:lnTo>
                <a:lnTo>
                  <a:pt x="53149" y="6543127"/>
                </a:lnTo>
                <a:lnTo>
                  <a:pt x="30661" y="6502569"/>
                </a:lnTo>
                <a:lnTo>
                  <a:pt x="13967" y="6458770"/>
                </a:lnTo>
                <a:lnTo>
                  <a:pt x="3576" y="6412239"/>
                </a:lnTo>
                <a:lnTo>
                  <a:pt x="0" y="6363487"/>
                </a:lnTo>
                <a:lnTo>
                  <a:pt x="0" y="329946"/>
                </a:lnTo>
                <a:close/>
              </a:path>
            </a:pathLst>
          </a:custGeom>
          <a:ln w="6349">
            <a:solidFill>
              <a:srgbClr val="000000"/>
            </a:solidFill>
          </a:ln>
        </p:spPr>
        <p:txBody>
          <a:bodyPr wrap="square" lIns="0" tIns="0" rIns="0" bIns="0" rtlCol="0"/>
          <a:lstStyle/>
          <a:p>
            <a:endParaRPr/>
          </a:p>
        </p:txBody>
      </p:sp>
      <p:sp>
        <p:nvSpPr>
          <p:cNvPr id="3" name="object 3"/>
          <p:cNvSpPr txBox="1"/>
          <p:nvPr/>
        </p:nvSpPr>
        <p:spPr>
          <a:xfrm>
            <a:off x="1298194" y="1373188"/>
            <a:ext cx="10140950" cy="5137304"/>
          </a:xfrm>
          <a:prstGeom prst="rect">
            <a:avLst/>
          </a:prstGeom>
        </p:spPr>
        <p:txBody>
          <a:bodyPr vert="horz" wrap="square" lIns="0" tIns="111760" rIns="0" bIns="0" rtlCol="0">
            <a:spAutoFit/>
          </a:bodyPr>
          <a:lstStyle/>
          <a:p>
            <a:pPr marL="298450" indent="-285750" algn="just">
              <a:lnSpc>
                <a:spcPct val="100000"/>
              </a:lnSpc>
              <a:spcBef>
                <a:spcPts val="880"/>
              </a:spcBef>
              <a:buFont typeface="Wingdings" panose="05000000000000000000" pitchFamily="2" charset="2"/>
              <a:buChar char="Ø"/>
            </a:pPr>
            <a:r>
              <a:rPr lang="en-US" sz="1600" dirty="0"/>
              <a:t>The proposed system for revealing consumer segments using clickstream data involves a multistep process that leverages advanced data analytics and machine learning techniques to understand and categorize consumer behavior on e-commerce platforms. The system begins with the collection of clickstream data, which includes detailed logs of user interactions, such as page views, clicks, product searches, and purchase actions. This raw data is then preprocessed to remove noise and standardize the format, ensuring consistency and </a:t>
            </a:r>
            <a:r>
              <a:rPr lang="en-US" sz="1600" dirty="0" err="1"/>
              <a:t>accuracy.Following</a:t>
            </a:r>
            <a:r>
              <a:rPr lang="en-US" sz="1600" dirty="0"/>
              <a:t> preprocessing, the data undergoes feature extraction where meaningful attributes are identified. </a:t>
            </a:r>
          </a:p>
          <a:p>
            <a:pPr marL="298450" indent="-285750" algn="just">
              <a:lnSpc>
                <a:spcPct val="100000"/>
              </a:lnSpc>
              <a:spcBef>
                <a:spcPts val="880"/>
              </a:spcBef>
              <a:buFont typeface="Wingdings" panose="05000000000000000000" pitchFamily="2" charset="2"/>
              <a:buChar char="Ø"/>
            </a:pPr>
            <a:r>
              <a:rPr lang="en-US" sz="1600" dirty="0"/>
              <a:t>These features might include session duration, frequency of visits, types of products viewed, and patterns of navigation through the website. Next, clustering algorithms such as K-means, DBSCAN, or hierarchical clustering are applied to group users into distinct segments based on their behavioral patterns. These segments can range from 'browsers' who frequently visit but rarely purchase, to 'bargain hunters' who extensively compare prices before making a purchase, to 'loyal customers' who regularly buy specific brands or types of </a:t>
            </a:r>
            <a:r>
              <a:rPr lang="en-US" sz="1600" dirty="0" err="1"/>
              <a:t>products.To</a:t>
            </a:r>
            <a:r>
              <a:rPr lang="en-US" sz="1600" dirty="0"/>
              <a:t> enhance the segmentation process, machine learning models are employed to analyze and predict user behavior. For instance, using supervised learning techniques, the system can classify new users into predefined segments based on their initial interactions with the platform.</a:t>
            </a:r>
          </a:p>
          <a:p>
            <a:pPr marL="298450" indent="-285750" algn="just">
              <a:lnSpc>
                <a:spcPct val="100000"/>
              </a:lnSpc>
              <a:spcBef>
                <a:spcPts val="880"/>
              </a:spcBef>
              <a:buFont typeface="Wingdings" panose="05000000000000000000" pitchFamily="2" charset="2"/>
              <a:buChar char="Ø"/>
            </a:pPr>
            <a:r>
              <a:rPr lang="en-US" sz="1600" dirty="0"/>
              <a:t>Additionally, advanced models such as neural networks can uncover complex patterns and insights that traditional methods might </a:t>
            </a:r>
            <a:r>
              <a:rPr lang="en-US" sz="1600" dirty="0" err="1"/>
              <a:t>miss.The</a:t>
            </a:r>
            <a:r>
              <a:rPr lang="en-US" sz="1600" dirty="0"/>
              <a:t> resulting consumer segments are then validated and refined using metrics such as silhouette scores and Davies-Bouldin index to ensure they are meaningful and actionable.</a:t>
            </a:r>
          </a:p>
          <a:p>
            <a:pPr marL="298450" indent="-285750" algn="just">
              <a:lnSpc>
                <a:spcPct val="100000"/>
              </a:lnSpc>
              <a:spcBef>
                <a:spcPts val="880"/>
              </a:spcBef>
              <a:buFont typeface="Wingdings" panose="05000000000000000000" pitchFamily="2" charset="2"/>
              <a:buChar char="Ø"/>
            </a:pPr>
            <a:endParaRPr sz="1600" dirty="0">
              <a:latin typeface="Times New Roman" panose="02020603050405020304" pitchFamily="18" charset="0"/>
              <a:cs typeface="Times New Roman" panose="02020603050405020304" pitchFamily="18" charset="0"/>
            </a:endParaRPr>
          </a:p>
        </p:txBody>
      </p:sp>
      <p:sp>
        <p:nvSpPr>
          <p:cNvPr id="4" name="object 4"/>
          <p:cNvSpPr txBox="1">
            <a:spLocks noGrp="1"/>
          </p:cNvSpPr>
          <p:nvPr>
            <p:ph type="title"/>
          </p:nvPr>
        </p:nvSpPr>
        <p:spPr>
          <a:prstGeom prst="rect">
            <a:avLst/>
          </a:prstGeom>
        </p:spPr>
        <p:txBody>
          <a:bodyPr vert="horz" wrap="square" lIns="0" tIns="455853" rIns="0" bIns="0" rtlCol="0">
            <a:spAutoFit/>
          </a:bodyPr>
          <a:lstStyle/>
          <a:p>
            <a:pPr marL="976630">
              <a:lnSpc>
                <a:spcPct val="100000"/>
              </a:lnSpc>
              <a:spcBef>
                <a:spcPts val="95"/>
              </a:spcBef>
            </a:pPr>
            <a:r>
              <a:rPr dirty="0"/>
              <a:t>Proposed</a:t>
            </a:r>
            <a:r>
              <a:rPr spc="-135" dirty="0"/>
              <a:t> </a:t>
            </a:r>
            <a:r>
              <a:rPr spc="-10" dirty="0"/>
              <a:t>Method</a:t>
            </a:r>
          </a:p>
        </p:txBody>
      </p:sp>
      <p:grpSp>
        <p:nvGrpSpPr>
          <p:cNvPr id="5" name="object 5"/>
          <p:cNvGrpSpPr/>
          <p:nvPr/>
        </p:nvGrpSpPr>
        <p:grpSpPr>
          <a:xfrm>
            <a:off x="190309" y="6205537"/>
            <a:ext cx="619125" cy="466725"/>
            <a:chOff x="190309" y="6205537"/>
            <a:chExt cx="619125" cy="466725"/>
          </a:xfrm>
        </p:grpSpPr>
        <p:sp>
          <p:nvSpPr>
            <p:cNvPr id="6" name="object 6"/>
            <p:cNvSpPr/>
            <p:nvPr/>
          </p:nvSpPr>
          <p:spPr>
            <a:xfrm>
              <a:off x="195071" y="6210300"/>
              <a:ext cx="609600" cy="457200"/>
            </a:xfrm>
            <a:custGeom>
              <a:avLst/>
              <a:gdLst/>
              <a:ahLst/>
              <a:cxnLst/>
              <a:rect l="l" t="t" r="r" b="b"/>
              <a:pathLst>
                <a:path w="609600" h="457200">
                  <a:moveTo>
                    <a:pt x="304800" y="0"/>
                  </a:moveTo>
                  <a:lnTo>
                    <a:pt x="250011" y="3683"/>
                  </a:lnTo>
                  <a:lnTo>
                    <a:pt x="198444" y="14301"/>
                  </a:lnTo>
                  <a:lnTo>
                    <a:pt x="150960" y="31210"/>
                  </a:lnTo>
                  <a:lnTo>
                    <a:pt x="108420" y="53764"/>
                  </a:lnTo>
                  <a:lnTo>
                    <a:pt x="71684" y="81316"/>
                  </a:lnTo>
                  <a:lnTo>
                    <a:pt x="41613" y="113221"/>
                  </a:lnTo>
                  <a:lnTo>
                    <a:pt x="19068" y="148834"/>
                  </a:lnTo>
                  <a:lnTo>
                    <a:pt x="4910" y="187509"/>
                  </a:lnTo>
                  <a:lnTo>
                    <a:pt x="0" y="228600"/>
                  </a:lnTo>
                  <a:lnTo>
                    <a:pt x="4910" y="269690"/>
                  </a:lnTo>
                  <a:lnTo>
                    <a:pt x="19068" y="308365"/>
                  </a:lnTo>
                  <a:lnTo>
                    <a:pt x="41613" y="343978"/>
                  </a:lnTo>
                  <a:lnTo>
                    <a:pt x="71684" y="375883"/>
                  </a:lnTo>
                  <a:lnTo>
                    <a:pt x="108420" y="403435"/>
                  </a:lnTo>
                  <a:lnTo>
                    <a:pt x="150960" y="425989"/>
                  </a:lnTo>
                  <a:lnTo>
                    <a:pt x="198444" y="442898"/>
                  </a:lnTo>
                  <a:lnTo>
                    <a:pt x="250011" y="453516"/>
                  </a:lnTo>
                  <a:lnTo>
                    <a:pt x="304800" y="457200"/>
                  </a:lnTo>
                  <a:lnTo>
                    <a:pt x="359588" y="453516"/>
                  </a:lnTo>
                  <a:lnTo>
                    <a:pt x="411155" y="442898"/>
                  </a:lnTo>
                  <a:lnTo>
                    <a:pt x="458639" y="425989"/>
                  </a:lnTo>
                  <a:lnTo>
                    <a:pt x="501179" y="403435"/>
                  </a:lnTo>
                  <a:lnTo>
                    <a:pt x="537915" y="375883"/>
                  </a:lnTo>
                  <a:lnTo>
                    <a:pt x="567986" y="343978"/>
                  </a:lnTo>
                  <a:lnTo>
                    <a:pt x="590531" y="308365"/>
                  </a:lnTo>
                  <a:lnTo>
                    <a:pt x="604689" y="269690"/>
                  </a:lnTo>
                  <a:lnTo>
                    <a:pt x="609600" y="228600"/>
                  </a:lnTo>
                  <a:lnTo>
                    <a:pt x="604689" y="187509"/>
                  </a:lnTo>
                  <a:lnTo>
                    <a:pt x="590531" y="148834"/>
                  </a:lnTo>
                  <a:lnTo>
                    <a:pt x="567986" y="113221"/>
                  </a:lnTo>
                  <a:lnTo>
                    <a:pt x="537915" y="81316"/>
                  </a:lnTo>
                  <a:lnTo>
                    <a:pt x="501179" y="53764"/>
                  </a:lnTo>
                  <a:lnTo>
                    <a:pt x="458639" y="31210"/>
                  </a:lnTo>
                  <a:lnTo>
                    <a:pt x="411155" y="14301"/>
                  </a:lnTo>
                  <a:lnTo>
                    <a:pt x="359588" y="3683"/>
                  </a:lnTo>
                  <a:lnTo>
                    <a:pt x="304800" y="0"/>
                  </a:lnTo>
                  <a:close/>
                </a:path>
              </a:pathLst>
            </a:custGeom>
            <a:solidFill>
              <a:srgbClr val="0D57C4"/>
            </a:solidFill>
          </p:spPr>
          <p:txBody>
            <a:bodyPr wrap="square" lIns="0" tIns="0" rIns="0" bIns="0" rtlCol="0"/>
            <a:lstStyle/>
            <a:p>
              <a:endParaRPr/>
            </a:p>
          </p:txBody>
        </p:sp>
        <p:sp>
          <p:nvSpPr>
            <p:cNvPr id="7" name="object 7"/>
            <p:cNvSpPr/>
            <p:nvPr/>
          </p:nvSpPr>
          <p:spPr>
            <a:xfrm>
              <a:off x="195071" y="6210300"/>
              <a:ext cx="609600" cy="457200"/>
            </a:xfrm>
            <a:custGeom>
              <a:avLst/>
              <a:gdLst/>
              <a:ahLst/>
              <a:cxnLst/>
              <a:rect l="l" t="t" r="r" b="b"/>
              <a:pathLst>
                <a:path w="609600" h="457200">
                  <a:moveTo>
                    <a:pt x="0" y="228600"/>
                  </a:moveTo>
                  <a:lnTo>
                    <a:pt x="4910" y="187509"/>
                  </a:lnTo>
                  <a:lnTo>
                    <a:pt x="19068" y="148834"/>
                  </a:lnTo>
                  <a:lnTo>
                    <a:pt x="41613" y="113221"/>
                  </a:lnTo>
                  <a:lnTo>
                    <a:pt x="71684" y="81316"/>
                  </a:lnTo>
                  <a:lnTo>
                    <a:pt x="108420" y="53764"/>
                  </a:lnTo>
                  <a:lnTo>
                    <a:pt x="150960" y="31210"/>
                  </a:lnTo>
                  <a:lnTo>
                    <a:pt x="198444" y="14301"/>
                  </a:lnTo>
                  <a:lnTo>
                    <a:pt x="250011" y="3683"/>
                  </a:lnTo>
                  <a:lnTo>
                    <a:pt x="304800" y="0"/>
                  </a:lnTo>
                  <a:lnTo>
                    <a:pt x="359588" y="3683"/>
                  </a:lnTo>
                  <a:lnTo>
                    <a:pt x="411155" y="14301"/>
                  </a:lnTo>
                  <a:lnTo>
                    <a:pt x="458639" y="31210"/>
                  </a:lnTo>
                  <a:lnTo>
                    <a:pt x="501179" y="53764"/>
                  </a:lnTo>
                  <a:lnTo>
                    <a:pt x="537915" y="81316"/>
                  </a:lnTo>
                  <a:lnTo>
                    <a:pt x="567986" y="113221"/>
                  </a:lnTo>
                  <a:lnTo>
                    <a:pt x="590531" y="148834"/>
                  </a:lnTo>
                  <a:lnTo>
                    <a:pt x="604689" y="187509"/>
                  </a:lnTo>
                  <a:lnTo>
                    <a:pt x="609600" y="228600"/>
                  </a:lnTo>
                  <a:lnTo>
                    <a:pt x="604689" y="269690"/>
                  </a:lnTo>
                  <a:lnTo>
                    <a:pt x="590531" y="308365"/>
                  </a:lnTo>
                  <a:lnTo>
                    <a:pt x="567986" y="343978"/>
                  </a:lnTo>
                  <a:lnTo>
                    <a:pt x="537915" y="375883"/>
                  </a:lnTo>
                  <a:lnTo>
                    <a:pt x="501179" y="403435"/>
                  </a:lnTo>
                  <a:lnTo>
                    <a:pt x="458639" y="425989"/>
                  </a:lnTo>
                  <a:lnTo>
                    <a:pt x="411155" y="442898"/>
                  </a:lnTo>
                  <a:lnTo>
                    <a:pt x="359588" y="453516"/>
                  </a:lnTo>
                  <a:lnTo>
                    <a:pt x="304800" y="457200"/>
                  </a:lnTo>
                  <a:lnTo>
                    <a:pt x="250011" y="453516"/>
                  </a:lnTo>
                  <a:lnTo>
                    <a:pt x="198444" y="442898"/>
                  </a:lnTo>
                  <a:lnTo>
                    <a:pt x="150960" y="425989"/>
                  </a:lnTo>
                  <a:lnTo>
                    <a:pt x="108420" y="403435"/>
                  </a:lnTo>
                  <a:lnTo>
                    <a:pt x="71684" y="375883"/>
                  </a:lnTo>
                  <a:lnTo>
                    <a:pt x="41613" y="343978"/>
                  </a:lnTo>
                  <a:lnTo>
                    <a:pt x="19068" y="308365"/>
                  </a:lnTo>
                  <a:lnTo>
                    <a:pt x="4910" y="269690"/>
                  </a:lnTo>
                  <a:lnTo>
                    <a:pt x="0" y="228600"/>
                  </a:lnTo>
                  <a:close/>
                </a:path>
              </a:pathLst>
            </a:custGeom>
            <a:ln w="9525">
              <a:solidFill>
                <a:srgbClr val="0D57C4"/>
              </a:solidFill>
            </a:ln>
          </p:spPr>
          <p:txBody>
            <a:bodyPr wrap="square" lIns="0" tIns="0" rIns="0" bIns="0" rtlCol="0"/>
            <a:lstStyle/>
            <a:p>
              <a:endParaRPr/>
            </a:p>
          </p:txBody>
        </p:sp>
      </p:grpSp>
      <p:pic>
        <p:nvPicPr>
          <p:cNvPr id="8" name="object 8"/>
          <p:cNvPicPr/>
          <p:nvPr/>
        </p:nvPicPr>
        <p:blipFill>
          <a:blip r:embed="rId2" cstate="print"/>
          <a:stretch>
            <a:fillRect/>
          </a:stretch>
        </p:blipFill>
        <p:spPr>
          <a:xfrm>
            <a:off x="10920983" y="158495"/>
            <a:ext cx="979931" cy="838200"/>
          </a:xfrm>
          <a:prstGeom prst="rect">
            <a:avLst/>
          </a:prstGeom>
        </p:spPr>
      </p:pic>
      <p:sp>
        <p:nvSpPr>
          <p:cNvPr id="9" name="object 9"/>
          <p:cNvSpPr txBox="1">
            <a:spLocks noGrp="1"/>
          </p:cNvSpPr>
          <p:nvPr>
            <p:ph type="sldNum" sz="quarter" idx="7"/>
          </p:nvPr>
        </p:nvSpPr>
        <p:spPr>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25" dirty="0"/>
              <a:t>10</a:t>
            </a:fld>
            <a:endParaRPr spc="-2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43D8D-0AE7-8A9E-B500-405AC5B0BAE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ADE3724-4601-7289-679D-92304957EB2A}"/>
              </a:ext>
            </a:extLst>
          </p:cNvPr>
          <p:cNvSpPr/>
          <p:nvPr/>
        </p:nvSpPr>
        <p:spPr>
          <a:xfrm>
            <a:off x="86868" y="70103"/>
            <a:ext cx="12018645" cy="6693534"/>
          </a:xfrm>
          <a:custGeom>
            <a:avLst/>
            <a:gdLst/>
            <a:ahLst/>
            <a:cxnLst/>
            <a:rect l="l" t="t" r="r" b="b"/>
            <a:pathLst>
              <a:path w="12018645" h="6693534">
                <a:moveTo>
                  <a:pt x="0" y="329946"/>
                </a:moveTo>
                <a:lnTo>
                  <a:pt x="3576" y="281184"/>
                </a:lnTo>
                <a:lnTo>
                  <a:pt x="13967" y="234645"/>
                </a:lnTo>
                <a:lnTo>
                  <a:pt x="30661" y="190840"/>
                </a:lnTo>
                <a:lnTo>
                  <a:pt x="53149" y="150277"/>
                </a:lnTo>
                <a:lnTo>
                  <a:pt x="80919" y="113468"/>
                </a:lnTo>
                <a:lnTo>
                  <a:pt x="113462" y="80923"/>
                </a:lnTo>
                <a:lnTo>
                  <a:pt x="150267" y="53151"/>
                </a:lnTo>
                <a:lnTo>
                  <a:pt x="190825" y="30662"/>
                </a:lnTo>
                <a:lnTo>
                  <a:pt x="234624" y="13967"/>
                </a:lnTo>
                <a:lnTo>
                  <a:pt x="281155" y="3576"/>
                </a:lnTo>
                <a:lnTo>
                  <a:pt x="329907" y="0"/>
                </a:lnTo>
                <a:lnTo>
                  <a:pt x="11688317" y="0"/>
                </a:lnTo>
                <a:lnTo>
                  <a:pt x="11737079" y="3576"/>
                </a:lnTo>
                <a:lnTo>
                  <a:pt x="11783618" y="13967"/>
                </a:lnTo>
                <a:lnTo>
                  <a:pt x="11827423" y="30662"/>
                </a:lnTo>
                <a:lnTo>
                  <a:pt x="11867986" y="53151"/>
                </a:lnTo>
                <a:lnTo>
                  <a:pt x="11904795" y="80923"/>
                </a:lnTo>
                <a:lnTo>
                  <a:pt x="11937340" y="113468"/>
                </a:lnTo>
                <a:lnTo>
                  <a:pt x="11965112" y="150277"/>
                </a:lnTo>
                <a:lnTo>
                  <a:pt x="11987601" y="190840"/>
                </a:lnTo>
                <a:lnTo>
                  <a:pt x="12004296" y="234645"/>
                </a:lnTo>
                <a:lnTo>
                  <a:pt x="12014687" y="281184"/>
                </a:lnTo>
                <a:lnTo>
                  <a:pt x="12018264" y="329946"/>
                </a:lnTo>
                <a:lnTo>
                  <a:pt x="12018264" y="6363487"/>
                </a:lnTo>
                <a:lnTo>
                  <a:pt x="12014687" y="6412239"/>
                </a:lnTo>
                <a:lnTo>
                  <a:pt x="12004296" y="6458770"/>
                </a:lnTo>
                <a:lnTo>
                  <a:pt x="11987601" y="6502569"/>
                </a:lnTo>
                <a:lnTo>
                  <a:pt x="11965112" y="6543127"/>
                </a:lnTo>
                <a:lnTo>
                  <a:pt x="11937340" y="6579932"/>
                </a:lnTo>
                <a:lnTo>
                  <a:pt x="11904795" y="6612475"/>
                </a:lnTo>
                <a:lnTo>
                  <a:pt x="11867986" y="6640246"/>
                </a:lnTo>
                <a:lnTo>
                  <a:pt x="11827423" y="6662733"/>
                </a:lnTo>
                <a:lnTo>
                  <a:pt x="11783618" y="6679427"/>
                </a:lnTo>
                <a:lnTo>
                  <a:pt x="11737079" y="6689818"/>
                </a:lnTo>
                <a:lnTo>
                  <a:pt x="11688317" y="6693395"/>
                </a:lnTo>
                <a:lnTo>
                  <a:pt x="329907" y="6693395"/>
                </a:lnTo>
                <a:lnTo>
                  <a:pt x="281155" y="6689818"/>
                </a:lnTo>
                <a:lnTo>
                  <a:pt x="234624" y="6679427"/>
                </a:lnTo>
                <a:lnTo>
                  <a:pt x="190825" y="6662733"/>
                </a:lnTo>
                <a:lnTo>
                  <a:pt x="150267" y="6640246"/>
                </a:lnTo>
                <a:lnTo>
                  <a:pt x="113462" y="6612475"/>
                </a:lnTo>
                <a:lnTo>
                  <a:pt x="80919" y="6579932"/>
                </a:lnTo>
                <a:lnTo>
                  <a:pt x="53149" y="6543127"/>
                </a:lnTo>
                <a:lnTo>
                  <a:pt x="30661" y="6502569"/>
                </a:lnTo>
                <a:lnTo>
                  <a:pt x="13967" y="6458770"/>
                </a:lnTo>
                <a:lnTo>
                  <a:pt x="3576" y="6412239"/>
                </a:lnTo>
                <a:lnTo>
                  <a:pt x="0" y="6363487"/>
                </a:lnTo>
                <a:lnTo>
                  <a:pt x="0" y="329946"/>
                </a:lnTo>
                <a:close/>
              </a:path>
            </a:pathLst>
          </a:custGeom>
          <a:ln w="6349">
            <a:solidFill>
              <a:srgbClr val="000000"/>
            </a:solidFill>
          </a:ln>
        </p:spPr>
        <p:txBody>
          <a:bodyPr wrap="square" lIns="0" tIns="0" rIns="0" bIns="0" rtlCol="0"/>
          <a:lstStyle/>
          <a:p>
            <a:endParaRPr/>
          </a:p>
        </p:txBody>
      </p:sp>
      <p:sp>
        <p:nvSpPr>
          <p:cNvPr id="3" name="object 3">
            <a:extLst>
              <a:ext uri="{FF2B5EF4-FFF2-40B4-BE49-F238E27FC236}">
                <a16:creationId xmlns:a16="http://schemas.microsoft.com/office/drawing/2014/main" id="{409BB5B3-A6C5-F45A-CC7A-64685CFA9812}"/>
              </a:ext>
            </a:extLst>
          </p:cNvPr>
          <p:cNvSpPr txBox="1"/>
          <p:nvPr/>
        </p:nvSpPr>
        <p:spPr>
          <a:xfrm>
            <a:off x="1298194" y="1373188"/>
            <a:ext cx="10140950" cy="4052391"/>
          </a:xfrm>
          <a:prstGeom prst="rect">
            <a:avLst/>
          </a:prstGeom>
        </p:spPr>
        <p:txBody>
          <a:bodyPr vert="horz" wrap="square" lIns="0" tIns="111760" rIns="0" bIns="0" rtlCol="0">
            <a:spAutoFit/>
          </a:bodyPr>
          <a:lstStyle/>
          <a:p>
            <a:pPr marL="298450" indent="-285750" algn="just">
              <a:lnSpc>
                <a:spcPct val="100000"/>
              </a:lnSpc>
              <a:spcBef>
                <a:spcPts val="880"/>
              </a:spcBef>
              <a:buFont typeface="Wingdings" panose="05000000000000000000" pitchFamily="2" charset="2"/>
              <a:buChar char="Ø"/>
            </a:pPr>
            <a:r>
              <a:rPr lang="en-US" sz="1600" dirty="0"/>
              <a:t>The final results include visualizations of user clusters, insights into behavioral trends, and recommendations for personalized marketing strategies. These insights empower businesses to optimize their website structure, improve targeted advertising, and enhance customer engagement, ultimately leading to higher conversion rates and improved user experience. </a:t>
            </a:r>
          </a:p>
          <a:p>
            <a:pPr marL="298450" indent="-285750" algn="just">
              <a:lnSpc>
                <a:spcPct val="100000"/>
              </a:lnSpc>
              <a:spcBef>
                <a:spcPts val="880"/>
              </a:spcBef>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Advantages :</a:t>
            </a:r>
          </a:p>
          <a:p>
            <a:pPr marL="355600" indent="-342900" algn="just">
              <a:lnSpc>
                <a:spcPct val="100000"/>
              </a:lnSpc>
              <a:spcBef>
                <a:spcPts val="880"/>
              </a:spcBef>
              <a:buFont typeface="+mj-lt"/>
              <a:buAutoNum type="arabicPeriod"/>
            </a:pPr>
            <a:r>
              <a:rPr lang="en-US" sz="1600" dirty="0"/>
              <a:t>Automated User Segmentation</a:t>
            </a:r>
            <a:endParaRPr lang="en-US" sz="1600" b="1" dirty="0">
              <a:latin typeface="Times New Roman" panose="02020603050405020304" pitchFamily="18" charset="0"/>
              <a:cs typeface="Times New Roman" panose="02020603050405020304" pitchFamily="18" charset="0"/>
            </a:endParaRPr>
          </a:p>
          <a:p>
            <a:pPr marL="355600" indent="-342900" algn="just">
              <a:lnSpc>
                <a:spcPct val="100000"/>
              </a:lnSpc>
              <a:spcBef>
                <a:spcPts val="880"/>
              </a:spcBef>
              <a:buFont typeface="+mj-lt"/>
              <a:buAutoNum type="arabicPeriod"/>
            </a:pPr>
            <a:r>
              <a:rPr lang="en-US" sz="1600" dirty="0"/>
              <a:t>Better Customer Insights</a:t>
            </a:r>
            <a:endParaRPr lang="en-US" sz="1600" b="1" dirty="0">
              <a:latin typeface="Times New Roman" panose="02020603050405020304" pitchFamily="18" charset="0"/>
              <a:cs typeface="Times New Roman" panose="02020603050405020304" pitchFamily="18" charset="0"/>
            </a:endParaRPr>
          </a:p>
          <a:p>
            <a:pPr marL="355600" indent="-342900" algn="just">
              <a:lnSpc>
                <a:spcPct val="100000"/>
              </a:lnSpc>
              <a:spcBef>
                <a:spcPts val="880"/>
              </a:spcBef>
              <a:buFont typeface="+mj-lt"/>
              <a:buAutoNum type="arabicPeriod"/>
            </a:pPr>
            <a:r>
              <a:rPr lang="en-US" sz="1600" dirty="0"/>
              <a:t>Improved Marketing Strategies</a:t>
            </a:r>
            <a:endParaRPr lang="en-US" sz="1600" b="1" dirty="0">
              <a:latin typeface="Times New Roman" panose="02020603050405020304" pitchFamily="18" charset="0"/>
              <a:cs typeface="Times New Roman" panose="02020603050405020304" pitchFamily="18" charset="0"/>
            </a:endParaRPr>
          </a:p>
          <a:p>
            <a:pPr marL="355600" indent="-342900" algn="just">
              <a:lnSpc>
                <a:spcPct val="100000"/>
              </a:lnSpc>
              <a:spcBef>
                <a:spcPts val="880"/>
              </a:spcBef>
              <a:buFont typeface="+mj-lt"/>
              <a:buAutoNum type="arabicPeriod"/>
            </a:pPr>
            <a:r>
              <a:rPr lang="en-US" sz="1600" dirty="0"/>
              <a:t>Real-Time Analysis</a:t>
            </a:r>
            <a:endParaRPr lang="en-US" sz="1600" b="1" dirty="0">
              <a:latin typeface="Times New Roman" panose="02020603050405020304" pitchFamily="18" charset="0"/>
              <a:cs typeface="Times New Roman" panose="02020603050405020304" pitchFamily="18" charset="0"/>
            </a:endParaRPr>
          </a:p>
          <a:p>
            <a:pPr marL="355600" indent="-342900" algn="just">
              <a:lnSpc>
                <a:spcPct val="100000"/>
              </a:lnSpc>
              <a:spcBef>
                <a:spcPts val="880"/>
              </a:spcBef>
              <a:buFont typeface="+mj-lt"/>
              <a:buAutoNum type="arabicPeriod"/>
            </a:pPr>
            <a:r>
              <a:rPr lang="en-US" sz="1600" dirty="0"/>
              <a:t>Fraud Detection &amp; Bot Filtering </a:t>
            </a:r>
            <a:endParaRPr lang="en-US" sz="1600" b="1" dirty="0">
              <a:latin typeface="Times New Roman" panose="02020603050405020304" pitchFamily="18" charset="0"/>
              <a:cs typeface="Times New Roman" panose="02020603050405020304" pitchFamily="18" charset="0"/>
            </a:endParaRPr>
          </a:p>
          <a:p>
            <a:pPr marL="355600" indent="-342900" algn="just">
              <a:lnSpc>
                <a:spcPct val="100000"/>
              </a:lnSpc>
              <a:spcBef>
                <a:spcPts val="880"/>
              </a:spcBef>
              <a:buFont typeface="+mj-lt"/>
              <a:buAutoNum type="arabicPeriod"/>
            </a:pPr>
            <a:r>
              <a:rPr lang="en-US" sz="1600" dirty="0"/>
              <a:t>Optimized Website Experience</a:t>
            </a:r>
            <a:endParaRPr lang="en-US" sz="1600" b="1" dirty="0">
              <a:latin typeface="Times New Roman" panose="02020603050405020304" pitchFamily="18" charset="0"/>
              <a:cs typeface="Times New Roman" panose="02020603050405020304" pitchFamily="18" charset="0"/>
            </a:endParaRPr>
          </a:p>
          <a:p>
            <a:pPr marL="355600" indent="-342900" algn="just">
              <a:lnSpc>
                <a:spcPct val="100000"/>
              </a:lnSpc>
              <a:spcBef>
                <a:spcPts val="880"/>
              </a:spcBef>
              <a:buFont typeface="+mj-lt"/>
              <a:buAutoNum type="arabicPeriod"/>
            </a:pPr>
            <a:r>
              <a:rPr lang="en-US" sz="1600" dirty="0"/>
              <a:t>Scalability &amp; Adaptability</a:t>
            </a:r>
            <a:endParaRPr sz="1600" b="1" dirty="0">
              <a:latin typeface="Times New Roman" panose="02020603050405020304" pitchFamily="18" charset="0"/>
              <a:cs typeface="Times New Roman" panose="02020603050405020304" pitchFamily="18" charset="0"/>
            </a:endParaRPr>
          </a:p>
        </p:txBody>
      </p:sp>
      <p:sp>
        <p:nvSpPr>
          <p:cNvPr id="4" name="object 4">
            <a:extLst>
              <a:ext uri="{FF2B5EF4-FFF2-40B4-BE49-F238E27FC236}">
                <a16:creationId xmlns:a16="http://schemas.microsoft.com/office/drawing/2014/main" id="{958F8842-D70C-63EE-5A5C-9032FEC114D9}"/>
              </a:ext>
            </a:extLst>
          </p:cNvPr>
          <p:cNvSpPr txBox="1">
            <a:spLocks noGrp="1"/>
          </p:cNvSpPr>
          <p:nvPr>
            <p:ph type="title"/>
          </p:nvPr>
        </p:nvSpPr>
        <p:spPr>
          <a:prstGeom prst="rect">
            <a:avLst/>
          </a:prstGeom>
        </p:spPr>
        <p:txBody>
          <a:bodyPr vert="horz" wrap="square" lIns="0" tIns="455853" rIns="0" bIns="0" rtlCol="0">
            <a:spAutoFit/>
          </a:bodyPr>
          <a:lstStyle/>
          <a:p>
            <a:pPr marL="976630">
              <a:lnSpc>
                <a:spcPct val="100000"/>
              </a:lnSpc>
              <a:spcBef>
                <a:spcPts val="95"/>
              </a:spcBef>
            </a:pPr>
            <a:r>
              <a:rPr dirty="0"/>
              <a:t>Proposed</a:t>
            </a:r>
            <a:r>
              <a:rPr spc="-135" dirty="0"/>
              <a:t> </a:t>
            </a:r>
            <a:r>
              <a:rPr spc="-10" dirty="0"/>
              <a:t>Method</a:t>
            </a:r>
          </a:p>
        </p:txBody>
      </p:sp>
      <p:grpSp>
        <p:nvGrpSpPr>
          <p:cNvPr id="5" name="object 5">
            <a:extLst>
              <a:ext uri="{FF2B5EF4-FFF2-40B4-BE49-F238E27FC236}">
                <a16:creationId xmlns:a16="http://schemas.microsoft.com/office/drawing/2014/main" id="{0B934F02-3B5A-D5E9-BB1F-BEB456A9AFC1}"/>
              </a:ext>
            </a:extLst>
          </p:cNvPr>
          <p:cNvGrpSpPr/>
          <p:nvPr/>
        </p:nvGrpSpPr>
        <p:grpSpPr>
          <a:xfrm>
            <a:off x="190309" y="6205537"/>
            <a:ext cx="619125" cy="466725"/>
            <a:chOff x="190309" y="6205537"/>
            <a:chExt cx="619125" cy="466725"/>
          </a:xfrm>
        </p:grpSpPr>
        <p:sp>
          <p:nvSpPr>
            <p:cNvPr id="6" name="object 6">
              <a:extLst>
                <a:ext uri="{FF2B5EF4-FFF2-40B4-BE49-F238E27FC236}">
                  <a16:creationId xmlns:a16="http://schemas.microsoft.com/office/drawing/2014/main" id="{827F9CF9-5978-B292-4359-C86540BFD963}"/>
                </a:ext>
              </a:extLst>
            </p:cNvPr>
            <p:cNvSpPr/>
            <p:nvPr/>
          </p:nvSpPr>
          <p:spPr>
            <a:xfrm>
              <a:off x="195071" y="6210300"/>
              <a:ext cx="609600" cy="457200"/>
            </a:xfrm>
            <a:custGeom>
              <a:avLst/>
              <a:gdLst/>
              <a:ahLst/>
              <a:cxnLst/>
              <a:rect l="l" t="t" r="r" b="b"/>
              <a:pathLst>
                <a:path w="609600" h="457200">
                  <a:moveTo>
                    <a:pt x="304800" y="0"/>
                  </a:moveTo>
                  <a:lnTo>
                    <a:pt x="250011" y="3683"/>
                  </a:lnTo>
                  <a:lnTo>
                    <a:pt x="198444" y="14301"/>
                  </a:lnTo>
                  <a:lnTo>
                    <a:pt x="150960" y="31210"/>
                  </a:lnTo>
                  <a:lnTo>
                    <a:pt x="108420" y="53764"/>
                  </a:lnTo>
                  <a:lnTo>
                    <a:pt x="71684" y="81316"/>
                  </a:lnTo>
                  <a:lnTo>
                    <a:pt x="41613" y="113221"/>
                  </a:lnTo>
                  <a:lnTo>
                    <a:pt x="19068" y="148834"/>
                  </a:lnTo>
                  <a:lnTo>
                    <a:pt x="4910" y="187509"/>
                  </a:lnTo>
                  <a:lnTo>
                    <a:pt x="0" y="228600"/>
                  </a:lnTo>
                  <a:lnTo>
                    <a:pt x="4910" y="269690"/>
                  </a:lnTo>
                  <a:lnTo>
                    <a:pt x="19068" y="308365"/>
                  </a:lnTo>
                  <a:lnTo>
                    <a:pt x="41613" y="343978"/>
                  </a:lnTo>
                  <a:lnTo>
                    <a:pt x="71684" y="375883"/>
                  </a:lnTo>
                  <a:lnTo>
                    <a:pt x="108420" y="403435"/>
                  </a:lnTo>
                  <a:lnTo>
                    <a:pt x="150960" y="425989"/>
                  </a:lnTo>
                  <a:lnTo>
                    <a:pt x="198444" y="442898"/>
                  </a:lnTo>
                  <a:lnTo>
                    <a:pt x="250011" y="453516"/>
                  </a:lnTo>
                  <a:lnTo>
                    <a:pt x="304800" y="457200"/>
                  </a:lnTo>
                  <a:lnTo>
                    <a:pt x="359588" y="453516"/>
                  </a:lnTo>
                  <a:lnTo>
                    <a:pt x="411155" y="442898"/>
                  </a:lnTo>
                  <a:lnTo>
                    <a:pt x="458639" y="425989"/>
                  </a:lnTo>
                  <a:lnTo>
                    <a:pt x="501179" y="403435"/>
                  </a:lnTo>
                  <a:lnTo>
                    <a:pt x="537915" y="375883"/>
                  </a:lnTo>
                  <a:lnTo>
                    <a:pt x="567986" y="343978"/>
                  </a:lnTo>
                  <a:lnTo>
                    <a:pt x="590531" y="308365"/>
                  </a:lnTo>
                  <a:lnTo>
                    <a:pt x="604689" y="269690"/>
                  </a:lnTo>
                  <a:lnTo>
                    <a:pt x="609600" y="228600"/>
                  </a:lnTo>
                  <a:lnTo>
                    <a:pt x="604689" y="187509"/>
                  </a:lnTo>
                  <a:lnTo>
                    <a:pt x="590531" y="148834"/>
                  </a:lnTo>
                  <a:lnTo>
                    <a:pt x="567986" y="113221"/>
                  </a:lnTo>
                  <a:lnTo>
                    <a:pt x="537915" y="81316"/>
                  </a:lnTo>
                  <a:lnTo>
                    <a:pt x="501179" y="53764"/>
                  </a:lnTo>
                  <a:lnTo>
                    <a:pt x="458639" y="31210"/>
                  </a:lnTo>
                  <a:lnTo>
                    <a:pt x="411155" y="14301"/>
                  </a:lnTo>
                  <a:lnTo>
                    <a:pt x="359588" y="3683"/>
                  </a:lnTo>
                  <a:lnTo>
                    <a:pt x="304800" y="0"/>
                  </a:lnTo>
                  <a:close/>
                </a:path>
              </a:pathLst>
            </a:custGeom>
            <a:solidFill>
              <a:srgbClr val="0D57C4"/>
            </a:solidFill>
          </p:spPr>
          <p:txBody>
            <a:bodyPr wrap="square" lIns="0" tIns="0" rIns="0" bIns="0" rtlCol="0"/>
            <a:lstStyle/>
            <a:p>
              <a:endParaRPr/>
            </a:p>
          </p:txBody>
        </p:sp>
        <p:sp>
          <p:nvSpPr>
            <p:cNvPr id="7" name="object 7">
              <a:extLst>
                <a:ext uri="{FF2B5EF4-FFF2-40B4-BE49-F238E27FC236}">
                  <a16:creationId xmlns:a16="http://schemas.microsoft.com/office/drawing/2014/main" id="{7095AEB1-F048-9A44-0A50-0F3C54E23B1B}"/>
                </a:ext>
              </a:extLst>
            </p:cNvPr>
            <p:cNvSpPr/>
            <p:nvPr/>
          </p:nvSpPr>
          <p:spPr>
            <a:xfrm>
              <a:off x="195071" y="6210300"/>
              <a:ext cx="609600" cy="457200"/>
            </a:xfrm>
            <a:custGeom>
              <a:avLst/>
              <a:gdLst/>
              <a:ahLst/>
              <a:cxnLst/>
              <a:rect l="l" t="t" r="r" b="b"/>
              <a:pathLst>
                <a:path w="609600" h="457200">
                  <a:moveTo>
                    <a:pt x="0" y="228600"/>
                  </a:moveTo>
                  <a:lnTo>
                    <a:pt x="4910" y="187509"/>
                  </a:lnTo>
                  <a:lnTo>
                    <a:pt x="19068" y="148834"/>
                  </a:lnTo>
                  <a:lnTo>
                    <a:pt x="41613" y="113221"/>
                  </a:lnTo>
                  <a:lnTo>
                    <a:pt x="71684" y="81316"/>
                  </a:lnTo>
                  <a:lnTo>
                    <a:pt x="108420" y="53764"/>
                  </a:lnTo>
                  <a:lnTo>
                    <a:pt x="150960" y="31210"/>
                  </a:lnTo>
                  <a:lnTo>
                    <a:pt x="198444" y="14301"/>
                  </a:lnTo>
                  <a:lnTo>
                    <a:pt x="250011" y="3683"/>
                  </a:lnTo>
                  <a:lnTo>
                    <a:pt x="304800" y="0"/>
                  </a:lnTo>
                  <a:lnTo>
                    <a:pt x="359588" y="3683"/>
                  </a:lnTo>
                  <a:lnTo>
                    <a:pt x="411155" y="14301"/>
                  </a:lnTo>
                  <a:lnTo>
                    <a:pt x="458639" y="31210"/>
                  </a:lnTo>
                  <a:lnTo>
                    <a:pt x="501179" y="53764"/>
                  </a:lnTo>
                  <a:lnTo>
                    <a:pt x="537915" y="81316"/>
                  </a:lnTo>
                  <a:lnTo>
                    <a:pt x="567986" y="113221"/>
                  </a:lnTo>
                  <a:lnTo>
                    <a:pt x="590531" y="148834"/>
                  </a:lnTo>
                  <a:lnTo>
                    <a:pt x="604689" y="187509"/>
                  </a:lnTo>
                  <a:lnTo>
                    <a:pt x="609600" y="228600"/>
                  </a:lnTo>
                  <a:lnTo>
                    <a:pt x="604689" y="269690"/>
                  </a:lnTo>
                  <a:lnTo>
                    <a:pt x="590531" y="308365"/>
                  </a:lnTo>
                  <a:lnTo>
                    <a:pt x="567986" y="343978"/>
                  </a:lnTo>
                  <a:lnTo>
                    <a:pt x="537915" y="375883"/>
                  </a:lnTo>
                  <a:lnTo>
                    <a:pt x="501179" y="403435"/>
                  </a:lnTo>
                  <a:lnTo>
                    <a:pt x="458639" y="425989"/>
                  </a:lnTo>
                  <a:lnTo>
                    <a:pt x="411155" y="442898"/>
                  </a:lnTo>
                  <a:lnTo>
                    <a:pt x="359588" y="453516"/>
                  </a:lnTo>
                  <a:lnTo>
                    <a:pt x="304800" y="457200"/>
                  </a:lnTo>
                  <a:lnTo>
                    <a:pt x="250011" y="453516"/>
                  </a:lnTo>
                  <a:lnTo>
                    <a:pt x="198444" y="442898"/>
                  </a:lnTo>
                  <a:lnTo>
                    <a:pt x="150960" y="425989"/>
                  </a:lnTo>
                  <a:lnTo>
                    <a:pt x="108420" y="403435"/>
                  </a:lnTo>
                  <a:lnTo>
                    <a:pt x="71684" y="375883"/>
                  </a:lnTo>
                  <a:lnTo>
                    <a:pt x="41613" y="343978"/>
                  </a:lnTo>
                  <a:lnTo>
                    <a:pt x="19068" y="308365"/>
                  </a:lnTo>
                  <a:lnTo>
                    <a:pt x="4910" y="269690"/>
                  </a:lnTo>
                  <a:lnTo>
                    <a:pt x="0" y="228600"/>
                  </a:lnTo>
                  <a:close/>
                </a:path>
              </a:pathLst>
            </a:custGeom>
            <a:ln w="9525">
              <a:solidFill>
                <a:srgbClr val="0D57C4"/>
              </a:solidFill>
            </a:ln>
          </p:spPr>
          <p:txBody>
            <a:bodyPr wrap="square" lIns="0" tIns="0" rIns="0" bIns="0" rtlCol="0"/>
            <a:lstStyle/>
            <a:p>
              <a:endParaRPr/>
            </a:p>
          </p:txBody>
        </p:sp>
      </p:grpSp>
      <p:pic>
        <p:nvPicPr>
          <p:cNvPr id="8" name="object 8">
            <a:extLst>
              <a:ext uri="{FF2B5EF4-FFF2-40B4-BE49-F238E27FC236}">
                <a16:creationId xmlns:a16="http://schemas.microsoft.com/office/drawing/2014/main" id="{CC679B80-44F0-9CB9-7994-448080CFD3D4}"/>
              </a:ext>
            </a:extLst>
          </p:cNvPr>
          <p:cNvPicPr/>
          <p:nvPr/>
        </p:nvPicPr>
        <p:blipFill>
          <a:blip r:embed="rId2" cstate="print"/>
          <a:stretch>
            <a:fillRect/>
          </a:stretch>
        </p:blipFill>
        <p:spPr>
          <a:xfrm>
            <a:off x="10920983" y="158495"/>
            <a:ext cx="979931" cy="838200"/>
          </a:xfrm>
          <a:prstGeom prst="rect">
            <a:avLst/>
          </a:prstGeom>
        </p:spPr>
      </p:pic>
      <p:sp>
        <p:nvSpPr>
          <p:cNvPr id="9" name="object 9">
            <a:extLst>
              <a:ext uri="{FF2B5EF4-FFF2-40B4-BE49-F238E27FC236}">
                <a16:creationId xmlns:a16="http://schemas.microsoft.com/office/drawing/2014/main" id="{8FE37CB0-EFE6-4644-B7AF-9BED0CCD97C4}"/>
              </a:ext>
            </a:extLst>
          </p:cNvPr>
          <p:cNvSpPr txBox="1">
            <a:spLocks noGrp="1"/>
          </p:cNvSpPr>
          <p:nvPr>
            <p:ph type="sldNum" sz="quarter" idx="7"/>
          </p:nvPr>
        </p:nvSpPr>
        <p:spPr>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25" dirty="0"/>
              <a:t>11</a:t>
            </a:fld>
            <a:endParaRPr spc="-25" dirty="0"/>
          </a:p>
        </p:txBody>
      </p:sp>
    </p:spTree>
    <p:extLst>
      <p:ext uri="{BB962C8B-B14F-4D97-AF65-F5344CB8AC3E}">
        <p14:creationId xmlns:p14="http://schemas.microsoft.com/office/powerpoint/2010/main" val="366483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52805" rIns="0" bIns="0" rtlCol="0">
            <a:spAutoFit/>
          </a:bodyPr>
          <a:lstStyle/>
          <a:p>
            <a:pPr marL="1411605">
              <a:lnSpc>
                <a:spcPct val="100000"/>
              </a:lnSpc>
              <a:spcBef>
                <a:spcPts val="95"/>
              </a:spcBef>
            </a:pPr>
            <a:r>
              <a:rPr dirty="0"/>
              <a:t>Block</a:t>
            </a:r>
            <a:r>
              <a:rPr spc="-105" dirty="0"/>
              <a:t> </a:t>
            </a:r>
            <a:r>
              <a:rPr spc="-10" dirty="0"/>
              <a:t>diagram</a:t>
            </a:r>
          </a:p>
        </p:txBody>
      </p:sp>
      <p:pic>
        <p:nvPicPr>
          <p:cNvPr id="3" name="object 3"/>
          <p:cNvPicPr/>
          <p:nvPr/>
        </p:nvPicPr>
        <p:blipFill>
          <a:blip r:embed="rId2" cstate="print"/>
          <a:stretch>
            <a:fillRect/>
          </a:stretch>
        </p:blipFill>
        <p:spPr>
          <a:xfrm>
            <a:off x="10920983" y="158495"/>
            <a:ext cx="979931" cy="838200"/>
          </a:xfrm>
          <a:prstGeom prst="rect">
            <a:avLst/>
          </a:prstGeom>
        </p:spPr>
      </p:pic>
      <p:sp>
        <p:nvSpPr>
          <p:cNvPr id="5" name="object 5"/>
          <p:cNvSpPr txBox="1">
            <a:spLocks noGrp="1"/>
          </p:cNvSpPr>
          <p:nvPr>
            <p:ph type="sldNum" sz="quarter" idx="7"/>
          </p:nvPr>
        </p:nvSpPr>
        <p:spPr>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25" dirty="0"/>
              <a:t>12</a:t>
            </a:fld>
            <a:endParaRPr spc="-25" dirty="0"/>
          </a:p>
        </p:txBody>
      </p:sp>
      <p:pic>
        <p:nvPicPr>
          <p:cNvPr id="10" name="Picture 9" descr="A diagram of a data flow&#10;&#10;AI-generated content may be incorrect.">
            <a:extLst>
              <a:ext uri="{FF2B5EF4-FFF2-40B4-BE49-F238E27FC236}">
                <a16:creationId xmlns:a16="http://schemas.microsoft.com/office/drawing/2014/main" id="{44B4F2AE-F917-D7EE-F31E-7154DFDE39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9344" y="1354073"/>
            <a:ext cx="8293312" cy="467565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45941" y="380822"/>
            <a:ext cx="5031105" cy="514350"/>
          </a:xfrm>
          <a:prstGeom prst="rect">
            <a:avLst/>
          </a:prstGeom>
        </p:spPr>
        <p:txBody>
          <a:bodyPr vert="horz" wrap="square" lIns="0" tIns="13335" rIns="0" bIns="0" rtlCol="0">
            <a:spAutoFit/>
          </a:bodyPr>
          <a:lstStyle/>
          <a:p>
            <a:pPr marL="12700">
              <a:lnSpc>
                <a:spcPct val="100000"/>
              </a:lnSpc>
              <a:spcBef>
                <a:spcPts val="105"/>
              </a:spcBef>
            </a:pPr>
            <a:r>
              <a:rPr sz="3200" dirty="0"/>
              <a:t>Explanation</a:t>
            </a:r>
            <a:r>
              <a:rPr sz="3200" spc="-65" dirty="0"/>
              <a:t> </a:t>
            </a:r>
            <a:r>
              <a:rPr sz="3200" dirty="0"/>
              <a:t>of</a:t>
            </a:r>
            <a:r>
              <a:rPr sz="3200" spc="-15" dirty="0"/>
              <a:t> </a:t>
            </a:r>
            <a:r>
              <a:rPr sz="3200" dirty="0"/>
              <a:t>Proposed</a:t>
            </a:r>
            <a:r>
              <a:rPr sz="3200" spc="-114" dirty="0"/>
              <a:t> </a:t>
            </a:r>
            <a:r>
              <a:rPr sz="3200" spc="-25" dirty="0"/>
              <a:t>Work</a:t>
            </a:r>
            <a:endParaRPr sz="3200" dirty="0"/>
          </a:p>
        </p:txBody>
      </p:sp>
      <p:pic>
        <p:nvPicPr>
          <p:cNvPr id="3" name="object 3"/>
          <p:cNvPicPr/>
          <p:nvPr/>
        </p:nvPicPr>
        <p:blipFill>
          <a:blip r:embed="rId2" cstate="print"/>
          <a:stretch>
            <a:fillRect/>
          </a:stretch>
        </p:blipFill>
        <p:spPr>
          <a:xfrm>
            <a:off x="10920983" y="158495"/>
            <a:ext cx="979931" cy="838200"/>
          </a:xfrm>
          <a:prstGeom prst="rect">
            <a:avLst/>
          </a:prstGeom>
        </p:spPr>
      </p:pic>
      <p:sp>
        <p:nvSpPr>
          <p:cNvPr id="5" name="object 5"/>
          <p:cNvSpPr txBox="1"/>
          <p:nvPr/>
        </p:nvSpPr>
        <p:spPr>
          <a:xfrm>
            <a:off x="929463" y="1143000"/>
            <a:ext cx="10023475" cy="4045338"/>
          </a:xfrm>
          <a:prstGeom prst="rect">
            <a:avLst/>
          </a:prstGeom>
        </p:spPr>
        <p:txBody>
          <a:bodyPr vert="horz" wrap="square" lIns="0" tIns="13335" rIns="0" bIns="0" rtlCol="0">
            <a:spAutoFit/>
          </a:bodyPr>
          <a:lstStyle/>
          <a:p>
            <a:pPr marL="342900" indent="-342900" algn="l">
              <a:buAutoNum type="arabicPeriod"/>
            </a:pPr>
            <a:r>
              <a:rPr lang="en-US" b="1" i="0" dirty="0">
                <a:effectLst/>
                <a:latin typeface="__Inter_d65c78"/>
              </a:rPr>
              <a:t>Data Collection</a:t>
            </a:r>
          </a:p>
          <a:p>
            <a:pPr algn="l"/>
            <a:endParaRPr lang="en-US" sz="1600" b="1"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a:solidFill>
                  <a:schemeClr val="tx1"/>
                </a:solidFill>
                <a:effectLst/>
                <a:latin typeface="Times New Roman" panose="02020603050405020304" pitchFamily="18" charset="0"/>
                <a:cs typeface="Times New Roman" panose="02020603050405020304" pitchFamily="18" charset="0"/>
              </a:rPr>
              <a:t>Objective</a:t>
            </a:r>
            <a:r>
              <a:rPr lang="en-US" sz="1600" b="0" i="0" dirty="0">
                <a:solidFill>
                  <a:schemeClr val="tx1"/>
                </a:solidFill>
                <a:effectLst/>
                <a:latin typeface="Times New Roman" panose="02020603050405020304" pitchFamily="18" charset="0"/>
                <a:cs typeface="Times New Roman" panose="02020603050405020304" pitchFamily="18" charset="0"/>
              </a:rPr>
              <a:t>: Gather raw clickstream data from e-commerce websites.</a:t>
            </a:r>
          </a:p>
          <a:p>
            <a:pPr algn="l">
              <a:buFont typeface="Arial" panose="020B0604020202020204" pitchFamily="34" charset="0"/>
              <a:buChar char="•"/>
            </a:pPr>
            <a:r>
              <a:rPr lang="en-US" sz="1600" b="1" i="0" dirty="0">
                <a:solidFill>
                  <a:schemeClr val="tx1"/>
                </a:solidFill>
                <a:effectLst/>
                <a:latin typeface="Times New Roman" panose="02020603050405020304" pitchFamily="18" charset="0"/>
                <a:cs typeface="Times New Roman" panose="02020603050405020304" pitchFamily="18" charset="0"/>
              </a:rPr>
              <a:t>Process</a:t>
            </a:r>
            <a:r>
              <a:rPr lang="en-US" sz="1600" b="0" i="0" dirty="0">
                <a:solidFill>
                  <a:schemeClr val="tx1"/>
                </a:solidFill>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Collect data on user interactions, such as clicks, page views, session durations, and purchase history.</a:t>
            </a:r>
          </a:p>
          <a:p>
            <a:pPr marL="742950" lvl="1" indent="-285750"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Ensure the dataset includes both numerical (e.g., time spent) and categorical (e.g., product categories) variables.</a:t>
            </a:r>
          </a:p>
          <a:p>
            <a:pPr algn="l">
              <a:buFont typeface="Arial" panose="020B0604020202020204" pitchFamily="34" charset="0"/>
              <a:buChar char="•"/>
            </a:pPr>
            <a:r>
              <a:rPr lang="en-US" sz="1600" b="1" i="0" dirty="0">
                <a:solidFill>
                  <a:schemeClr val="tx1"/>
                </a:solidFill>
                <a:effectLst/>
                <a:latin typeface="Times New Roman" panose="02020603050405020304" pitchFamily="18" charset="0"/>
                <a:cs typeface="Times New Roman" panose="02020603050405020304" pitchFamily="18" charset="0"/>
              </a:rPr>
              <a:t>Outcome</a:t>
            </a:r>
            <a:r>
              <a:rPr lang="en-US" sz="1600" b="0" i="0" dirty="0">
                <a:solidFill>
                  <a:schemeClr val="tx1"/>
                </a:solidFill>
                <a:effectLst/>
                <a:latin typeface="Times New Roman" panose="02020603050405020304" pitchFamily="18" charset="0"/>
                <a:cs typeface="Times New Roman" panose="02020603050405020304" pitchFamily="18" charset="0"/>
              </a:rPr>
              <a:t>: A comprehensive dataset ready for preprocessing and analysis.</a:t>
            </a:r>
          </a:p>
          <a:p>
            <a:pPr marL="457200" lvl="1"/>
            <a:endParaRPr lang="en-US" sz="1600" dirty="0">
              <a:latin typeface="Times New Roman" panose="02020603050405020304" pitchFamily="18" charset="0"/>
              <a:cs typeface="Times New Roman" panose="02020603050405020304" pitchFamily="18" charset="0"/>
            </a:endParaRPr>
          </a:p>
          <a:p>
            <a:pPr algn="l"/>
            <a:r>
              <a:rPr lang="en-US" sz="1600" b="1" dirty="0">
                <a:latin typeface="Times New Roman" panose="02020603050405020304" pitchFamily="18" charset="0"/>
                <a:cs typeface="Times New Roman" panose="02020603050405020304" pitchFamily="18" charset="0"/>
              </a:rPr>
              <a:t>2. </a:t>
            </a:r>
            <a:r>
              <a:rPr lang="en-US" b="1" i="0" dirty="0">
                <a:effectLst/>
                <a:latin typeface="__Inter_d65c78"/>
              </a:rPr>
              <a:t> Data Preprocessing</a:t>
            </a:r>
          </a:p>
          <a:p>
            <a:pPr algn="l"/>
            <a:endParaRPr lang="en-US" b="1" i="0" dirty="0">
              <a:effectLst/>
              <a:latin typeface="__Inter_d65c78"/>
            </a:endParaRPr>
          </a:p>
          <a:p>
            <a:pPr algn="l">
              <a:buFont typeface="Arial" panose="020B0604020202020204" pitchFamily="34" charset="0"/>
              <a:buChar char="•"/>
            </a:pPr>
            <a:r>
              <a:rPr lang="en-US" sz="1600" b="1" i="0" dirty="0">
                <a:solidFill>
                  <a:schemeClr val="tx1"/>
                </a:solidFill>
                <a:effectLst/>
                <a:latin typeface="Times New Roman" panose="02020603050405020304" pitchFamily="18" charset="0"/>
                <a:cs typeface="Times New Roman" panose="02020603050405020304" pitchFamily="18" charset="0"/>
              </a:rPr>
              <a:t>Objective</a:t>
            </a:r>
            <a:r>
              <a:rPr lang="en-US" sz="1600" b="0" i="0" dirty="0">
                <a:solidFill>
                  <a:schemeClr val="tx1"/>
                </a:solidFill>
                <a:effectLst/>
                <a:latin typeface="Times New Roman" panose="02020603050405020304" pitchFamily="18" charset="0"/>
                <a:cs typeface="Times New Roman" panose="02020603050405020304" pitchFamily="18" charset="0"/>
              </a:rPr>
              <a:t>: Clean and prepare the data for analysis.</a:t>
            </a:r>
          </a:p>
          <a:p>
            <a:pPr algn="l">
              <a:buFont typeface="Arial" panose="020B0604020202020204" pitchFamily="34" charset="0"/>
              <a:buChar char="•"/>
            </a:pPr>
            <a:r>
              <a:rPr lang="en-US" sz="1600" b="1" i="0" dirty="0">
                <a:solidFill>
                  <a:schemeClr val="tx1"/>
                </a:solidFill>
                <a:effectLst/>
                <a:latin typeface="Times New Roman" panose="02020603050405020304" pitchFamily="18" charset="0"/>
                <a:cs typeface="Times New Roman" panose="02020603050405020304" pitchFamily="18" charset="0"/>
              </a:rPr>
              <a:t>Process</a:t>
            </a:r>
            <a:r>
              <a:rPr lang="en-US" sz="1600" b="0" i="0" dirty="0">
                <a:solidFill>
                  <a:schemeClr val="tx1"/>
                </a:solidFill>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Handle missing values by imputation or removal.</a:t>
            </a:r>
          </a:p>
          <a:p>
            <a:pPr marL="742950" lvl="1" indent="-285750"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Remove duplicate entries and outliers.</a:t>
            </a:r>
          </a:p>
          <a:p>
            <a:pPr marL="742950" lvl="1" indent="-285750" algn="l">
              <a:buFont typeface="Arial" panose="020B0604020202020204" pitchFamily="34" charset="0"/>
              <a:buChar char="•"/>
            </a:pPr>
            <a:r>
              <a:rPr lang="en-US" sz="1600" b="0" i="0" dirty="0">
                <a:solidFill>
                  <a:schemeClr val="tx1"/>
                </a:solidFill>
                <a:effectLst/>
                <a:latin typeface="Times New Roman" panose="02020603050405020304" pitchFamily="18" charset="0"/>
                <a:cs typeface="Times New Roman" panose="02020603050405020304" pitchFamily="18" charset="0"/>
              </a:rPr>
              <a:t>Normalize numerical data and encode categorical data for consistency.</a:t>
            </a:r>
          </a:p>
          <a:p>
            <a:pPr algn="l">
              <a:buFont typeface="Arial" panose="020B0604020202020204" pitchFamily="34" charset="0"/>
              <a:buChar char="•"/>
            </a:pPr>
            <a:r>
              <a:rPr lang="en-US" sz="1600" b="1" i="0" dirty="0">
                <a:solidFill>
                  <a:schemeClr val="tx1"/>
                </a:solidFill>
                <a:effectLst/>
                <a:latin typeface="Times New Roman" panose="02020603050405020304" pitchFamily="18" charset="0"/>
                <a:cs typeface="Times New Roman" panose="02020603050405020304" pitchFamily="18" charset="0"/>
              </a:rPr>
              <a:t>Outcome</a:t>
            </a:r>
            <a:r>
              <a:rPr lang="en-US" sz="1600" b="0" i="0" dirty="0">
                <a:solidFill>
                  <a:schemeClr val="tx1"/>
                </a:solidFill>
                <a:effectLst/>
                <a:latin typeface="Times New Roman" panose="02020603050405020304" pitchFamily="18" charset="0"/>
                <a:cs typeface="Times New Roman" panose="02020603050405020304" pitchFamily="18" charset="0"/>
              </a:rPr>
              <a:t>: A clean, normalized dataset suitable for advanced analysis.</a:t>
            </a:r>
          </a:p>
        </p:txBody>
      </p:sp>
      <p:sp>
        <p:nvSpPr>
          <p:cNvPr id="6" name="object 6"/>
          <p:cNvSpPr txBox="1">
            <a:spLocks noGrp="1"/>
          </p:cNvSpPr>
          <p:nvPr>
            <p:ph type="sldNum" sz="quarter" idx="7"/>
          </p:nvPr>
        </p:nvSpPr>
        <p:spPr>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25" dirty="0"/>
              <a:t>13</a:t>
            </a:fld>
            <a:endParaRPr spc="-2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91027" y="458800"/>
            <a:ext cx="5031105" cy="514350"/>
          </a:xfrm>
          <a:prstGeom prst="rect">
            <a:avLst/>
          </a:prstGeom>
        </p:spPr>
        <p:txBody>
          <a:bodyPr vert="horz" wrap="square" lIns="0" tIns="13335" rIns="0" bIns="0" rtlCol="0">
            <a:spAutoFit/>
          </a:bodyPr>
          <a:lstStyle/>
          <a:p>
            <a:pPr marL="12700">
              <a:lnSpc>
                <a:spcPct val="100000"/>
              </a:lnSpc>
              <a:spcBef>
                <a:spcPts val="105"/>
              </a:spcBef>
            </a:pPr>
            <a:r>
              <a:rPr sz="3200" dirty="0"/>
              <a:t>Explanation</a:t>
            </a:r>
            <a:r>
              <a:rPr sz="3200" spc="-65" dirty="0"/>
              <a:t> </a:t>
            </a:r>
            <a:r>
              <a:rPr sz="3200" dirty="0"/>
              <a:t>of</a:t>
            </a:r>
            <a:r>
              <a:rPr sz="3200" spc="-15" dirty="0"/>
              <a:t> </a:t>
            </a:r>
            <a:r>
              <a:rPr sz="3200" dirty="0"/>
              <a:t>Proposed</a:t>
            </a:r>
            <a:r>
              <a:rPr sz="3200" spc="-114" dirty="0"/>
              <a:t> </a:t>
            </a:r>
            <a:r>
              <a:rPr sz="3200" spc="-25" dirty="0"/>
              <a:t>Work</a:t>
            </a:r>
            <a:endParaRPr sz="3200"/>
          </a:p>
        </p:txBody>
      </p:sp>
      <p:pic>
        <p:nvPicPr>
          <p:cNvPr id="3" name="object 3"/>
          <p:cNvPicPr/>
          <p:nvPr/>
        </p:nvPicPr>
        <p:blipFill>
          <a:blip r:embed="rId2" cstate="print"/>
          <a:stretch>
            <a:fillRect/>
          </a:stretch>
        </p:blipFill>
        <p:spPr>
          <a:xfrm>
            <a:off x="10920983" y="158495"/>
            <a:ext cx="979931" cy="838200"/>
          </a:xfrm>
          <a:prstGeom prst="rect">
            <a:avLst/>
          </a:prstGeom>
        </p:spPr>
      </p:pic>
      <p:sp>
        <p:nvSpPr>
          <p:cNvPr id="5" name="object 5"/>
          <p:cNvSpPr txBox="1"/>
          <p:nvPr/>
        </p:nvSpPr>
        <p:spPr>
          <a:xfrm>
            <a:off x="1010094" y="1143000"/>
            <a:ext cx="9792970" cy="4999446"/>
          </a:xfrm>
          <a:prstGeom prst="rect">
            <a:avLst/>
          </a:prstGeom>
        </p:spPr>
        <p:txBody>
          <a:bodyPr vert="horz" wrap="square" lIns="0" tIns="13335" rIns="0" bIns="0" rtlCol="0">
            <a:spAutoFit/>
          </a:bodyPr>
          <a:lstStyle/>
          <a:p>
            <a:pPr marL="342900" indent="-342900" algn="l">
              <a:buFont typeface="+mj-lt"/>
              <a:buAutoNum type="arabicPeriod" startAt="3"/>
            </a:pPr>
            <a:r>
              <a:rPr lang="en-US" b="1" i="0" dirty="0" err="1">
                <a:solidFill>
                  <a:schemeClr val="tx1"/>
                </a:solidFill>
                <a:effectLst/>
                <a:latin typeface="Times New Roman" panose="02020603050405020304" pitchFamily="18" charset="0"/>
                <a:cs typeface="Times New Roman" panose="02020603050405020304" pitchFamily="18" charset="0"/>
              </a:rPr>
              <a:t>Streamlit</a:t>
            </a:r>
            <a:r>
              <a:rPr lang="en-US" b="1" i="0" dirty="0">
                <a:solidFill>
                  <a:schemeClr val="tx1"/>
                </a:solidFill>
                <a:effectLst/>
                <a:latin typeface="Times New Roman" panose="02020603050405020304" pitchFamily="18" charset="0"/>
                <a:cs typeface="Times New Roman" panose="02020603050405020304" pitchFamily="18" charset="0"/>
              </a:rPr>
              <a:t> Web Application</a:t>
            </a:r>
            <a:endParaRPr lang="en-US" b="0" i="0" dirty="0">
              <a:solidFill>
                <a:schemeClr val="tx1"/>
              </a:solidFill>
              <a:effectLst/>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Function</a:t>
            </a:r>
            <a:r>
              <a:rPr lang="en-US" b="0" i="0" dirty="0">
                <a:solidFill>
                  <a:schemeClr val="tx1"/>
                </a:solidFill>
                <a:effectLst/>
                <a:latin typeface="Times New Roman" panose="02020603050405020304" pitchFamily="18" charset="0"/>
                <a:cs typeface="Times New Roman" panose="02020603050405020304" pitchFamily="18" charset="0"/>
              </a:rPr>
              <a:t>: Serves as the user interface for interacting with the application.</a:t>
            </a:r>
          </a:p>
          <a:p>
            <a:pPr marL="800100" lvl="1" indent="-342900"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Description</a:t>
            </a:r>
            <a:r>
              <a:rPr lang="en-US" b="0" i="0" dirty="0">
                <a:solidFill>
                  <a:schemeClr val="tx1"/>
                </a:solidFill>
                <a:effectLst/>
                <a:latin typeface="Times New Roman" panose="02020603050405020304" pitchFamily="18" charset="0"/>
                <a:cs typeface="Times New Roman" panose="02020603050405020304" pitchFamily="18" charset="0"/>
              </a:rPr>
              <a:t>: Users access the application through a web browser to initiate the workflow.</a:t>
            </a:r>
          </a:p>
          <a:p>
            <a:pPr marL="800100" lvl="1" indent="-342900" algn="l">
              <a:buFont typeface="Arial" panose="020B0604020202020204" pitchFamily="34" charset="0"/>
              <a:buChar char="•"/>
            </a:pPr>
            <a:endParaRPr lang="en-US"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mj-lt"/>
              <a:buAutoNum type="arabicPeriod" startAt="3"/>
            </a:pPr>
            <a:r>
              <a:rPr lang="en-US" b="1" i="0" dirty="0">
                <a:solidFill>
                  <a:schemeClr val="tx1"/>
                </a:solidFill>
                <a:effectLst/>
                <a:latin typeface="Times New Roman" panose="02020603050405020304" pitchFamily="18" charset="0"/>
                <a:cs typeface="Times New Roman" panose="02020603050405020304" pitchFamily="18" charset="0"/>
              </a:rPr>
              <a:t>Upload Dataset</a:t>
            </a:r>
            <a:endParaRPr lang="en-US" b="0" i="0" dirty="0">
              <a:solidFill>
                <a:schemeClr val="tx1"/>
              </a:solidFill>
              <a:effectLst/>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Function</a:t>
            </a:r>
            <a:r>
              <a:rPr lang="en-US" b="0" i="0" dirty="0">
                <a:solidFill>
                  <a:schemeClr val="tx1"/>
                </a:solidFill>
                <a:effectLst/>
                <a:latin typeface="Times New Roman" panose="02020603050405020304" pitchFamily="18" charset="0"/>
                <a:cs typeface="Times New Roman" panose="02020603050405020304" pitchFamily="18" charset="0"/>
              </a:rPr>
              <a:t>: Allows users to upload datasets for processing.</a:t>
            </a:r>
          </a:p>
          <a:p>
            <a:pPr marL="800100" lvl="1" indent="-342900"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Description</a:t>
            </a:r>
            <a:r>
              <a:rPr lang="en-US" b="0" i="0" dirty="0">
                <a:solidFill>
                  <a:schemeClr val="tx1"/>
                </a:solidFill>
                <a:effectLst/>
                <a:latin typeface="Times New Roman" panose="02020603050405020304" pitchFamily="18" charset="0"/>
                <a:cs typeface="Times New Roman" panose="02020603050405020304" pitchFamily="18" charset="0"/>
              </a:rPr>
              <a:t>: Users select and upload various datasets (e.g., CSV, Excel) from their local system.</a:t>
            </a:r>
          </a:p>
          <a:p>
            <a:pPr marL="800100" lvl="1" indent="-342900" algn="l">
              <a:buFont typeface="+mj-lt"/>
              <a:buAutoNum type="arabicPeriod" startAt="3"/>
            </a:pPr>
            <a:endParaRPr lang="en-US"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mj-lt"/>
              <a:buAutoNum type="arabicPeriod" startAt="3"/>
            </a:pPr>
            <a:r>
              <a:rPr lang="en-US" b="1" i="0" dirty="0">
                <a:solidFill>
                  <a:schemeClr val="tx1"/>
                </a:solidFill>
                <a:effectLst/>
                <a:latin typeface="Times New Roman" panose="02020603050405020304" pitchFamily="18" charset="0"/>
                <a:cs typeface="Times New Roman" panose="02020603050405020304" pitchFamily="18" charset="0"/>
              </a:rPr>
              <a:t>Process Dataset</a:t>
            </a:r>
            <a:endParaRPr lang="en-US" b="0" i="0" dirty="0">
              <a:solidFill>
                <a:schemeClr val="tx1"/>
              </a:solidFill>
              <a:effectLst/>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Function</a:t>
            </a:r>
            <a:r>
              <a:rPr lang="en-US" b="0" i="0" dirty="0">
                <a:solidFill>
                  <a:schemeClr val="tx1"/>
                </a:solidFill>
                <a:effectLst/>
                <a:latin typeface="Times New Roman" panose="02020603050405020304" pitchFamily="18" charset="0"/>
                <a:cs typeface="Times New Roman" panose="02020603050405020304" pitchFamily="18" charset="0"/>
              </a:rPr>
              <a:t>: Prepares the dataset for analysis.</a:t>
            </a:r>
          </a:p>
          <a:p>
            <a:pPr marL="800100" lvl="1" indent="-342900"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Description</a:t>
            </a:r>
            <a:r>
              <a:rPr lang="en-US" b="0" i="0" dirty="0">
                <a:solidFill>
                  <a:schemeClr val="tx1"/>
                </a:solidFill>
                <a:effectLst/>
                <a:latin typeface="Times New Roman" panose="02020603050405020304" pitchFamily="18" charset="0"/>
                <a:cs typeface="Times New Roman" panose="02020603050405020304" pitchFamily="18" charset="0"/>
              </a:rPr>
              <a:t>: Involves cleaning, transforming, and structuring the data for model training and predictions.</a:t>
            </a:r>
          </a:p>
          <a:p>
            <a:pPr marL="800100" lvl="1" indent="-342900" algn="l">
              <a:buFont typeface="+mj-lt"/>
              <a:buAutoNum type="arabicPeriod" startAt="3"/>
            </a:pPr>
            <a:endParaRPr lang="en-US" dirty="0">
              <a:solidFill>
                <a:schemeClr val="tx1"/>
              </a:solidFill>
              <a:latin typeface="Times New Roman" panose="02020603050405020304" pitchFamily="18" charset="0"/>
              <a:cs typeface="Times New Roman" panose="02020603050405020304" pitchFamily="18" charset="0"/>
            </a:endParaRPr>
          </a:p>
          <a:p>
            <a:pPr marL="342900" indent="-342900" algn="l">
              <a:buFont typeface="+mj-lt"/>
              <a:buAutoNum type="arabicPeriod" startAt="3"/>
            </a:pPr>
            <a:r>
              <a:rPr lang="en-US" b="1" i="0" dirty="0">
                <a:solidFill>
                  <a:schemeClr val="tx1"/>
                </a:solidFill>
                <a:effectLst/>
                <a:latin typeface="Times New Roman" panose="02020603050405020304" pitchFamily="18" charset="0"/>
                <a:cs typeface="Times New Roman" panose="02020603050405020304" pitchFamily="18" charset="0"/>
              </a:rPr>
              <a:t>Model Prediction</a:t>
            </a:r>
            <a:endParaRPr lang="en-US" b="0" i="0" dirty="0">
              <a:solidFill>
                <a:schemeClr val="tx1"/>
              </a:solidFill>
              <a:effectLst/>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Function</a:t>
            </a:r>
            <a:r>
              <a:rPr lang="en-US" b="0" i="0" dirty="0">
                <a:solidFill>
                  <a:schemeClr val="tx1"/>
                </a:solidFill>
                <a:effectLst/>
                <a:latin typeface="Times New Roman" panose="02020603050405020304" pitchFamily="18" charset="0"/>
                <a:cs typeface="Times New Roman" panose="02020603050405020304" pitchFamily="18" charset="0"/>
              </a:rPr>
              <a:t>: Utilizes a trained model to generate predictions based on the processed dataset.</a:t>
            </a:r>
          </a:p>
          <a:p>
            <a:pPr marL="800100" lvl="1" indent="-342900"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Description</a:t>
            </a:r>
            <a:r>
              <a:rPr lang="en-US" b="0" i="0" dirty="0">
                <a:solidFill>
                  <a:schemeClr val="tx1"/>
                </a:solidFill>
                <a:effectLst/>
                <a:latin typeface="Times New Roman" panose="02020603050405020304" pitchFamily="18" charset="0"/>
                <a:cs typeface="Times New Roman" panose="02020603050405020304" pitchFamily="18" charset="0"/>
              </a:rPr>
              <a:t>: This step applies machine learning algorithms to the data to derive insights or classifications.</a:t>
            </a:r>
          </a:p>
          <a:p>
            <a:pPr marL="457200" lvl="1" algn="l"/>
            <a:endParaRPr lang="en-US" b="0" i="0" dirty="0">
              <a:solidFill>
                <a:schemeClr val="tx1"/>
              </a:solidFill>
              <a:effectLst/>
              <a:latin typeface="Times New Roman" panose="02020603050405020304" pitchFamily="18" charset="0"/>
              <a:cs typeface="Times New Roman" panose="02020603050405020304" pitchFamily="18" charset="0"/>
            </a:endParaRPr>
          </a:p>
        </p:txBody>
      </p:sp>
      <p:sp>
        <p:nvSpPr>
          <p:cNvPr id="6" name="object 6"/>
          <p:cNvSpPr txBox="1">
            <a:spLocks noGrp="1"/>
          </p:cNvSpPr>
          <p:nvPr>
            <p:ph type="sldNum" sz="quarter" idx="7"/>
          </p:nvPr>
        </p:nvSpPr>
        <p:spPr>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25" dirty="0"/>
              <a:t>14</a:t>
            </a:fld>
            <a:endParaRPr spc="-25" dirty="0"/>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dirty="0"/>
              <a:t>PROJECT</a:t>
            </a:r>
            <a:r>
              <a:rPr spc="10" dirty="0"/>
              <a:t> </a:t>
            </a:r>
            <a:r>
              <a:rPr spc="-40" dirty="0"/>
              <a:t>VIVA-</a:t>
            </a:r>
            <a:r>
              <a:rPr spc="-20" dirty="0"/>
              <a:t>VOCE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0526" y="507619"/>
            <a:ext cx="5029835" cy="513715"/>
          </a:xfrm>
          <a:prstGeom prst="rect">
            <a:avLst/>
          </a:prstGeom>
        </p:spPr>
        <p:txBody>
          <a:bodyPr vert="horz" wrap="square" lIns="0" tIns="13335" rIns="0" bIns="0" rtlCol="0">
            <a:spAutoFit/>
          </a:bodyPr>
          <a:lstStyle/>
          <a:p>
            <a:pPr marL="12700">
              <a:lnSpc>
                <a:spcPct val="100000"/>
              </a:lnSpc>
              <a:spcBef>
                <a:spcPts val="105"/>
              </a:spcBef>
            </a:pPr>
            <a:r>
              <a:rPr sz="3200" dirty="0"/>
              <a:t>Explanation</a:t>
            </a:r>
            <a:r>
              <a:rPr sz="3200" spc="-75" dirty="0"/>
              <a:t> </a:t>
            </a:r>
            <a:r>
              <a:rPr sz="3200" dirty="0"/>
              <a:t>of</a:t>
            </a:r>
            <a:r>
              <a:rPr sz="3200" spc="-35" dirty="0"/>
              <a:t> </a:t>
            </a:r>
            <a:r>
              <a:rPr sz="3200" dirty="0"/>
              <a:t>Proposed</a:t>
            </a:r>
            <a:r>
              <a:rPr sz="3200" spc="-125" dirty="0"/>
              <a:t> </a:t>
            </a:r>
            <a:r>
              <a:rPr sz="3200" spc="-20" dirty="0"/>
              <a:t>Work</a:t>
            </a:r>
            <a:endParaRPr sz="3200"/>
          </a:p>
        </p:txBody>
      </p:sp>
      <p:pic>
        <p:nvPicPr>
          <p:cNvPr id="3" name="object 3"/>
          <p:cNvPicPr/>
          <p:nvPr/>
        </p:nvPicPr>
        <p:blipFill>
          <a:blip r:embed="rId2" cstate="print"/>
          <a:stretch>
            <a:fillRect/>
          </a:stretch>
        </p:blipFill>
        <p:spPr>
          <a:xfrm>
            <a:off x="10920983" y="158495"/>
            <a:ext cx="979931" cy="838200"/>
          </a:xfrm>
          <a:prstGeom prst="rect">
            <a:avLst/>
          </a:prstGeom>
        </p:spPr>
      </p:pic>
      <p:sp>
        <p:nvSpPr>
          <p:cNvPr id="5" name="object 5"/>
          <p:cNvSpPr txBox="1"/>
          <p:nvPr/>
        </p:nvSpPr>
        <p:spPr>
          <a:xfrm>
            <a:off x="1114742" y="1096064"/>
            <a:ext cx="9962515" cy="2752677"/>
          </a:xfrm>
          <a:prstGeom prst="rect">
            <a:avLst/>
          </a:prstGeom>
        </p:spPr>
        <p:txBody>
          <a:bodyPr vert="horz" wrap="square" lIns="0" tIns="13335" rIns="0" bIns="0" rtlCol="0">
            <a:spAutoFit/>
          </a:bodyPr>
          <a:lstStyle/>
          <a:p>
            <a:pPr algn="l"/>
            <a:endParaRPr lang="en-US" b="1"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mj-lt"/>
              <a:buAutoNum type="arabicPeriod" startAt="7"/>
            </a:pPr>
            <a:r>
              <a:rPr lang="en-US" b="1" i="0" dirty="0">
                <a:solidFill>
                  <a:schemeClr val="tx1"/>
                </a:solidFill>
                <a:effectLst/>
                <a:latin typeface="Times New Roman" panose="02020603050405020304" pitchFamily="18" charset="0"/>
                <a:cs typeface="Times New Roman" panose="02020603050405020304" pitchFamily="18" charset="0"/>
              </a:rPr>
              <a:t>Visualize Data</a:t>
            </a:r>
            <a:endParaRPr lang="en-US" b="0" i="0" dirty="0">
              <a:solidFill>
                <a:schemeClr val="tx1"/>
              </a:solidFill>
              <a:effectLst/>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Function</a:t>
            </a:r>
            <a:r>
              <a:rPr lang="en-US" b="0" i="0" dirty="0">
                <a:solidFill>
                  <a:schemeClr val="tx1"/>
                </a:solidFill>
                <a:effectLst/>
                <a:latin typeface="Times New Roman" panose="02020603050405020304" pitchFamily="18" charset="0"/>
                <a:cs typeface="Times New Roman" panose="02020603050405020304" pitchFamily="18" charset="0"/>
              </a:rPr>
              <a:t>: Represents the processed data graphically.</a:t>
            </a:r>
          </a:p>
          <a:p>
            <a:pPr marL="800100" lvl="1" indent="-342900"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Description</a:t>
            </a:r>
            <a:r>
              <a:rPr lang="en-US" b="0" i="0" dirty="0">
                <a:solidFill>
                  <a:schemeClr val="tx1"/>
                </a:solidFill>
                <a:effectLst/>
                <a:latin typeface="Times New Roman" panose="02020603050405020304" pitchFamily="18" charset="0"/>
                <a:cs typeface="Times New Roman" panose="02020603050405020304" pitchFamily="18" charset="0"/>
              </a:rPr>
              <a:t>: Provides visualizations (e.g., charts, graphs) to help users understand patterns in the data.</a:t>
            </a:r>
          </a:p>
          <a:p>
            <a:pPr marL="800100" lvl="1" indent="-342900" algn="l">
              <a:buFont typeface="+mj-lt"/>
              <a:buAutoNum type="arabicPeriod" startAt="7"/>
            </a:pPr>
            <a:endParaRPr lang="en-US"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mj-lt"/>
              <a:buAutoNum type="arabicPeriod" startAt="7"/>
            </a:pPr>
            <a:r>
              <a:rPr lang="en-US" b="1" i="0" dirty="0">
                <a:solidFill>
                  <a:schemeClr val="tx1"/>
                </a:solidFill>
                <a:effectLst/>
                <a:latin typeface="Times New Roman" panose="02020603050405020304" pitchFamily="18" charset="0"/>
                <a:cs typeface="Times New Roman" panose="02020603050405020304" pitchFamily="18" charset="0"/>
              </a:rPr>
              <a:t>Display Results</a:t>
            </a:r>
            <a:endParaRPr lang="en-US" b="0" i="0" dirty="0">
              <a:solidFill>
                <a:schemeClr val="tx1"/>
              </a:solidFill>
              <a:effectLst/>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Function</a:t>
            </a:r>
            <a:r>
              <a:rPr lang="en-US" b="0" i="0" dirty="0">
                <a:solidFill>
                  <a:schemeClr val="tx1"/>
                </a:solidFill>
                <a:effectLst/>
                <a:latin typeface="Times New Roman" panose="02020603050405020304" pitchFamily="18" charset="0"/>
                <a:cs typeface="Times New Roman" panose="02020603050405020304" pitchFamily="18" charset="0"/>
              </a:rPr>
              <a:t>: Presents the outcomes of predictions and visualizations to the user.</a:t>
            </a:r>
          </a:p>
          <a:p>
            <a:pPr marL="800100" lvl="1" indent="-342900"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Description</a:t>
            </a:r>
            <a:r>
              <a:rPr lang="en-US" b="0" i="0" dirty="0">
                <a:solidFill>
                  <a:schemeClr val="tx1"/>
                </a:solidFill>
                <a:effectLst/>
                <a:latin typeface="Times New Roman" panose="02020603050405020304" pitchFamily="18" charset="0"/>
                <a:cs typeface="Times New Roman" panose="02020603050405020304" pitchFamily="18" charset="0"/>
              </a:rPr>
              <a:t>: Outputs predicted values and visual aids directly on the web application interface.</a:t>
            </a:r>
          </a:p>
          <a:p>
            <a:pPr algn="l"/>
            <a:endParaRPr sz="1600" dirty="0">
              <a:solidFill>
                <a:schemeClr val="tx1"/>
              </a:solidFill>
              <a:latin typeface="Times New Roman" panose="02020603050405020304" pitchFamily="18" charset="0"/>
              <a:cs typeface="Times New Roman" panose="02020603050405020304" pitchFamily="18" charset="0"/>
            </a:endParaRPr>
          </a:p>
        </p:txBody>
      </p:sp>
      <p:sp>
        <p:nvSpPr>
          <p:cNvPr id="6" name="object 6"/>
          <p:cNvSpPr txBox="1">
            <a:spLocks noGrp="1"/>
          </p:cNvSpPr>
          <p:nvPr>
            <p:ph type="sldNum" sz="quarter" idx="7"/>
          </p:nvPr>
        </p:nvSpPr>
        <p:spPr>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25" dirty="0"/>
              <a:t>15</a:t>
            </a:fld>
            <a:endParaRPr spc="-25" dirty="0"/>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dirty="0"/>
              <a:t>PROJECT</a:t>
            </a:r>
            <a:r>
              <a:rPr spc="10" dirty="0"/>
              <a:t> </a:t>
            </a:r>
            <a:r>
              <a:rPr spc="-40" dirty="0"/>
              <a:t>VIVA-</a:t>
            </a:r>
            <a:r>
              <a:rPr spc="-20" dirty="0"/>
              <a:t>VOCE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92804-C5D5-B0E8-85AB-80BAC13A7BF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8EDB118-56EB-FE08-B53F-A3D710FBA9F3}"/>
              </a:ext>
            </a:extLst>
          </p:cNvPr>
          <p:cNvSpPr txBox="1">
            <a:spLocks noGrp="1"/>
          </p:cNvSpPr>
          <p:nvPr>
            <p:ph type="title"/>
          </p:nvPr>
        </p:nvSpPr>
        <p:spPr>
          <a:xfrm>
            <a:off x="3513772" y="315086"/>
            <a:ext cx="5164455" cy="513715"/>
          </a:xfrm>
          <a:prstGeom prst="rect">
            <a:avLst/>
          </a:prstGeom>
        </p:spPr>
        <p:txBody>
          <a:bodyPr vert="horz" wrap="square" lIns="0" tIns="12700" rIns="0" bIns="0" rtlCol="0">
            <a:spAutoFit/>
          </a:bodyPr>
          <a:lstStyle/>
          <a:p>
            <a:pPr marL="12700">
              <a:lnSpc>
                <a:spcPct val="100000"/>
              </a:lnSpc>
              <a:spcBef>
                <a:spcPts val="100"/>
              </a:spcBef>
            </a:pPr>
            <a:r>
              <a:rPr sz="3200" dirty="0"/>
              <a:t>Software</a:t>
            </a:r>
            <a:r>
              <a:rPr sz="3200" spc="-55" dirty="0"/>
              <a:t> </a:t>
            </a:r>
            <a:r>
              <a:rPr sz="3200" spc="-10" dirty="0"/>
              <a:t>Involved</a:t>
            </a:r>
            <a:endParaRPr sz="3200" dirty="0"/>
          </a:p>
        </p:txBody>
      </p:sp>
      <p:pic>
        <p:nvPicPr>
          <p:cNvPr id="4" name="object 4">
            <a:extLst>
              <a:ext uri="{FF2B5EF4-FFF2-40B4-BE49-F238E27FC236}">
                <a16:creationId xmlns:a16="http://schemas.microsoft.com/office/drawing/2014/main" id="{41F2EFED-C455-ECEE-8EBF-CB908D2E4D48}"/>
              </a:ext>
            </a:extLst>
          </p:cNvPr>
          <p:cNvPicPr/>
          <p:nvPr/>
        </p:nvPicPr>
        <p:blipFill>
          <a:blip r:embed="rId2" cstate="print"/>
          <a:stretch>
            <a:fillRect/>
          </a:stretch>
        </p:blipFill>
        <p:spPr>
          <a:xfrm>
            <a:off x="10920984" y="158495"/>
            <a:ext cx="979931" cy="838200"/>
          </a:xfrm>
          <a:prstGeom prst="rect">
            <a:avLst/>
          </a:prstGeom>
        </p:spPr>
      </p:pic>
      <p:sp>
        <p:nvSpPr>
          <p:cNvPr id="6" name="object 6">
            <a:extLst>
              <a:ext uri="{FF2B5EF4-FFF2-40B4-BE49-F238E27FC236}">
                <a16:creationId xmlns:a16="http://schemas.microsoft.com/office/drawing/2014/main" id="{B9A61095-13D9-C419-5DCB-D2A3B19AC02A}"/>
              </a:ext>
            </a:extLst>
          </p:cNvPr>
          <p:cNvSpPr txBox="1"/>
          <p:nvPr/>
        </p:nvSpPr>
        <p:spPr>
          <a:xfrm>
            <a:off x="1044089" y="1524000"/>
            <a:ext cx="10400030" cy="2506455"/>
          </a:xfrm>
          <a:prstGeom prst="rect">
            <a:avLst/>
          </a:prstGeom>
        </p:spPr>
        <p:txBody>
          <a:bodyPr vert="horz" wrap="square" lIns="0" tIns="13335" rIns="0" bIns="0" rtlCol="0">
            <a:spAutoFit/>
          </a:bodyPr>
          <a:lstStyle/>
          <a:p>
            <a:pPr marL="285750" indent="-285750">
              <a:buFont typeface="Wingdings" panose="05000000000000000000" pitchFamily="2" charset="2"/>
              <a:buChar char="Ø"/>
            </a:pPr>
            <a:r>
              <a:rPr lang="en-US" dirty="0"/>
              <a:t>Operating System : Windows 7/8/10</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 Server Side Script : CSS, HTML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Programming Language : Python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Libraries : </a:t>
            </a:r>
            <a:r>
              <a:rPr lang="en-US" dirty="0" err="1"/>
              <a:t>Numpy</a:t>
            </a:r>
            <a:r>
              <a:rPr lang="en-US" dirty="0"/>
              <a:t>, Pandas, </a:t>
            </a:r>
            <a:r>
              <a:rPr lang="en-US" dirty="0" err="1"/>
              <a:t>plotly</a:t>
            </a:r>
            <a:r>
              <a:rPr lang="en-US" dirty="0"/>
              <a:t>, scikit-learn, </a:t>
            </a:r>
            <a:r>
              <a:rPr lang="en-US" dirty="0" err="1"/>
              <a:t>Streamlit</a:t>
            </a:r>
            <a:endParaRPr lang="en-US" dirty="0"/>
          </a:p>
          <a:p>
            <a:endParaRPr lang="en-US" dirty="0"/>
          </a:p>
          <a:p>
            <a:pPr marL="285750" indent="-285750">
              <a:buFont typeface="Wingdings" panose="05000000000000000000" pitchFamily="2" charset="2"/>
              <a:buChar char="Ø"/>
            </a:pPr>
            <a:r>
              <a:rPr lang="en-US" dirty="0"/>
              <a:t>IDE/Workbench : PyCharm </a:t>
            </a:r>
            <a:endParaRPr lang="en-US" sz="1800" dirty="0">
              <a:latin typeface="Times New Roman" pitchFamily="18" charset="0"/>
              <a:cs typeface="Times New Roman" pitchFamily="18" charset="0"/>
            </a:endParaRPr>
          </a:p>
        </p:txBody>
      </p:sp>
      <p:sp>
        <p:nvSpPr>
          <p:cNvPr id="7" name="object 7">
            <a:extLst>
              <a:ext uri="{FF2B5EF4-FFF2-40B4-BE49-F238E27FC236}">
                <a16:creationId xmlns:a16="http://schemas.microsoft.com/office/drawing/2014/main" id="{5DD6293A-2BD2-E1A0-4B88-3020682C2D73}"/>
              </a:ext>
            </a:extLst>
          </p:cNvPr>
          <p:cNvSpPr txBox="1">
            <a:spLocks noGrp="1"/>
          </p:cNvSpPr>
          <p:nvPr>
            <p:ph type="sldNum" sz="quarter" idx="7"/>
          </p:nvPr>
        </p:nvSpPr>
        <p:spPr>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25" dirty="0"/>
              <a:t>16</a:t>
            </a:fld>
            <a:endParaRPr spc="-25" dirty="0"/>
          </a:p>
        </p:txBody>
      </p:sp>
      <p:sp>
        <p:nvSpPr>
          <p:cNvPr id="9" name="object 9">
            <a:extLst>
              <a:ext uri="{FF2B5EF4-FFF2-40B4-BE49-F238E27FC236}">
                <a16:creationId xmlns:a16="http://schemas.microsoft.com/office/drawing/2014/main" id="{2131F2EC-F873-784C-AD51-EEA56B2ACAD3}"/>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dirty="0"/>
              <a:t>PROJECT</a:t>
            </a:r>
            <a:r>
              <a:rPr spc="10" dirty="0"/>
              <a:t> </a:t>
            </a:r>
            <a:r>
              <a:rPr spc="-40" dirty="0"/>
              <a:t>VIVA-</a:t>
            </a:r>
            <a:r>
              <a:rPr spc="-20" dirty="0"/>
              <a:t>VOCE</a:t>
            </a:r>
          </a:p>
        </p:txBody>
      </p:sp>
    </p:spTree>
    <p:extLst>
      <p:ext uri="{BB962C8B-B14F-4D97-AF65-F5344CB8AC3E}">
        <p14:creationId xmlns:p14="http://schemas.microsoft.com/office/powerpoint/2010/main" val="3759524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7F110A-20A7-BC1D-D240-EEB09AD824D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15A7565-3057-8682-08C0-817FC88AB1E8}"/>
              </a:ext>
            </a:extLst>
          </p:cNvPr>
          <p:cNvSpPr txBox="1">
            <a:spLocks noGrp="1"/>
          </p:cNvSpPr>
          <p:nvPr>
            <p:ph type="title"/>
          </p:nvPr>
        </p:nvSpPr>
        <p:spPr>
          <a:xfrm>
            <a:off x="4114800" y="158495"/>
            <a:ext cx="5164455" cy="628377"/>
          </a:xfrm>
          <a:prstGeom prst="rect">
            <a:avLst/>
          </a:prstGeom>
        </p:spPr>
        <p:txBody>
          <a:bodyPr vert="horz" wrap="square" lIns="0" tIns="12700" rIns="0" bIns="0" rtlCol="0">
            <a:spAutoFit/>
          </a:bodyPr>
          <a:lstStyle/>
          <a:p>
            <a:pPr marL="12700">
              <a:lnSpc>
                <a:spcPct val="100000"/>
              </a:lnSpc>
              <a:spcBef>
                <a:spcPts val="100"/>
              </a:spcBef>
            </a:pPr>
            <a:r>
              <a:rPr lang="en-US" b="0" i="0" dirty="0">
                <a:solidFill>
                  <a:srgbClr val="0D57C4"/>
                </a:solidFill>
                <a:effectLst/>
                <a:latin typeface="Times New Roman" panose="02020603050405020304" pitchFamily="18" charset="0"/>
                <a:ea typeface="+mj-ea"/>
                <a:cs typeface="Times New Roman" panose="02020603050405020304" pitchFamily="18" charset="0"/>
              </a:rPr>
              <a:t>Hardware </a:t>
            </a:r>
            <a:r>
              <a:rPr lang="en-US" sz="4000" spc="-10" dirty="0"/>
              <a:t>Involved</a:t>
            </a:r>
            <a:r>
              <a:rPr lang="en-US" b="0" i="0" spc="-50" dirty="0">
                <a:solidFill>
                  <a:srgbClr val="0D57C4"/>
                </a:solidFill>
                <a:effectLst/>
                <a:latin typeface="Times New Roman" panose="02020603050405020304" pitchFamily="18" charset="0"/>
                <a:ea typeface="+mj-ea"/>
                <a:cs typeface="Times New Roman" panose="02020603050405020304" pitchFamily="18" charset="0"/>
              </a:rPr>
              <a:t> </a:t>
            </a:r>
            <a:endParaRPr dirty="0"/>
          </a:p>
        </p:txBody>
      </p:sp>
      <p:pic>
        <p:nvPicPr>
          <p:cNvPr id="4" name="object 4">
            <a:extLst>
              <a:ext uri="{FF2B5EF4-FFF2-40B4-BE49-F238E27FC236}">
                <a16:creationId xmlns:a16="http://schemas.microsoft.com/office/drawing/2014/main" id="{71664669-A7B6-E244-A93F-7A3F57C2558C}"/>
              </a:ext>
            </a:extLst>
          </p:cNvPr>
          <p:cNvPicPr/>
          <p:nvPr/>
        </p:nvPicPr>
        <p:blipFill>
          <a:blip r:embed="rId2" cstate="print"/>
          <a:stretch>
            <a:fillRect/>
          </a:stretch>
        </p:blipFill>
        <p:spPr>
          <a:xfrm>
            <a:off x="10920984" y="158495"/>
            <a:ext cx="979931" cy="838200"/>
          </a:xfrm>
          <a:prstGeom prst="rect">
            <a:avLst/>
          </a:prstGeom>
        </p:spPr>
      </p:pic>
      <p:sp>
        <p:nvSpPr>
          <p:cNvPr id="6" name="object 6">
            <a:extLst>
              <a:ext uri="{FF2B5EF4-FFF2-40B4-BE49-F238E27FC236}">
                <a16:creationId xmlns:a16="http://schemas.microsoft.com/office/drawing/2014/main" id="{E6C6EA9F-CCB5-A2B1-C2D9-5207B27E0F5F}"/>
              </a:ext>
            </a:extLst>
          </p:cNvPr>
          <p:cNvSpPr txBox="1"/>
          <p:nvPr/>
        </p:nvSpPr>
        <p:spPr>
          <a:xfrm>
            <a:off x="1219200" y="1219200"/>
            <a:ext cx="10400030" cy="1952458"/>
          </a:xfrm>
          <a:prstGeom prst="rect">
            <a:avLst/>
          </a:prstGeom>
        </p:spPr>
        <p:txBody>
          <a:bodyPr vert="horz" wrap="square" lIns="0" tIns="13335" rIns="0" bIns="0"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Processor - I3/Intel Processor </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RAM - 8GB (min) </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Hard Disk - 128 GB</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Key Board - Standard Windows Keyboard </a:t>
            </a:r>
            <a:endParaRPr lang="en-US" sz="1800" dirty="0">
              <a:latin typeface="Times New Roman" panose="02020603050405020304" pitchFamily="18" charset="0"/>
              <a:cs typeface="Times New Roman" pitchFamily="18" charset="0"/>
            </a:endParaRPr>
          </a:p>
        </p:txBody>
      </p:sp>
      <p:sp>
        <p:nvSpPr>
          <p:cNvPr id="7" name="object 7">
            <a:extLst>
              <a:ext uri="{FF2B5EF4-FFF2-40B4-BE49-F238E27FC236}">
                <a16:creationId xmlns:a16="http://schemas.microsoft.com/office/drawing/2014/main" id="{96F92902-718B-D262-5E27-05349B2F63DF}"/>
              </a:ext>
            </a:extLst>
          </p:cNvPr>
          <p:cNvSpPr txBox="1">
            <a:spLocks noGrp="1"/>
          </p:cNvSpPr>
          <p:nvPr>
            <p:ph type="sldNum" sz="quarter" idx="7"/>
          </p:nvPr>
        </p:nvSpPr>
        <p:spPr>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25" dirty="0"/>
              <a:t>17</a:t>
            </a:fld>
            <a:endParaRPr spc="-25" dirty="0"/>
          </a:p>
        </p:txBody>
      </p:sp>
      <p:sp>
        <p:nvSpPr>
          <p:cNvPr id="9" name="object 9">
            <a:extLst>
              <a:ext uri="{FF2B5EF4-FFF2-40B4-BE49-F238E27FC236}">
                <a16:creationId xmlns:a16="http://schemas.microsoft.com/office/drawing/2014/main" id="{22CF6123-0683-4604-BC19-E3D350BF8174}"/>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dirty="0"/>
              <a:t>PROJECT</a:t>
            </a:r>
            <a:r>
              <a:rPr spc="10" dirty="0"/>
              <a:t> </a:t>
            </a:r>
            <a:r>
              <a:rPr spc="-40" dirty="0"/>
              <a:t>VIVA-</a:t>
            </a:r>
            <a:r>
              <a:rPr spc="-20" dirty="0"/>
              <a:t>VOCE</a:t>
            </a:r>
          </a:p>
        </p:txBody>
      </p:sp>
    </p:spTree>
    <p:extLst>
      <p:ext uri="{BB962C8B-B14F-4D97-AF65-F5344CB8AC3E}">
        <p14:creationId xmlns:p14="http://schemas.microsoft.com/office/powerpoint/2010/main" val="2356377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1876" y="-235193"/>
            <a:ext cx="6048247" cy="1193088"/>
          </a:xfrm>
          <a:prstGeom prst="rect">
            <a:avLst/>
          </a:prstGeom>
        </p:spPr>
        <p:txBody>
          <a:bodyPr vert="horz" wrap="square" lIns="0" tIns="538530" rIns="0" bIns="0" rtlCol="0">
            <a:spAutoFit/>
          </a:bodyPr>
          <a:lstStyle/>
          <a:p>
            <a:pPr marL="618490">
              <a:lnSpc>
                <a:spcPct val="100000"/>
              </a:lnSpc>
              <a:spcBef>
                <a:spcPts val="95"/>
              </a:spcBef>
            </a:pPr>
            <a:r>
              <a:rPr dirty="0"/>
              <a:t>Application</a:t>
            </a:r>
            <a:r>
              <a:rPr spc="-190" dirty="0"/>
              <a:t> </a:t>
            </a:r>
            <a:r>
              <a:rPr dirty="0"/>
              <a:t>&amp;</a:t>
            </a:r>
            <a:r>
              <a:rPr spc="-250" dirty="0"/>
              <a:t> </a:t>
            </a:r>
            <a:r>
              <a:rPr spc="-10" dirty="0"/>
              <a:t>Advantages</a:t>
            </a:r>
          </a:p>
        </p:txBody>
      </p:sp>
      <p:sp>
        <p:nvSpPr>
          <p:cNvPr id="3" name="object 3"/>
          <p:cNvSpPr/>
          <p:nvPr/>
        </p:nvSpPr>
        <p:spPr>
          <a:xfrm>
            <a:off x="1463039" y="1668779"/>
            <a:ext cx="1455420" cy="281940"/>
          </a:xfrm>
          <a:custGeom>
            <a:avLst/>
            <a:gdLst/>
            <a:ahLst/>
            <a:cxnLst/>
            <a:rect l="l" t="t" r="r" b="b"/>
            <a:pathLst>
              <a:path w="1455420" h="281939">
                <a:moveTo>
                  <a:pt x="1455420" y="0"/>
                </a:moveTo>
                <a:lnTo>
                  <a:pt x="0" y="0"/>
                </a:lnTo>
                <a:lnTo>
                  <a:pt x="0" y="281939"/>
                </a:lnTo>
                <a:lnTo>
                  <a:pt x="1455420" y="281939"/>
                </a:lnTo>
                <a:lnTo>
                  <a:pt x="1455420" y="0"/>
                </a:lnTo>
                <a:close/>
              </a:path>
            </a:pathLst>
          </a:custGeom>
          <a:solidFill>
            <a:srgbClr val="FFFFFF"/>
          </a:solidFill>
        </p:spPr>
        <p:txBody>
          <a:bodyPr wrap="square" lIns="0" tIns="0" rIns="0" bIns="0" rtlCol="0"/>
          <a:lstStyle/>
          <a:p>
            <a:endParaRPr/>
          </a:p>
        </p:txBody>
      </p:sp>
      <p:sp>
        <p:nvSpPr>
          <p:cNvPr id="4" name="object 4"/>
          <p:cNvSpPr/>
          <p:nvPr/>
        </p:nvSpPr>
        <p:spPr>
          <a:xfrm>
            <a:off x="1463040" y="2217419"/>
            <a:ext cx="10019030" cy="525780"/>
          </a:xfrm>
          <a:custGeom>
            <a:avLst/>
            <a:gdLst/>
            <a:ahLst/>
            <a:cxnLst/>
            <a:rect l="l" t="t" r="r" b="b"/>
            <a:pathLst>
              <a:path w="10019030" h="525780">
                <a:moveTo>
                  <a:pt x="5391912" y="300228"/>
                </a:moveTo>
                <a:lnTo>
                  <a:pt x="0" y="300228"/>
                </a:lnTo>
                <a:lnTo>
                  <a:pt x="0" y="525780"/>
                </a:lnTo>
                <a:lnTo>
                  <a:pt x="5391912" y="525780"/>
                </a:lnTo>
                <a:lnTo>
                  <a:pt x="5391912" y="300228"/>
                </a:lnTo>
                <a:close/>
              </a:path>
              <a:path w="10019030" h="525780">
                <a:moveTo>
                  <a:pt x="10018776" y="0"/>
                </a:moveTo>
                <a:lnTo>
                  <a:pt x="2577084" y="0"/>
                </a:lnTo>
                <a:lnTo>
                  <a:pt x="0" y="0"/>
                </a:lnTo>
                <a:lnTo>
                  <a:pt x="0" y="281940"/>
                </a:lnTo>
                <a:lnTo>
                  <a:pt x="2577084" y="281940"/>
                </a:lnTo>
                <a:lnTo>
                  <a:pt x="10018776" y="281940"/>
                </a:lnTo>
                <a:lnTo>
                  <a:pt x="10018776" y="0"/>
                </a:lnTo>
                <a:close/>
              </a:path>
            </a:pathLst>
          </a:custGeom>
          <a:solidFill>
            <a:srgbClr val="FFFFFF"/>
          </a:solidFill>
        </p:spPr>
        <p:txBody>
          <a:bodyPr wrap="square" lIns="0" tIns="0" rIns="0" bIns="0" rtlCol="0"/>
          <a:lstStyle/>
          <a:p>
            <a:endParaRPr/>
          </a:p>
        </p:txBody>
      </p:sp>
      <p:sp>
        <p:nvSpPr>
          <p:cNvPr id="5" name="object 5"/>
          <p:cNvSpPr/>
          <p:nvPr/>
        </p:nvSpPr>
        <p:spPr>
          <a:xfrm>
            <a:off x="1463040" y="3009899"/>
            <a:ext cx="10140950" cy="525780"/>
          </a:xfrm>
          <a:custGeom>
            <a:avLst/>
            <a:gdLst/>
            <a:ahLst/>
            <a:cxnLst/>
            <a:rect l="l" t="t" r="r" b="b"/>
            <a:pathLst>
              <a:path w="10140950" h="525779">
                <a:moveTo>
                  <a:pt x="3075432" y="300228"/>
                </a:moveTo>
                <a:lnTo>
                  <a:pt x="0" y="300228"/>
                </a:lnTo>
                <a:lnTo>
                  <a:pt x="0" y="525780"/>
                </a:lnTo>
                <a:lnTo>
                  <a:pt x="3075432" y="525780"/>
                </a:lnTo>
                <a:lnTo>
                  <a:pt x="3075432" y="300228"/>
                </a:lnTo>
                <a:close/>
              </a:path>
              <a:path w="10140950" h="525779">
                <a:moveTo>
                  <a:pt x="10140696" y="0"/>
                </a:moveTo>
                <a:lnTo>
                  <a:pt x="2627376" y="0"/>
                </a:lnTo>
                <a:lnTo>
                  <a:pt x="0" y="0"/>
                </a:lnTo>
                <a:lnTo>
                  <a:pt x="0" y="281940"/>
                </a:lnTo>
                <a:lnTo>
                  <a:pt x="2627376" y="281940"/>
                </a:lnTo>
                <a:lnTo>
                  <a:pt x="10140696" y="281940"/>
                </a:lnTo>
                <a:lnTo>
                  <a:pt x="10140696" y="0"/>
                </a:lnTo>
                <a:close/>
              </a:path>
            </a:pathLst>
          </a:custGeom>
          <a:solidFill>
            <a:srgbClr val="FFFFFF"/>
          </a:solidFill>
        </p:spPr>
        <p:txBody>
          <a:bodyPr wrap="square" lIns="0" tIns="0" rIns="0" bIns="0" rtlCol="0"/>
          <a:lstStyle/>
          <a:p>
            <a:endParaRPr/>
          </a:p>
        </p:txBody>
      </p:sp>
      <p:sp>
        <p:nvSpPr>
          <p:cNvPr id="6" name="object 6"/>
          <p:cNvSpPr/>
          <p:nvPr/>
        </p:nvSpPr>
        <p:spPr>
          <a:xfrm>
            <a:off x="1463040" y="3802379"/>
            <a:ext cx="10148570" cy="525780"/>
          </a:xfrm>
          <a:custGeom>
            <a:avLst/>
            <a:gdLst/>
            <a:ahLst/>
            <a:cxnLst/>
            <a:rect l="l" t="t" r="r" b="b"/>
            <a:pathLst>
              <a:path w="10148570" h="525779">
                <a:moveTo>
                  <a:pt x="3913632" y="300240"/>
                </a:moveTo>
                <a:lnTo>
                  <a:pt x="0" y="300240"/>
                </a:lnTo>
                <a:lnTo>
                  <a:pt x="0" y="525780"/>
                </a:lnTo>
                <a:lnTo>
                  <a:pt x="3913632" y="525780"/>
                </a:lnTo>
                <a:lnTo>
                  <a:pt x="3913632" y="300240"/>
                </a:lnTo>
                <a:close/>
              </a:path>
              <a:path w="10148570" h="525779">
                <a:moveTo>
                  <a:pt x="10148316" y="0"/>
                </a:moveTo>
                <a:lnTo>
                  <a:pt x="2674620" y="0"/>
                </a:lnTo>
                <a:lnTo>
                  <a:pt x="0" y="0"/>
                </a:lnTo>
                <a:lnTo>
                  <a:pt x="0" y="281940"/>
                </a:lnTo>
                <a:lnTo>
                  <a:pt x="2674620" y="281940"/>
                </a:lnTo>
                <a:lnTo>
                  <a:pt x="10148316" y="281940"/>
                </a:lnTo>
                <a:lnTo>
                  <a:pt x="10148316" y="0"/>
                </a:lnTo>
                <a:close/>
              </a:path>
            </a:pathLst>
          </a:custGeom>
          <a:solidFill>
            <a:srgbClr val="FFFFFF"/>
          </a:solidFill>
        </p:spPr>
        <p:txBody>
          <a:bodyPr wrap="square" lIns="0" tIns="0" rIns="0" bIns="0" rtlCol="0"/>
          <a:lstStyle/>
          <a:p>
            <a:endParaRPr/>
          </a:p>
        </p:txBody>
      </p:sp>
      <p:sp>
        <p:nvSpPr>
          <p:cNvPr id="7" name="object 7"/>
          <p:cNvSpPr/>
          <p:nvPr/>
        </p:nvSpPr>
        <p:spPr>
          <a:xfrm>
            <a:off x="1463040" y="4594859"/>
            <a:ext cx="10012680" cy="525780"/>
          </a:xfrm>
          <a:custGeom>
            <a:avLst/>
            <a:gdLst/>
            <a:ahLst/>
            <a:cxnLst/>
            <a:rect l="l" t="t" r="r" b="b"/>
            <a:pathLst>
              <a:path w="10012680" h="525779">
                <a:moveTo>
                  <a:pt x="7886687" y="300228"/>
                </a:moveTo>
                <a:lnTo>
                  <a:pt x="7827264" y="300228"/>
                </a:lnTo>
                <a:lnTo>
                  <a:pt x="7042404" y="300228"/>
                </a:lnTo>
                <a:lnTo>
                  <a:pt x="0" y="300228"/>
                </a:lnTo>
                <a:lnTo>
                  <a:pt x="0" y="525780"/>
                </a:lnTo>
                <a:lnTo>
                  <a:pt x="7042404" y="525780"/>
                </a:lnTo>
                <a:lnTo>
                  <a:pt x="7827264" y="525780"/>
                </a:lnTo>
                <a:lnTo>
                  <a:pt x="7886687" y="525780"/>
                </a:lnTo>
                <a:lnTo>
                  <a:pt x="7886687" y="300228"/>
                </a:lnTo>
                <a:close/>
              </a:path>
              <a:path w="10012680" h="525779">
                <a:moveTo>
                  <a:pt x="8342376" y="300228"/>
                </a:moveTo>
                <a:lnTo>
                  <a:pt x="7886700" y="300228"/>
                </a:lnTo>
                <a:lnTo>
                  <a:pt x="7886700" y="525780"/>
                </a:lnTo>
                <a:lnTo>
                  <a:pt x="8342376" y="525780"/>
                </a:lnTo>
                <a:lnTo>
                  <a:pt x="8342376" y="300228"/>
                </a:lnTo>
                <a:close/>
              </a:path>
              <a:path w="10012680" h="525779">
                <a:moveTo>
                  <a:pt x="10012680" y="0"/>
                </a:moveTo>
                <a:lnTo>
                  <a:pt x="2456688" y="0"/>
                </a:lnTo>
                <a:lnTo>
                  <a:pt x="0" y="0"/>
                </a:lnTo>
                <a:lnTo>
                  <a:pt x="0" y="281940"/>
                </a:lnTo>
                <a:lnTo>
                  <a:pt x="2456688" y="281940"/>
                </a:lnTo>
                <a:lnTo>
                  <a:pt x="10012680" y="281940"/>
                </a:lnTo>
                <a:lnTo>
                  <a:pt x="10012680" y="0"/>
                </a:lnTo>
                <a:close/>
              </a:path>
            </a:pathLst>
          </a:custGeom>
          <a:solidFill>
            <a:srgbClr val="FFFFFF"/>
          </a:solidFill>
        </p:spPr>
        <p:txBody>
          <a:bodyPr wrap="square" lIns="0" tIns="0" rIns="0" bIns="0" rtlCol="0"/>
          <a:lstStyle/>
          <a:p>
            <a:endParaRPr/>
          </a:p>
        </p:txBody>
      </p:sp>
      <p:sp>
        <p:nvSpPr>
          <p:cNvPr id="8" name="object 8"/>
          <p:cNvSpPr txBox="1"/>
          <p:nvPr/>
        </p:nvSpPr>
        <p:spPr>
          <a:xfrm>
            <a:off x="1600200" y="1066800"/>
            <a:ext cx="10110470" cy="5117427"/>
          </a:xfrm>
          <a:prstGeom prst="rect">
            <a:avLst/>
          </a:prstGeom>
        </p:spPr>
        <p:txBody>
          <a:bodyPr vert="horz" wrap="square" lIns="0" tIns="13335" rIns="0" bIns="0" rtlCol="0">
            <a:spAutoFit/>
          </a:bodyPr>
          <a:lstStyle/>
          <a:p>
            <a:pPr marL="12700">
              <a:lnSpc>
                <a:spcPct val="100000"/>
              </a:lnSpc>
              <a:spcBef>
                <a:spcPts val="105"/>
              </a:spcBef>
            </a:pPr>
            <a:r>
              <a:rPr sz="2000" b="1" spc="-10" dirty="0">
                <a:latin typeface="Times New Roman"/>
                <a:cs typeface="Times New Roman"/>
              </a:rPr>
              <a:t>Applications:</a:t>
            </a:r>
            <a:endParaRPr lang="en-US" sz="2000" b="1" spc="-10" dirty="0">
              <a:latin typeface="Times New Roman"/>
              <a:cs typeface="Times New Roman"/>
            </a:endParaRPr>
          </a:p>
          <a:p>
            <a:pPr marL="12700">
              <a:lnSpc>
                <a:spcPct val="100000"/>
              </a:lnSpc>
              <a:spcBef>
                <a:spcPts val="105"/>
              </a:spcBef>
            </a:pPr>
            <a:endParaRPr lang="en-US" sz="2000" b="1" spc="-10" dirty="0">
              <a:latin typeface="Times New Roman"/>
              <a:cs typeface="Times New Roman"/>
            </a:endParaRPr>
          </a:p>
          <a:p>
            <a:pPr>
              <a:buFont typeface="+mj-lt"/>
              <a:buAutoNum type="arabicPeriod"/>
            </a:pPr>
            <a:r>
              <a:rPr lang="en-US" b="1" dirty="0"/>
              <a:t>E-Commerce Platforms</a:t>
            </a:r>
            <a:r>
              <a:rPr lang="en-US" dirty="0"/>
              <a:t>:</a:t>
            </a:r>
          </a:p>
          <a:p>
            <a:pPr marL="742950" lvl="1" indent="-285750">
              <a:buFont typeface="+mj-lt"/>
              <a:buAutoNum type="arabicPeriod"/>
            </a:pPr>
            <a:r>
              <a:rPr lang="en-US" dirty="0"/>
              <a:t>Personalized, low-cost product recommendations.</a:t>
            </a:r>
          </a:p>
          <a:p>
            <a:pPr marL="742950" lvl="1" indent="-285750">
              <a:buFont typeface="+mj-lt"/>
              <a:buAutoNum type="arabicPeriod"/>
            </a:pPr>
            <a:r>
              <a:rPr lang="en-US" dirty="0"/>
              <a:t>Real-time product comparisons and price tracking.</a:t>
            </a:r>
          </a:p>
          <a:p>
            <a:pPr marL="742950" lvl="1" indent="-285750">
              <a:buFont typeface="+mj-lt"/>
              <a:buAutoNum type="arabicPeriod"/>
            </a:pPr>
            <a:endParaRPr lang="en-US" dirty="0"/>
          </a:p>
          <a:p>
            <a:pPr>
              <a:buFont typeface="+mj-lt"/>
              <a:buAutoNum type="arabicPeriod"/>
            </a:pPr>
            <a:r>
              <a:rPr lang="en-US" b="1" dirty="0"/>
              <a:t>Customer Support</a:t>
            </a:r>
            <a:r>
              <a:rPr lang="en-US" dirty="0"/>
              <a:t>:</a:t>
            </a:r>
          </a:p>
          <a:p>
            <a:pPr marL="742950" lvl="1" indent="-285750">
              <a:buFont typeface="+mj-lt"/>
              <a:buAutoNum type="arabicPeriod"/>
            </a:pPr>
            <a:r>
              <a:rPr lang="en-US" dirty="0"/>
              <a:t>Answers product-related queries and guides purchasing decisions.</a:t>
            </a:r>
          </a:p>
          <a:p>
            <a:pPr marL="742950" lvl="1" indent="-285750">
              <a:buFont typeface="+mj-lt"/>
              <a:buAutoNum type="arabicPeriod"/>
            </a:pPr>
            <a:endParaRPr lang="en-US" dirty="0"/>
          </a:p>
          <a:p>
            <a:pPr>
              <a:buFont typeface="+mj-lt"/>
              <a:buAutoNum type="arabicPeriod"/>
            </a:pPr>
            <a:r>
              <a:rPr lang="en-US" b="1" dirty="0"/>
              <a:t>Market Analysis</a:t>
            </a:r>
            <a:r>
              <a:rPr lang="en-US" dirty="0"/>
              <a:t>:</a:t>
            </a:r>
          </a:p>
          <a:p>
            <a:pPr marL="742950" lvl="1" indent="-285750">
              <a:buFont typeface="+mj-lt"/>
              <a:buAutoNum type="arabicPeriod"/>
            </a:pPr>
            <a:r>
              <a:rPr lang="en-US" dirty="0"/>
              <a:t>Analyzes consumer preferences and predicts market trends.</a:t>
            </a:r>
          </a:p>
          <a:p>
            <a:pPr marL="742950" lvl="1" indent="-285750">
              <a:buFont typeface="+mj-lt"/>
              <a:buAutoNum type="arabicPeriod"/>
            </a:pPr>
            <a:endParaRPr lang="en-US" dirty="0"/>
          </a:p>
          <a:p>
            <a:pPr>
              <a:buFont typeface="+mj-lt"/>
              <a:buAutoNum type="arabicPeriod"/>
            </a:pPr>
            <a:r>
              <a:rPr lang="en-US" b="1" dirty="0"/>
              <a:t>Savings &amp; Deal Hunting</a:t>
            </a:r>
            <a:r>
              <a:rPr lang="en-US" dirty="0"/>
              <a:t>:</a:t>
            </a:r>
          </a:p>
          <a:p>
            <a:pPr marL="742950" lvl="1" indent="-285750">
              <a:buFont typeface="+mj-lt"/>
              <a:buAutoNum type="arabicPeriod"/>
            </a:pPr>
            <a:r>
              <a:rPr lang="en-US" dirty="0"/>
              <a:t>Identifies the best deals and discounts across multiple platforms.</a:t>
            </a:r>
          </a:p>
          <a:p>
            <a:pPr marL="742950" lvl="1" indent="-285750">
              <a:buFont typeface="+mj-lt"/>
              <a:buAutoNum type="arabicPeriod"/>
            </a:pPr>
            <a:endParaRPr lang="en-US" dirty="0"/>
          </a:p>
          <a:p>
            <a:pPr>
              <a:buFont typeface="+mj-lt"/>
              <a:buAutoNum type="arabicPeriod"/>
            </a:pPr>
            <a:r>
              <a:rPr lang="en-US" b="1" dirty="0"/>
              <a:t>Cross-Platform Shopping</a:t>
            </a:r>
            <a:r>
              <a:rPr lang="en-US" dirty="0"/>
              <a:t>:</a:t>
            </a:r>
          </a:p>
          <a:p>
            <a:pPr marL="742950" lvl="1" indent="-285750">
              <a:buFont typeface="+mj-lt"/>
              <a:buAutoNum type="arabicPeriod"/>
            </a:pPr>
            <a:r>
              <a:rPr lang="en-US" dirty="0"/>
              <a:t>Provides comparisons of products across different e-commerce sites.</a:t>
            </a:r>
          </a:p>
          <a:p>
            <a:pPr marL="12700">
              <a:lnSpc>
                <a:spcPct val="100000"/>
              </a:lnSpc>
              <a:spcBef>
                <a:spcPts val="105"/>
              </a:spcBef>
            </a:pPr>
            <a:endParaRPr sz="2000" dirty="0">
              <a:latin typeface="Times New Roman"/>
              <a:cs typeface="Times New Roman"/>
            </a:endParaRPr>
          </a:p>
        </p:txBody>
      </p:sp>
      <p:pic>
        <p:nvPicPr>
          <p:cNvPr id="9" name="object 9"/>
          <p:cNvPicPr/>
          <p:nvPr/>
        </p:nvPicPr>
        <p:blipFill>
          <a:blip r:embed="rId2" cstate="print"/>
          <a:stretch>
            <a:fillRect/>
          </a:stretch>
        </p:blipFill>
        <p:spPr>
          <a:xfrm>
            <a:off x="10920983" y="158495"/>
            <a:ext cx="979931" cy="838200"/>
          </a:xfrm>
          <a:prstGeom prst="rect">
            <a:avLst/>
          </a:prstGeom>
        </p:spPr>
      </p:pic>
      <p:sp>
        <p:nvSpPr>
          <p:cNvPr id="10" name="object 10"/>
          <p:cNvSpPr txBox="1">
            <a:spLocks noGrp="1"/>
          </p:cNvSpPr>
          <p:nvPr>
            <p:ph type="sldNum" sz="quarter" idx="7"/>
          </p:nvPr>
        </p:nvSpPr>
        <p:spPr>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25" dirty="0"/>
              <a:t>18</a:t>
            </a:fld>
            <a:endParaRPr spc="-25" dirty="0"/>
          </a:p>
        </p:txBody>
      </p:sp>
      <p:sp>
        <p:nvSpPr>
          <p:cNvPr id="12" name="object 12"/>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dirty="0"/>
              <a:t>PROJECT</a:t>
            </a:r>
            <a:r>
              <a:rPr spc="10" dirty="0"/>
              <a:t> </a:t>
            </a:r>
            <a:r>
              <a:rPr spc="-40" dirty="0"/>
              <a:t>VIVA-</a:t>
            </a:r>
            <a:r>
              <a:rPr spc="-20" dirty="0"/>
              <a:t>VOCE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400" y="-254045"/>
            <a:ext cx="6048247" cy="1193088"/>
          </a:xfrm>
          <a:prstGeom prst="rect">
            <a:avLst/>
          </a:prstGeom>
        </p:spPr>
        <p:txBody>
          <a:bodyPr vert="horz" wrap="square" lIns="0" tIns="538530" rIns="0" bIns="0" rtlCol="0">
            <a:spAutoFit/>
          </a:bodyPr>
          <a:lstStyle/>
          <a:p>
            <a:pPr marL="618490">
              <a:lnSpc>
                <a:spcPct val="100000"/>
              </a:lnSpc>
              <a:spcBef>
                <a:spcPts val="95"/>
              </a:spcBef>
            </a:pPr>
            <a:r>
              <a:rPr dirty="0"/>
              <a:t>Application</a:t>
            </a:r>
            <a:r>
              <a:rPr spc="-190" dirty="0"/>
              <a:t> </a:t>
            </a:r>
            <a:r>
              <a:rPr dirty="0"/>
              <a:t>&amp;</a:t>
            </a:r>
            <a:r>
              <a:rPr spc="-250" dirty="0"/>
              <a:t> </a:t>
            </a:r>
            <a:r>
              <a:rPr spc="-10" dirty="0"/>
              <a:t>Advantages</a:t>
            </a:r>
          </a:p>
        </p:txBody>
      </p:sp>
      <p:sp>
        <p:nvSpPr>
          <p:cNvPr id="3" name="object 3"/>
          <p:cNvSpPr txBox="1"/>
          <p:nvPr/>
        </p:nvSpPr>
        <p:spPr>
          <a:xfrm>
            <a:off x="1524000" y="1219200"/>
            <a:ext cx="10068560" cy="3659335"/>
          </a:xfrm>
          <a:prstGeom prst="rect">
            <a:avLst/>
          </a:prstGeom>
        </p:spPr>
        <p:txBody>
          <a:bodyPr vert="horz" wrap="square" lIns="0" tIns="57785" rIns="0" bIns="0" rtlCol="0">
            <a:spAutoFit/>
          </a:bodyPr>
          <a:lstStyle/>
          <a:p>
            <a:pPr algn="just"/>
            <a:r>
              <a:rPr lang="en-US" b="1" dirty="0">
                <a:latin typeface="Times New Roman" panose="02020603050405020304" pitchFamily="18" charset="0"/>
                <a:cs typeface="Times New Roman" panose="02020603050405020304" pitchFamily="18" charset="0"/>
              </a:rPr>
              <a:t>Advantages:</a:t>
            </a:r>
          </a:p>
          <a:p>
            <a:pPr algn="just"/>
            <a:endParaRPr lang="en-US" b="1" dirty="0">
              <a:latin typeface="Times New Roman" panose="02020603050405020304" pitchFamily="18" charset="0"/>
              <a:cs typeface="Times New Roman" panose="02020603050405020304" pitchFamily="18" charset="0"/>
            </a:endParaRPr>
          </a:p>
          <a:p>
            <a:pPr marL="342900" indent="-342900" algn="just">
              <a:buAutoNum type="arabicPeriod"/>
            </a:pPr>
            <a:r>
              <a:rPr lang="en-US" b="1" dirty="0">
                <a:latin typeface="Times New Roman" panose="02020603050405020304" pitchFamily="18" charset="0"/>
                <a:cs typeface="Times New Roman" panose="02020603050405020304" pitchFamily="18" charset="0"/>
              </a:rPr>
              <a:t>Improved Scalability: </a:t>
            </a:r>
            <a:r>
              <a:rPr lang="en-US" dirty="0">
                <a:latin typeface="Times New Roman" panose="02020603050405020304" pitchFamily="18" charset="0"/>
                <a:cs typeface="Times New Roman" panose="02020603050405020304" pitchFamily="18" charset="0"/>
              </a:rPr>
              <a:t>The system is designed to handle large volumes of data efficiently, ensuring faster processing and more accurate results.</a:t>
            </a:r>
          </a:p>
          <a:p>
            <a:pPr marL="342900" indent="-342900" algn="just">
              <a:buAutoNum type="arabicPeriod"/>
            </a:pPr>
            <a:endParaRPr lang="en-US" dirty="0">
              <a:latin typeface="Times New Roman" panose="02020603050405020304" pitchFamily="18" charset="0"/>
              <a:cs typeface="Times New Roman" panose="02020603050405020304" pitchFamily="18" charset="0"/>
            </a:endParaRPr>
          </a:p>
          <a:p>
            <a:pPr marL="342900" indent="-342900" algn="just">
              <a:buAutoNum type="arabicPeriod"/>
            </a:pPr>
            <a:r>
              <a:rPr lang="en-US" b="1" dirty="0">
                <a:latin typeface="Times New Roman" panose="02020603050405020304" pitchFamily="18" charset="0"/>
                <a:cs typeface="Times New Roman" panose="02020603050405020304" pitchFamily="18" charset="0"/>
              </a:rPr>
              <a:t>Granular Segmentation: </a:t>
            </a:r>
            <a:r>
              <a:rPr lang="en-US" dirty="0">
                <a:latin typeface="Times New Roman" panose="02020603050405020304" pitchFamily="18" charset="0"/>
                <a:cs typeface="Times New Roman" panose="02020603050405020304" pitchFamily="18" charset="0"/>
              </a:rPr>
              <a:t>Advanced algorithms enable more precise segmentation of consumers based on detailed behavior patterns.</a:t>
            </a:r>
          </a:p>
          <a:p>
            <a:pPr marL="342900" indent="-342900" algn="just">
              <a:buAutoNum type="arabicPeriod"/>
            </a:pPr>
            <a:endParaRPr lang="en-US" dirty="0">
              <a:latin typeface="Times New Roman" panose="02020603050405020304" pitchFamily="18" charset="0"/>
              <a:cs typeface="Times New Roman" panose="02020603050405020304" pitchFamily="18" charset="0"/>
            </a:endParaRPr>
          </a:p>
          <a:p>
            <a:pPr marL="342900" indent="-342900" algn="just">
              <a:buAutoNum type="arabicPeriod"/>
            </a:pPr>
            <a:r>
              <a:rPr lang="en-US" b="1" dirty="0">
                <a:latin typeface="Times New Roman" panose="02020603050405020304" pitchFamily="18" charset="0"/>
                <a:cs typeface="Times New Roman" panose="02020603050405020304" pitchFamily="18" charset="0"/>
              </a:rPr>
              <a:t>Enhanced Personalization: </a:t>
            </a:r>
            <a:r>
              <a:rPr lang="en-US" dirty="0">
                <a:latin typeface="Times New Roman" panose="02020603050405020304" pitchFamily="18" charset="0"/>
                <a:cs typeface="Times New Roman" panose="02020603050405020304" pitchFamily="18" charset="0"/>
              </a:rPr>
              <a:t>The system provides personalized recommendations and marketing strategies tailored to individual user preferences.</a:t>
            </a:r>
          </a:p>
          <a:p>
            <a:pPr marL="342900" indent="-342900" algn="just">
              <a:buAutoNum type="arabicPeriod"/>
            </a:pPr>
            <a:endParaRPr lang="en-US" dirty="0">
              <a:latin typeface="Times New Roman" panose="02020603050405020304" pitchFamily="18" charset="0"/>
              <a:cs typeface="Times New Roman" panose="02020603050405020304" pitchFamily="18" charset="0"/>
            </a:endParaRPr>
          </a:p>
          <a:p>
            <a:pPr marL="342900" indent="-342900" algn="just">
              <a:buAutoNum type="arabicPeriod"/>
            </a:pPr>
            <a:r>
              <a:rPr lang="en-US" b="1" dirty="0">
                <a:latin typeface="Times New Roman" panose="02020603050405020304" pitchFamily="18" charset="0"/>
                <a:cs typeface="Times New Roman" panose="02020603050405020304" pitchFamily="18" charset="0"/>
              </a:rPr>
              <a:t>Real-Time Insights: </a:t>
            </a:r>
            <a:r>
              <a:rPr lang="en-US" dirty="0">
                <a:latin typeface="Times New Roman" panose="02020603050405020304" pitchFamily="18" charset="0"/>
                <a:cs typeface="Times New Roman" panose="02020603050405020304" pitchFamily="18" charset="0"/>
              </a:rPr>
              <a:t>Real-time data processing allows for immediate insights and adjustments to marketing strategies.</a:t>
            </a:r>
            <a:endParaRPr lang="en-US" b="1"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10920983" y="158495"/>
            <a:ext cx="979931" cy="838200"/>
          </a:xfrm>
          <a:prstGeom prst="rect">
            <a:avLst/>
          </a:prstGeom>
        </p:spPr>
      </p:pic>
      <p:sp>
        <p:nvSpPr>
          <p:cNvPr id="5" name="object 5"/>
          <p:cNvSpPr txBox="1">
            <a:spLocks noGrp="1"/>
          </p:cNvSpPr>
          <p:nvPr>
            <p:ph type="sldNum" sz="quarter" idx="7"/>
          </p:nvPr>
        </p:nvSpPr>
        <p:spPr>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25" dirty="0"/>
              <a:t>19</a:t>
            </a:fld>
            <a:endParaRPr spc="-25" dirty="0"/>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dirty="0"/>
              <a:t>PROJECT</a:t>
            </a:r>
            <a:r>
              <a:rPr spc="10" dirty="0"/>
              <a:t> </a:t>
            </a:r>
            <a:r>
              <a:rPr spc="-40" dirty="0"/>
              <a:t>VIVA-</a:t>
            </a:r>
            <a:r>
              <a:rPr spc="-20" dirty="0"/>
              <a:t>VOCE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E524FD-9B61-5C44-18AA-9E3DA5AAD2A3}"/>
              </a:ext>
            </a:extLst>
          </p:cNvPr>
          <p:cNvSpPr>
            <a:spLocks noGrp="1"/>
          </p:cNvSpPr>
          <p:nvPr>
            <p:ph sz="quarter" idx="1"/>
          </p:nvPr>
        </p:nvSpPr>
        <p:spPr>
          <a:xfrm>
            <a:off x="1219200" y="509588"/>
            <a:ext cx="9496425" cy="5827712"/>
          </a:xfrm>
        </p:spPr>
        <p:txBody>
          <a:bodyPr>
            <a:noAutofit/>
          </a:bodyPr>
          <a:lstStyle/>
          <a:p>
            <a:pPr marL="274320" indent="-457063" algn="l" eaLnBrk="1" fontAlgn="auto" hangingPunct="1">
              <a:spcBef>
                <a:spcPts val="800"/>
              </a:spcBef>
              <a:spcAft>
                <a:spcPts val="800"/>
              </a:spcAft>
              <a:buFont typeface="Wingdings" panose="05000000000000000000" pitchFamily="2" charset="2"/>
              <a:buChar char="q"/>
              <a:defRPr/>
            </a:pPr>
            <a:r>
              <a:rPr lang="en-IN" sz="1100" b="1" dirty="0">
                <a:latin typeface="Times New Roman" panose="02020603050405020304" pitchFamily="18" charset="0"/>
                <a:ea typeface="Microsoft Sans Serif" panose="020B0604020202020204" pitchFamily="34" charset="0"/>
                <a:cs typeface="Times New Roman" panose="02020603050405020304" pitchFamily="18" charset="0"/>
              </a:rPr>
              <a:t>Abstract</a:t>
            </a:r>
          </a:p>
          <a:p>
            <a:pPr marL="274320" indent="-457063" algn="l" eaLnBrk="1" fontAlgn="auto" hangingPunct="1">
              <a:spcBef>
                <a:spcPts val="800"/>
              </a:spcBef>
              <a:spcAft>
                <a:spcPts val="800"/>
              </a:spcAft>
              <a:buFont typeface="Wingdings" panose="05000000000000000000" pitchFamily="2" charset="2"/>
              <a:buChar char="q"/>
              <a:defRPr/>
            </a:pPr>
            <a:r>
              <a:rPr lang="en-IN" sz="1100" b="1" dirty="0">
                <a:latin typeface="Times New Roman" panose="02020603050405020304" pitchFamily="18" charset="0"/>
                <a:ea typeface="Microsoft Sans Serif" panose="020B0604020202020204" pitchFamily="34" charset="0"/>
                <a:cs typeface="Times New Roman" panose="02020603050405020304" pitchFamily="18" charset="0"/>
              </a:rPr>
              <a:t>Introduction</a:t>
            </a:r>
          </a:p>
          <a:p>
            <a:pPr marL="274320" indent="-457063" algn="l" eaLnBrk="1" fontAlgn="auto" hangingPunct="1">
              <a:spcBef>
                <a:spcPts val="800"/>
              </a:spcBef>
              <a:spcAft>
                <a:spcPts val="800"/>
              </a:spcAft>
              <a:buFont typeface="Wingdings" panose="05000000000000000000" pitchFamily="2" charset="2"/>
              <a:buChar char="q"/>
              <a:defRPr/>
            </a:pPr>
            <a:r>
              <a:rPr lang="en-IN" sz="1100" b="1" dirty="0">
                <a:latin typeface="Times New Roman" panose="02020603050405020304" pitchFamily="18" charset="0"/>
                <a:ea typeface="Microsoft Sans Serif" panose="020B0604020202020204" pitchFamily="34" charset="0"/>
                <a:cs typeface="Times New Roman" panose="02020603050405020304" pitchFamily="18" charset="0"/>
              </a:rPr>
              <a:t>Literature Review</a:t>
            </a:r>
          </a:p>
          <a:p>
            <a:pPr marL="274320" indent="-457063" algn="l" eaLnBrk="1" fontAlgn="auto" hangingPunct="1">
              <a:spcBef>
                <a:spcPts val="800"/>
              </a:spcBef>
              <a:spcAft>
                <a:spcPts val="800"/>
              </a:spcAft>
              <a:buFont typeface="Wingdings" panose="05000000000000000000" pitchFamily="2" charset="2"/>
              <a:buChar char="q"/>
              <a:defRPr/>
            </a:pPr>
            <a:r>
              <a:rPr lang="en-IN" sz="1100" b="1" dirty="0">
                <a:latin typeface="Times New Roman" panose="02020603050405020304" pitchFamily="18" charset="0"/>
                <a:ea typeface="Microsoft Sans Serif" panose="020B0604020202020204" pitchFamily="34" charset="0"/>
                <a:cs typeface="Times New Roman" panose="02020603050405020304" pitchFamily="18" charset="0"/>
              </a:rPr>
              <a:t>Motivation</a:t>
            </a:r>
          </a:p>
          <a:p>
            <a:pPr marL="274320" indent="-457063" algn="l" eaLnBrk="1" fontAlgn="auto" hangingPunct="1">
              <a:spcBef>
                <a:spcPts val="800"/>
              </a:spcBef>
              <a:spcAft>
                <a:spcPts val="800"/>
              </a:spcAft>
              <a:buFont typeface="Wingdings" panose="05000000000000000000" pitchFamily="2" charset="2"/>
              <a:buChar char="q"/>
              <a:defRPr/>
            </a:pPr>
            <a:r>
              <a:rPr lang="en-IN" sz="1100" b="1" dirty="0">
                <a:latin typeface="Times New Roman" panose="02020603050405020304" pitchFamily="18" charset="0"/>
                <a:ea typeface="Microsoft Sans Serif" panose="020B0604020202020204" pitchFamily="34" charset="0"/>
                <a:cs typeface="Times New Roman" panose="02020603050405020304" pitchFamily="18" charset="0"/>
              </a:rPr>
              <a:t>Objective</a:t>
            </a:r>
          </a:p>
          <a:p>
            <a:pPr marL="274320" indent="-457063" algn="l" eaLnBrk="1" fontAlgn="auto" hangingPunct="1">
              <a:spcBef>
                <a:spcPts val="800"/>
              </a:spcBef>
              <a:spcAft>
                <a:spcPts val="800"/>
              </a:spcAft>
              <a:buFont typeface="Wingdings" panose="05000000000000000000" pitchFamily="2" charset="2"/>
              <a:buChar char="q"/>
              <a:defRPr/>
            </a:pPr>
            <a:r>
              <a:rPr lang="en-IN" sz="1100" b="1" dirty="0">
                <a:latin typeface="Times New Roman" panose="02020603050405020304" pitchFamily="18" charset="0"/>
                <a:ea typeface="Microsoft Sans Serif" panose="020B0604020202020204" pitchFamily="34" charset="0"/>
                <a:cs typeface="Times New Roman" panose="02020603050405020304" pitchFamily="18" charset="0"/>
              </a:rPr>
              <a:t>Existing Method</a:t>
            </a:r>
          </a:p>
          <a:p>
            <a:pPr marL="274320" indent="-457063" algn="l" eaLnBrk="1" fontAlgn="auto" hangingPunct="1">
              <a:spcBef>
                <a:spcPts val="800"/>
              </a:spcBef>
              <a:spcAft>
                <a:spcPts val="800"/>
              </a:spcAft>
              <a:buFont typeface="Wingdings" panose="05000000000000000000" pitchFamily="2" charset="2"/>
              <a:buChar char="q"/>
              <a:defRPr/>
            </a:pPr>
            <a:r>
              <a:rPr lang="en-IN" sz="1100" b="1" dirty="0">
                <a:latin typeface="Times New Roman" panose="02020603050405020304" pitchFamily="18" charset="0"/>
                <a:ea typeface="Microsoft Sans Serif" panose="020B0604020202020204" pitchFamily="34" charset="0"/>
                <a:cs typeface="Times New Roman" panose="02020603050405020304" pitchFamily="18" charset="0"/>
              </a:rPr>
              <a:t>Proposed Method</a:t>
            </a:r>
          </a:p>
          <a:p>
            <a:pPr marL="274320" indent="-457063" algn="l" eaLnBrk="1" fontAlgn="auto" hangingPunct="1">
              <a:spcBef>
                <a:spcPts val="800"/>
              </a:spcBef>
              <a:spcAft>
                <a:spcPts val="800"/>
              </a:spcAft>
              <a:buFont typeface="Wingdings" panose="05000000000000000000" pitchFamily="2" charset="2"/>
              <a:buChar char="q"/>
              <a:defRPr/>
            </a:pPr>
            <a:r>
              <a:rPr lang="en-US" sz="1100" b="1" dirty="0">
                <a:latin typeface="Times New Roman" panose="02020603050405020304" pitchFamily="18" charset="0"/>
                <a:ea typeface="Microsoft Sans Serif" panose="020B0604020202020204" pitchFamily="34" charset="0"/>
                <a:cs typeface="Times New Roman" panose="02020603050405020304" pitchFamily="18" charset="0"/>
              </a:rPr>
              <a:t>Hardware &amp; Software Involved</a:t>
            </a:r>
            <a:endParaRPr lang="en-IN" sz="1100" b="1" dirty="0">
              <a:latin typeface="Times New Roman" panose="02020603050405020304" pitchFamily="18" charset="0"/>
              <a:ea typeface="Microsoft Sans Serif" panose="020B0604020202020204" pitchFamily="34" charset="0"/>
              <a:cs typeface="Times New Roman" panose="02020603050405020304" pitchFamily="18" charset="0"/>
            </a:endParaRPr>
          </a:p>
          <a:p>
            <a:pPr marL="274320" indent="-457063" algn="l" eaLnBrk="1" fontAlgn="auto" hangingPunct="1">
              <a:spcBef>
                <a:spcPts val="800"/>
              </a:spcBef>
              <a:spcAft>
                <a:spcPts val="800"/>
              </a:spcAft>
              <a:buFont typeface="Wingdings" panose="05000000000000000000" pitchFamily="2" charset="2"/>
              <a:buChar char="q"/>
              <a:defRPr/>
            </a:pPr>
            <a:r>
              <a:rPr lang="en-IN" sz="1100" b="1" dirty="0">
                <a:latin typeface="Times New Roman" panose="02020603050405020304" pitchFamily="18" charset="0"/>
                <a:ea typeface="Microsoft Sans Serif" panose="020B0604020202020204" pitchFamily="34" charset="0"/>
                <a:cs typeface="Times New Roman" panose="02020603050405020304" pitchFamily="18" charset="0"/>
              </a:rPr>
              <a:t>Advantages And Application</a:t>
            </a:r>
          </a:p>
          <a:p>
            <a:pPr marL="274320" indent="-457063" algn="l" eaLnBrk="1" fontAlgn="auto" hangingPunct="1">
              <a:spcBef>
                <a:spcPts val="800"/>
              </a:spcBef>
              <a:spcAft>
                <a:spcPts val="800"/>
              </a:spcAft>
              <a:buFont typeface="Wingdings" panose="05000000000000000000" pitchFamily="2" charset="2"/>
              <a:buChar char="q"/>
              <a:defRPr/>
            </a:pPr>
            <a:r>
              <a:rPr lang="en-US" sz="1100" b="1" dirty="0">
                <a:latin typeface="Times New Roman" panose="02020603050405020304" pitchFamily="18" charset="0"/>
                <a:ea typeface="Microsoft Sans Serif" panose="020B0604020202020204" pitchFamily="34" charset="0"/>
                <a:cs typeface="Times New Roman" panose="02020603050405020304" pitchFamily="18" charset="0"/>
              </a:rPr>
              <a:t>System Architecture/Proposed Work Block Diagram</a:t>
            </a:r>
          </a:p>
          <a:p>
            <a:pPr marL="274320" indent="-457063" algn="l" eaLnBrk="1" fontAlgn="auto" hangingPunct="1">
              <a:spcBef>
                <a:spcPts val="800"/>
              </a:spcBef>
              <a:spcAft>
                <a:spcPts val="800"/>
              </a:spcAft>
              <a:buFont typeface="Wingdings" panose="05000000000000000000" pitchFamily="2" charset="2"/>
              <a:buChar char="q"/>
              <a:defRPr/>
            </a:pPr>
            <a:r>
              <a:rPr lang="en-US" sz="1100" b="1" dirty="0">
                <a:latin typeface="Times New Roman" panose="02020603050405020304" pitchFamily="18" charset="0"/>
                <a:ea typeface="Microsoft Sans Serif" panose="020B0604020202020204" pitchFamily="34" charset="0"/>
                <a:cs typeface="Times New Roman" panose="02020603050405020304" pitchFamily="18" charset="0"/>
              </a:rPr>
              <a:t>UML Diagrams (CSE &amp; Allied)/DFD CSE &amp; Allied / Prototype (Others)</a:t>
            </a:r>
          </a:p>
          <a:p>
            <a:pPr marL="274320" indent="-457063" algn="l" eaLnBrk="1" fontAlgn="auto" hangingPunct="1">
              <a:spcBef>
                <a:spcPts val="800"/>
              </a:spcBef>
              <a:spcAft>
                <a:spcPts val="800"/>
              </a:spcAft>
              <a:buFont typeface="Wingdings" panose="05000000000000000000" pitchFamily="2" charset="2"/>
              <a:buChar char="q"/>
              <a:defRPr/>
            </a:pPr>
            <a:r>
              <a:rPr lang="en-US" sz="1100" b="1" dirty="0">
                <a:latin typeface="Times New Roman" panose="02020603050405020304" pitchFamily="18" charset="0"/>
                <a:ea typeface="Microsoft Sans Serif" panose="020B0604020202020204" pitchFamily="34" charset="0"/>
                <a:cs typeface="Times New Roman" panose="02020603050405020304" pitchFamily="18" charset="0"/>
              </a:rPr>
              <a:t>Implementation(part Of The Code)</a:t>
            </a:r>
          </a:p>
          <a:p>
            <a:pPr marL="274320" indent="-457063" algn="l" eaLnBrk="1" fontAlgn="auto" hangingPunct="1">
              <a:spcBef>
                <a:spcPts val="800"/>
              </a:spcBef>
              <a:spcAft>
                <a:spcPts val="800"/>
              </a:spcAft>
              <a:buFont typeface="Wingdings" panose="05000000000000000000" pitchFamily="2" charset="2"/>
              <a:buChar char="q"/>
              <a:defRPr/>
            </a:pPr>
            <a:r>
              <a:rPr lang="en-US" sz="1100" b="1" dirty="0">
                <a:latin typeface="Times New Roman" panose="02020603050405020304" pitchFamily="18" charset="0"/>
                <a:ea typeface="Microsoft Sans Serif" panose="020B0604020202020204" pitchFamily="34" charset="0"/>
                <a:cs typeface="Times New Roman" panose="02020603050405020304" pitchFamily="18" charset="0"/>
              </a:rPr>
              <a:t>Testing/Simulation</a:t>
            </a:r>
          </a:p>
          <a:p>
            <a:pPr marL="274320" indent="-457063" algn="l" eaLnBrk="1" fontAlgn="auto" hangingPunct="1">
              <a:spcBef>
                <a:spcPts val="800"/>
              </a:spcBef>
              <a:spcAft>
                <a:spcPts val="800"/>
              </a:spcAft>
              <a:buFont typeface="Wingdings" panose="05000000000000000000" pitchFamily="2" charset="2"/>
              <a:buChar char="q"/>
              <a:defRPr/>
            </a:pPr>
            <a:r>
              <a:rPr lang="en-US" sz="1100" b="1" dirty="0">
                <a:latin typeface="Times New Roman" panose="02020603050405020304" pitchFamily="18" charset="0"/>
                <a:ea typeface="Microsoft Sans Serif" panose="020B0604020202020204" pitchFamily="34" charset="0"/>
                <a:cs typeface="Times New Roman" panose="02020603050405020304" pitchFamily="18" charset="0"/>
              </a:rPr>
              <a:t>Results And Discussions</a:t>
            </a:r>
          </a:p>
          <a:p>
            <a:pPr marL="274320" indent="-457063" algn="l" eaLnBrk="1" fontAlgn="auto" hangingPunct="1">
              <a:spcBef>
                <a:spcPts val="800"/>
              </a:spcBef>
              <a:spcAft>
                <a:spcPts val="800"/>
              </a:spcAft>
              <a:buFont typeface="Wingdings" panose="05000000000000000000" pitchFamily="2" charset="2"/>
              <a:buChar char="q"/>
              <a:defRPr/>
            </a:pPr>
            <a:r>
              <a:rPr lang="en-US" sz="1100" b="1" dirty="0">
                <a:latin typeface="Times New Roman" panose="02020603050405020304" pitchFamily="18" charset="0"/>
                <a:ea typeface="Microsoft Sans Serif" panose="020B0604020202020204" pitchFamily="34" charset="0"/>
                <a:cs typeface="Times New Roman" panose="02020603050405020304" pitchFamily="18" charset="0"/>
              </a:rPr>
              <a:t>Conclusions And Future Scope</a:t>
            </a:r>
          </a:p>
          <a:p>
            <a:pPr marL="274320" indent="-457063" algn="l" eaLnBrk="1" fontAlgn="auto" hangingPunct="1">
              <a:spcBef>
                <a:spcPts val="800"/>
              </a:spcBef>
              <a:spcAft>
                <a:spcPts val="800"/>
              </a:spcAft>
              <a:buFont typeface="Wingdings" panose="05000000000000000000" pitchFamily="2" charset="2"/>
              <a:buChar char="q"/>
              <a:defRPr/>
            </a:pPr>
            <a:r>
              <a:rPr lang="en-IN" sz="1100" b="1" dirty="0">
                <a:latin typeface="Times New Roman" panose="02020603050405020304" pitchFamily="18" charset="0"/>
                <a:ea typeface="Microsoft Sans Serif" panose="020B0604020202020204" pitchFamily="34" charset="0"/>
                <a:cs typeface="Times New Roman" panose="02020603050405020304" pitchFamily="18" charset="0"/>
              </a:rPr>
              <a:t>References</a:t>
            </a:r>
          </a:p>
          <a:p>
            <a:pPr marL="274320" indent="-274320" eaLnBrk="1" fontAlgn="auto" hangingPunct="1">
              <a:spcBef>
                <a:spcPts val="580"/>
              </a:spcBef>
              <a:spcAft>
                <a:spcPts val="0"/>
              </a:spcAft>
              <a:buFont typeface="Wingdings 2"/>
              <a:buChar char=""/>
              <a:defRPr/>
            </a:pPr>
            <a:endParaRPr lang="en-IN" sz="1100" dirty="0">
              <a:solidFill>
                <a:schemeClr val="bg2">
                  <a:lumMod val="50000"/>
                </a:schemeClr>
              </a:solidFill>
            </a:endParaRPr>
          </a:p>
        </p:txBody>
      </p:sp>
      <p:sp>
        <p:nvSpPr>
          <p:cNvPr id="2" name="Title 1">
            <a:extLst>
              <a:ext uri="{FF2B5EF4-FFF2-40B4-BE49-F238E27FC236}">
                <a16:creationId xmlns:a16="http://schemas.microsoft.com/office/drawing/2014/main" id="{60602402-A2A6-C1C4-E27E-563BCA380A71}"/>
              </a:ext>
            </a:extLst>
          </p:cNvPr>
          <p:cNvSpPr>
            <a:spLocks noGrp="1"/>
          </p:cNvSpPr>
          <p:nvPr>
            <p:ph type="title"/>
          </p:nvPr>
        </p:nvSpPr>
        <p:spPr>
          <a:xfrm>
            <a:off x="358775" y="176213"/>
            <a:ext cx="11553825" cy="528637"/>
          </a:xfrm>
        </p:spPr>
        <p:txBody>
          <a:bodyPr>
            <a:normAutofit fontScale="90000"/>
          </a:bodyPr>
          <a:lstStyle/>
          <a:p>
            <a:pPr algn="ctr" eaLnBrk="1" fontAlgn="auto" hangingPunct="1">
              <a:spcAft>
                <a:spcPts val="0"/>
              </a:spcAft>
              <a:defRPr/>
            </a:pPr>
            <a:r>
              <a:rPr lang="en-IN" dirty="0">
                <a:solidFill>
                  <a:schemeClr val="accent1"/>
                </a:solidFill>
                <a:latin typeface="Times New Roman" panose="02020603050405020304" pitchFamily="18" charset="0"/>
                <a:ea typeface="Microsoft Sans Serif" panose="020B0604020202020204" pitchFamily="34" charset="0"/>
                <a:cs typeface="Times New Roman" panose="02020603050405020304" pitchFamily="18" charset="0"/>
              </a:rPr>
              <a:t>Outline</a:t>
            </a:r>
            <a:endParaRPr lang="en-IN" dirty="0">
              <a:solidFill>
                <a:schemeClr val="accent1"/>
              </a:solidFill>
              <a:latin typeface="Times New Roman" panose="02020603050405020304" pitchFamily="18" charset="0"/>
              <a:cs typeface="Times New Roman" panose="02020603050405020304" pitchFamily="18" charset="0"/>
            </a:endParaRPr>
          </a:p>
        </p:txBody>
      </p:sp>
      <p:pic>
        <p:nvPicPr>
          <p:cNvPr id="11268" name="Picture 4">
            <a:extLst>
              <a:ext uri="{FF2B5EF4-FFF2-40B4-BE49-F238E27FC236}">
                <a16:creationId xmlns:a16="http://schemas.microsoft.com/office/drawing/2014/main" id="{D1B6CAFB-7D79-D657-2F45-EA34B0047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0413" y="158750"/>
            <a:ext cx="9810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6">
            <a:extLst>
              <a:ext uri="{FF2B5EF4-FFF2-40B4-BE49-F238E27FC236}">
                <a16:creationId xmlns:a16="http://schemas.microsoft.com/office/drawing/2014/main" id="{7B913995-3854-4DC7-6498-4CED28C02C29}"/>
              </a:ext>
            </a:extLst>
          </p:cNvPr>
          <p:cNvSpPr>
            <a:spLocks noGrp="1"/>
          </p:cNvSpPr>
          <p:nvPr>
            <p:ph type="ftr" sz="quarter" idx="11"/>
          </p:nvPr>
        </p:nvSpPr>
        <p:spPr>
          <a:xfrm>
            <a:off x="1219200" y="6172200"/>
            <a:ext cx="5283200" cy="457200"/>
          </a:xfrm>
          <a:prstGeom prst="rect">
            <a:avLst/>
          </a:prstGeom>
        </p:spPr>
        <p:txBody>
          <a:bodyPr anchor="ctr" anchorCtr="0"/>
          <a:lstStyle>
            <a:defPPr>
              <a:defRPr lang="en-US"/>
            </a:defPPr>
            <a:lvl1pPr algn="l" rtl="0" eaLnBrk="1" fontAlgn="auto" latinLnBrk="0" hangingPunct="1">
              <a:spcBef>
                <a:spcPts val="0"/>
              </a:spcBef>
              <a:spcAft>
                <a:spcPts val="0"/>
              </a:spcAft>
              <a:defRPr kumimoji="0" sz="1400" kern="1200">
                <a:solidFill>
                  <a:schemeClr val="tx2"/>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2pPr>
            <a:lvl3pPr marL="9144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3pPr>
            <a:lvl4pPr marL="13716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4pPr>
            <a:lvl5pPr marL="18288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5pPr>
            <a:lvl6pPr marL="2286000" algn="l" defTabSz="914400" rtl="0" eaLnBrk="1" latinLnBrk="0" hangingPunct="1">
              <a:defRPr kern="1200">
                <a:solidFill>
                  <a:schemeClr val="tx1"/>
                </a:solidFill>
                <a:latin typeface="Palatino Linotype" panose="02040502050505030304" pitchFamily="18" charset="0"/>
                <a:ea typeface="+mn-ea"/>
                <a:cs typeface="+mn-cs"/>
              </a:defRPr>
            </a:lvl6pPr>
            <a:lvl7pPr marL="2743200" algn="l" defTabSz="914400" rtl="0" eaLnBrk="1" latinLnBrk="0" hangingPunct="1">
              <a:defRPr kern="1200">
                <a:solidFill>
                  <a:schemeClr val="tx1"/>
                </a:solidFill>
                <a:latin typeface="Palatino Linotype" panose="02040502050505030304" pitchFamily="18" charset="0"/>
                <a:ea typeface="+mn-ea"/>
                <a:cs typeface="+mn-cs"/>
              </a:defRPr>
            </a:lvl7pPr>
            <a:lvl8pPr marL="3200400" algn="l" defTabSz="914400" rtl="0" eaLnBrk="1" latinLnBrk="0" hangingPunct="1">
              <a:defRPr kern="1200">
                <a:solidFill>
                  <a:schemeClr val="tx1"/>
                </a:solidFill>
                <a:latin typeface="Palatino Linotype" panose="02040502050505030304" pitchFamily="18" charset="0"/>
                <a:ea typeface="+mn-ea"/>
                <a:cs typeface="+mn-cs"/>
              </a:defRPr>
            </a:lvl8pPr>
            <a:lvl9pPr marL="3657600" algn="l" defTabSz="914400" rtl="0" eaLnBrk="1" latinLnBrk="0" hangingPunct="1">
              <a:defRPr kern="1200">
                <a:solidFill>
                  <a:schemeClr val="tx1"/>
                </a:solidFill>
                <a:latin typeface="Palatino Linotype" panose="02040502050505030304" pitchFamily="18" charset="0"/>
                <a:ea typeface="+mn-ea"/>
                <a:cs typeface="+mn-cs"/>
              </a:defRPr>
            </a:lvl9pPr>
          </a:lstStyle>
          <a:p>
            <a:pPr>
              <a:defRPr/>
            </a:pPr>
            <a:r>
              <a:rPr lang="en-US"/>
              <a:t>Final Review</a:t>
            </a:r>
            <a:endParaRPr lang="en-US" dirty="0"/>
          </a:p>
        </p:txBody>
      </p:sp>
      <p:sp>
        <p:nvSpPr>
          <p:cNvPr id="4" name="Date Placeholder 3">
            <a:extLst>
              <a:ext uri="{FF2B5EF4-FFF2-40B4-BE49-F238E27FC236}">
                <a16:creationId xmlns:a16="http://schemas.microsoft.com/office/drawing/2014/main" id="{E176037B-AC7E-B979-8D70-4D79FBCA91E5}"/>
              </a:ext>
            </a:extLst>
          </p:cNvPr>
          <p:cNvSpPr>
            <a:spLocks noGrp="1"/>
          </p:cNvSpPr>
          <p:nvPr>
            <p:ph type="dt" sz="quarter" idx="10"/>
          </p:nvPr>
        </p:nvSpPr>
        <p:spPr>
          <a:xfrm>
            <a:off x="8229600" y="6191250"/>
            <a:ext cx="3302000" cy="476250"/>
          </a:xfrm>
          <a:prstGeom prst="rect">
            <a:avLst/>
          </a:prstGeom>
        </p:spPr>
        <p:txBody>
          <a:bodyPr anchor="ctr" anchorCtr="0"/>
          <a:lstStyle>
            <a:defPPr>
              <a:defRPr lang="en-US"/>
            </a:defPPr>
            <a:lvl1pPr algn="r" rtl="0" eaLnBrk="1" fontAlgn="auto" latinLnBrk="0" hangingPunct="1">
              <a:spcBef>
                <a:spcPts val="0"/>
              </a:spcBef>
              <a:spcAft>
                <a:spcPts val="0"/>
              </a:spcAft>
              <a:defRPr kumimoji="0" sz="1400" kern="1200">
                <a:solidFill>
                  <a:schemeClr val="tx2"/>
                </a:solidFill>
                <a:latin typeface="+mn-lt"/>
                <a:ea typeface="+mn-ea"/>
                <a:cs typeface="+mn-cs"/>
              </a:defRPr>
            </a:lvl1pPr>
            <a:lvl2pPr marL="4572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2pPr>
            <a:lvl3pPr marL="9144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3pPr>
            <a:lvl4pPr marL="13716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4pPr>
            <a:lvl5pPr marL="18288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5pPr>
            <a:lvl6pPr marL="2286000" algn="l" defTabSz="914400" rtl="0" eaLnBrk="1" latinLnBrk="0" hangingPunct="1">
              <a:defRPr kern="1200">
                <a:solidFill>
                  <a:schemeClr val="tx1"/>
                </a:solidFill>
                <a:latin typeface="Palatino Linotype" panose="02040502050505030304" pitchFamily="18" charset="0"/>
                <a:ea typeface="+mn-ea"/>
                <a:cs typeface="+mn-cs"/>
              </a:defRPr>
            </a:lvl6pPr>
            <a:lvl7pPr marL="2743200" algn="l" defTabSz="914400" rtl="0" eaLnBrk="1" latinLnBrk="0" hangingPunct="1">
              <a:defRPr kern="1200">
                <a:solidFill>
                  <a:schemeClr val="tx1"/>
                </a:solidFill>
                <a:latin typeface="Palatino Linotype" panose="02040502050505030304" pitchFamily="18" charset="0"/>
                <a:ea typeface="+mn-ea"/>
                <a:cs typeface="+mn-cs"/>
              </a:defRPr>
            </a:lvl7pPr>
            <a:lvl8pPr marL="3200400" algn="l" defTabSz="914400" rtl="0" eaLnBrk="1" latinLnBrk="0" hangingPunct="1">
              <a:defRPr kern="1200">
                <a:solidFill>
                  <a:schemeClr val="tx1"/>
                </a:solidFill>
                <a:latin typeface="Palatino Linotype" panose="02040502050505030304" pitchFamily="18" charset="0"/>
                <a:ea typeface="+mn-ea"/>
                <a:cs typeface="+mn-cs"/>
              </a:defRPr>
            </a:lvl8pPr>
            <a:lvl9pPr marL="3657600" algn="l" defTabSz="914400" rtl="0" eaLnBrk="1" latinLnBrk="0" hangingPunct="1">
              <a:defRPr kern="1200">
                <a:solidFill>
                  <a:schemeClr val="tx1"/>
                </a:solidFill>
                <a:latin typeface="Palatino Linotype" panose="02040502050505030304" pitchFamily="18" charset="0"/>
                <a:ea typeface="+mn-ea"/>
                <a:cs typeface="+mn-cs"/>
              </a:defRPr>
            </a:lvl9pPr>
          </a:lstStyle>
          <a:p>
            <a:pPr>
              <a:defRPr/>
            </a:pPr>
            <a:r>
              <a:rPr lang="en-US"/>
              <a:t>Wednesday, November 26, 2024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0">
            <a:extLst>
              <a:ext uri="{FF2B5EF4-FFF2-40B4-BE49-F238E27FC236}">
                <a16:creationId xmlns:a16="http://schemas.microsoft.com/office/drawing/2014/main" id="{D64E3145-6CEB-58F0-8343-08EE4B9958D9}"/>
              </a:ext>
            </a:extLst>
          </p:cNvPr>
          <p:cNvSpPr>
            <a:spLocks noGrp="1" noChangeArrowheads="1"/>
          </p:cNvSpPr>
          <p:nvPr>
            <p:ph sz="quarter" idx="1"/>
          </p:nvPr>
        </p:nvSpPr>
        <p:spPr>
          <a:xfrm>
            <a:off x="1028191" y="1804930"/>
            <a:ext cx="10189845" cy="523220"/>
          </a:xfrm>
        </p:spPr>
        <p:txBody>
          <a:bodyPr/>
          <a:lstStyle/>
          <a:p>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altLang="en-US" dirty="0"/>
          </a:p>
        </p:txBody>
      </p:sp>
      <p:sp>
        <p:nvSpPr>
          <p:cNvPr id="3" name="Title 2">
            <a:extLst>
              <a:ext uri="{FF2B5EF4-FFF2-40B4-BE49-F238E27FC236}">
                <a16:creationId xmlns:a16="http://schemas.microsoft.com/office/drawing/2014/main" id="{8023D3FF-59B0-7560-523D-FCF4DAFD6C18}"/>
              </a:ext>
            </a:extLst>
          </p:cNvPr>
          <p:cNvSpPr>
            <a:spLocks noGrp="1"/>
          </p:cNvSpPr>
          <p:nvPr>
            <p:ph type="title"/>
          </p:nvPr>
        </p:nvSpPr>
        <p:spPr>
          <a:xfrm>
            <a:off x="1219200" y="304800"/>
            <a:ext cx="10363200" cy="1231106"/>
          </a:xfrm>
        </p:spPr>
        <p:txBody>
          <a:bodyPr/>
          <a:lstStyle/>
          <a:p>
            <a:pPr algn="ctr" eaLnBrk="1" fontAlgn="auto" hangingPunct="1">
              <a:spcAft>
                <a:spcPts val="0"/>
              </a:spcAft>
              <a:defRPr/>
            </a:pPr>
            <a:r>
              <a:rPr lang="en-US" dirty="0">
                <a:solidFill>
                  <a:schemeClr val="tx2"/>
                </a:solidFill>
                <a:latin typeface="Times New Roman" panose="02020603050405020304" pitchFamily="18" charset="0"/>
                <a:ea typeface="Microsoft Sans Serif" panose="020B0604020202020204" pitchFamily="34" charset="0"/>
                <a:cs typeface="Times New Roman" panose="02020603050405020304" pitchFamily="18" charset="0"/>
              </a:rPr>
              <a:t>System Architecture/Proposed work Block diagram</a:t>
            </a:r>
          </a:p>
        </p:txBody>
      </p:sp>
      <p:sp>
        <p:nvSpPr>
          <p:cNvPr id="2" name="object 5">
            <a:extLst>
              <a:ext uri="{FF2B5EF4-FFF2-40B4-BE49-F238E27FC236}">
                <a16:creationId xmlns:a16="http://schemas.microsoft.com/office/drawing/2014/main" id="{F8E5EDB8-B5C0-207B-6991-2909E19A0635}"/>
              </a:ext>
            </a:extLst>
          </p:cNvPr>
          <p:cNvSpPr txBox="1">
            <a:spLocks noGrp="1"/>
          </p:cNvSpPr>
          <p:nvPr>
            <p:ph type="sldNum" sz="quarter" idx="7"/>
          </p:nvPr>
        </p:nvSpPr>
        <p:spPr>
          <a:xfrm>
            <a:off x="362711" y="6315122"/>
            <a:ext cx="287020" cy="244475"/>
          </a:xfrm>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25" dirty="0"/>
              <a:t>20</a:t>
            </a:fld>
            <a:endParaRPr spc="-25" dirty="0"/>
          </a:p>
        </p:txBody>
      </p:sp>
      <p:pic>
        <p:nvPicPr>
          <p:cNvPr id="7" name="Picture 6">
            <a:extLst>
              <a:ext uri="{FF2B5EF4-FFF2-40B4-BE49-F238E27FC236}">
                <a16:creationId xmlns:a16="http://schemas.microsoft.com/office/drawing/2014/main" id="{54374758-FA81-88CC-2CD9-457F8991F235}"/>
              </a:ext>
            </a:extLst>
          </p:cNvPr>
          <p:cNvPicPr>
            <a:picLocks noChangeAspect="1"/>
          </p:cNvPicPr>
          <p:nvPr/>
        </p:nvPicPr>
        <p:blipFill>
          <a:blip r:embed="rId2"/>
          <a:stretch>
            <a:fillRect/>
          </a:stretch>
        </p:blipFill>
        <p:spPr>
          <a:xfrm>
            <a:off x="4267200" y="1600200"/>
            <a:ext cx="4572000" cy="5011486"/>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E41E9-5280-8461-498E-B7012B9FB9E3}"/>
            </a:ext>
          </a:extLst>
        </p:cNvPr>
        <p:cNvGrpSpPr/>
        <p:nvPr/>
      </p:nvGrpSpPr>
      <p:grpSpPr>
        <a:xfrm>
          <a:off x="0" y="0"/>
          <a:ext cx="0" cy="0"/>
          <a:chOff x="0" y="0"/>
          <a:chExt cx="0" cy="0"/>
        </a:xfrm>
      </p:grpSpPr>
      <p:sp>
        <p:nvSpPr>
          <p:cNvPr id="28674" name="Content Placeholder 10">
            <a:extLst>
              <a:ext uri="{FF2B5EF4-FFF2-40B4-BE49-F238E27FC236}">
                <a16:creationId xmlns:a16="http://schemas.microsoft.com/office/drawing/2014/main" id="{3202E96D-0532-7457-D696-94A6BC8E9634}"/>
              </a:ext>
            </a:extLst>
          </p:cNvPr>
          <p:cNvSpPr>
            <a:spLocks noGrp="1" noChangeArrowheads="1"/>
          </p:cNvSpPr>
          <p:nvPr>
            <p:ph sz="quarter" idx="1"/>
          </p:nvPr>
        </p:nvSpPr>
        <p:spPr>
          <a:xfrm>
            <a:off x="1001077" y="1479192"/>
            <a:ext cx="10189845" cy="246221"/>
          </a:xfrm>
        </p:spPr>
        <p:txBody>
          <a:bodyPr/>
          <a:lstStyle/>
          <a:p>
            <a:r>
              <a:rPr lang="en-IN" b="1" dirty="0"/>
              <a:t>SEQUENCE DIAGRAM</a:t>
            </a:r>
            <a:r>
              <a:rPr lang="en-IN" dirty="0"/>
              <a:t>:</a:t>
            </a:r>
            <a:endParaRPr lang="en-US" altLang="en-US" dirty="0"/>
          </a:p>
        </p:txBody>
      </p:sp>
      <p:sp>
        <p:nvSpPr>
          <p:cNvPr id="3" name="Title 2">
            <a:extLst>
              <a:ext uri="{FF2B5EF4-FFF2-40B4-BE49-F238E27FC236}">
                <a16:creationId xmlns:a16="http://schemas.microsoft.com/office/drawing/2014/main" id="{A03AB4C4-226E-8F4F-7E7F-E8C4C4B9CFDE}"/>
              </a:ext>
            </a:extLst>
          </p:cNvPr>
          <p:cNvSpPr>
            <a:spLocks noGrp="1"/>
          </p:cNvSpPr>
          <p:nvPr>
            <p:ph type="title"/>
          </p:nvPr>
        </p:nvSpPr>
        <p:spPr>
          <a:xfrm>
            <a:off x="1219200" y="304800"/>
            <a:ext cx="10363200" cy="1231106"/>
          </a:xfrm>
        </p:spPr>
        <p:txBody>
          <a:bodyPr/>
          <a:lstStyle/>
          <a:p>
            <a:pPr algn="ctr" eaLnBrk="1" fontAlgn="auto" hangingPunct="1">
              <a:spcAft>
                <a:spcPts val="0"/>
              </a:spcAft>
              <a:defRPr/>
            </a:pPr>
            <a:r>
              <a:rPr lang="en-US" dirty="0">
                <a:solidFill>
                  <a:schemeClr val="tx2"/>
                </a:solidFill>
                <a:latin typeface="Times New Roman" panose="02020603050405020304" pitchFamily="18" charset="0"/>
                <a:ea typeface="Microsoft Sans Serif" panose="020B0604020202020204" pitchFamily="34" charset="0"/>
                <a:cs typeface="Times New Roman" panose="02020603050405020304" pitchFamily="18" charset="0"/>
              </a:rPr>
              <a:t>System Architecture/Proposed work Block diagram</a:t>
            </a:r>
          </a:p>
        </p:txBody>
      </p:sp>
      <p:sp>
        <p:nvSpPr>
          <p:cNvPr id="2" name="object 5">
            <a:extLst>
              <a:ext uri="{FF2B5EF4-FFF2-40B4-BE49-F238E27FC236}">
                <a16:creationId xmlns:a16="http://schemas.microsoft.com/office/drawing/2014/main" id="{66F3B016-3A87-A735-A379-9143A7BF4CB3}"/>
              </a:ext>
            </a:extLst>
          </p:cNvPr>
          <p:cNvSpPr txBox="1">
            <a:spLocks noGrp="1"/>
          </p:cNvSpPr>
          <p:nvPr>
            <p:ph type="sldNum" sz="quarter" idx="7"/>
          </p:nvPr>
        </p:nvSpPr>
        <p:spPr>
          <a:xfrm>
            <a:off x="362711" y="6315122"/>
            <a:ext cx="287020" cy="244475"/>
          </a:xfrm>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25" dirty="0"/>
              <a:t>21</a:t>
            </a:fld>
            <a:endParaRPr spc="-25" dirty="0"/>
          </a:p>
        </p:txBody>
      </p:sp>
      <p:pic>
        <p:nvPicPr>
          <p:cNvPr id="7" name="Picture 6">
            <a:extLst>
              <a:ext uri="{FF2B5EF4-FFF2-40B4-BE49-F238E27FC236}">
                <a16:creationId xmlns:a16="http://schemas.microsoft.com/office/drawing/2014/main" id="{57EAE12A-4AE0-EC37-B476-3D3EF4158BA9}"/>
              </a:ext>
            </a:extLst>
          </p:cNvPr>
          <p:cNvPicPr>
            <a:picLocks noChangeAspect="1"/>
          </p:cNvPicPr>
          <p:nvPr/>
        </p:nvPicPr>
        <p:blipFill>
          <a:blip r:embed="rId2"/>
          <a:stretch>
            <a:fillRect/>
          </a:stretch>
        </p:blipFill>
        <p:spPr>
          <a:xfrm>
            <a:off x="1001077" y="1927233"/>
            <a:ext cx="9815708" cy="3205355"/>
          </a:xfrm>
          <a:prstGeom prst="rect">
            <a:avLst/>
          </a:prstGeom>
        </p:spPr>
      </p:pic>
    </p:spTree>
    <p:extLst>
      <p:ext uri="{BB962C8B-B14F-4D97-AF65-F5344CB8AC3E}">
        <p14:creationId xmlns:p14="http://schemas.microsoft.com/office/powerpoint/2010/main" val="2286502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ADC468-9996-B452-47F8-ACEC0FB19CC0}"/>
              </a:ext>
            </a:extLst>
          </p:cNvPr>
          <p:cNvSpPr>
            <a:spLocks noGrp="1"/>
          </p:cNvSpPr>
          <p:nvPr>
            <p:ph type="title"/>
          </p:nvPr>
        </p:nvSpPr>
        <p:spPr>
          <a:xfrm>
            <a:off x="685800" y="160984"/>
            <a:ext cx="10515599" cy="615553"/>
          </a:xfrm>
        </p:spPr>
        <p:txBody>
          <a:bodyPr/>
          <a:lstStyle/>
          <a:p>
            <a:pPr algn="ctr" eaLnBrk="1" fontAlgn="auto" hangingPunct="1">
              <a:spcAft>
                <a:spcPts val="0"/>
              </a:spcAft>
              <a:defRPr/>
            </a:pPr>
            <a:r>
              <a:rPr lang="en-US" dirty="0">
                <a:solidFill>
                  <a:schemeClr val="accent1"/>
                </a:solidFill>
                <a:latin typeface="Times New Roman" panose="02020603050405020304" pitchFamily="18" charset="0"/>
                <a:ea typeface="Microsoft Sans Serif" panose="020B0604020202020204" pitchFamily="34" charset="0"/>
                <a:cs typeface="Times New Roman" panose="02020603050405020304" pitchFamily="18" charset="0"/>
              </a:rPr>
              <a:t>UML Diagram</a:t>
            </a:r>
          </a:p>
        </p:txBody>
      </p:sp>
      <p:sp>
        <p:nvSpPr>
          <p:cNvPr id="2" name="object 5">
            <a:extLst>
              <a:ext uri="{FF2B5EF4-FFF2-40B4-BE49-F238E27FC236}">
                <a16:creationId xmlns:a16="http://schemas.microsoft.com/office/drawing/2014/main" id="{4E65CEC6-2FA5-878A-3C91-CE3A09284831}"/>
              </a:ext>
            </a:extLst>
          </p:cNvPr>
          <p:cNvSpPr txBox="1">
            <a:spLocks noGrp="1"/>
          </p:cNvSpPr>
          <p:nvPr>
            <p:ph type="sldNum" sz="quarter" idx="7"/>
          </p:nvPr>
        </p:nvSpPr>
        <p:spPr>
          <a:xfrm>
            <a:off x="362711" y="6315122"/>
            <a:ext cx="287020" cy="244475"/>
          </a:xfrm>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25" dirty="0"/>
              <a:t>22</a:t>
            </a:fld>
            <a:endParaRPr spc="-25" dirty="0"/>
          </a:p>
        </p:txBody>
      </p:sp>
      <p:pic>
        <p:nvPicPr>
          <p:cNvPr id="7" name="Picture 6" descr="A diagram of a triangle&#10;&#10;AI-generated content may be incorrect.">
            <a:extLst>
              <a:ext uri="{FF2B5EF4-FFF2-40B4-BE49-F238E27FC236}">
                <a16:creationId xmlns:a16="http://schemas.microsoft.com/office/drawing/2014/main" id="{07267219-1BA0-52B6-E5B1-82936B065A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3647" y="1905000"/>
            <a:ext cx="11144706" cy="168206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1">
            <a:extLst>
              <a:ext uri="{FF2B5EF4-FFF2-40B4-BE49-F238E27FC236}">
                <a16:creationId xmlns:a16="http://schemas.microsoft.com/office/drawing/2014/main" id="{8AAA88E3-4B74-B3EF-E453-B97AFBB985AE}"/>
              </a:ext>
            </a:extLst>
          </p:cNvPr>
          <p:cNvSpPr>
            <a:spLocks noGrp="1" noChangeArrowheads="1"/>
          </p:cNvSpPr>
          <p:nvPr>
            <p:ph sz="quarter" idx="1"/>
          </p:nvPr>
        </p:nvSpPr>
        <p:spPr>
          <a:xfrm>
            <a:off x="1028191" y="838200"/>
            <a:ext cx="10189845" cy="5539978"/>
          </a:xfrm>
        </p:spPr>
        <p:txBody>
          <a:bodyPr/>
          <a:lstStyle/>
          <a:p>
            <a:pPr marL="285750" indent="-285750">
              <a:buFont typeface="Wingdings" panose="05000000000000000000" pitchFamily="2" charset="2"/>
              <a:buChar char="q"/>
            </a:pPr>
            <a:r>
              <a:rPr lang="en-US" sz="1800" b="1" i="0" dirty="0">
                <a:effectLst/>
                <a:latin typeface="Times New Roman" panose="02020603050405020304" pitchFamily="18" charset="0"/>
                <a:cs typeface="Times New Roman" panose="02020603050405020304" pitchFamily="18" charset="0"/>
              </a:rPr>
              <a:t>Content</a:t>
            </a:r>
            <a:r>
              <a:rPr lang="en-US" sz="1800" b="0" i="0" dirty="0">
                <a:solidFill>
                  <a:srgbClr val="D1D5DB"/>
                </a:solidFill>
                <a:effectLst/>
                <a:latin typeface="Times New Roman" panose="02020603050405020304" pitchFamily="18" charset="0"/>
                <a:cs typeface="Times New Roman" panose="02020603050405020304" pitchFamily="18" charset="0"/>
              </a:rPr>
              <a:t>:</a:t>
            </a:r>
          </a:p>
          <a:p>
            <a:endParaRPr lang="en-US" b="0" i="0" dirty="0">
              <a:solidFill>
                <a:srgbClr val="D1D5DB"/>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i="0" dirty="0">
                <a:effectLst/>
                <a:latin typeface="Times New Roman" panose="02020603050405020304" pitchFamily="18" charset="0"/>
                <a:cs typeface="Times New Roman" panose="02020603050405020304" pitchFamily="18" charset="0"/>
              </a:rPr>
              <a:t>The implementation of the proposed methodology involves several key steps, including data preprocessing, feature extraction, and clustering.</a:t>
            </a:r>
          </a:p>
          <a:p>
            <a:pPr algn="l"/>
            <a:endParaRPr lang="en-US" i="0" dirty="0">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800" b="1" i="0" dirty="0">
                <a:effectLst/>
                <a:latin typeface="Times New Roman" panose="02020603050405020304" pitchFamily="18" charset="0"/>
                <a:cs typeface="Times New Roman" panose="02020603050405020304" pitchFamily="18" charset="0"/>
              </a:rPr>
              <a:t>Data Preprocessing</a:t>
            </a:r>
            <a:r>
              <a:rPr lang="en-US" sz="1800" b="0" i="0" dirty="0">
                <a:solidFill>
                  <a:srgbClr val="D1D5DB"/>
                </a:solidFill>
                <a:effectLst/>
                <a:latin typeface="Times New Roman" panose="02020603050405020304" pitchFamily="18" charset="0"/>
                <a:cs typeface="Times New Roman" panose="02020603050405020304" pitchFamily="18" charset="0"/>
              </a:rPr>
              <a:t>:</a:t>
            </a:r>
          </a:p>
          <a:p>
            <a:endParaRPr lang="en-US" b="0" i="0" dirty="0">
              <a:solidFill>
                <a:srgbClr val="D1D5DB"/>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The first step is to load the clickstream data from a CSV file using Pandas.</a:t>
            </a:r>
          </a:p>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Missing values are handled by removing any rows with </a:t>
            </a:r>
            <a:r>
              <a:rPr lang="en-US" b="0" i="0" dirty="0" err="1">
                <a:effectLst/>
                <a:latin typeface="Times New Roman" panose="02020603050405020304" pitchFamily="18" charset="0"/>
                <a:cs typeface="Times New Roman" panose="02020603050405020304" pitchFamily="18" charset="0"/>
              </a:rPr>
              <a:t>NaN</a:t>
            </a:r>
            <a:r>
              <a:rPr lang="en-US" b="0" i="0" dirty="0">
                <a:effectLst/>
                <a:latin typeface="Times New Roman" panose="02020603050405020304" pitchFamily="18" charset="0"/>
                <a:cs typeface="Times New Roman" panose="02020603050405020304" pitchFamily="18" charset="0"/>
              </a:rPr>
              <a:t> entries to ensure data integrity.</a:t>
            </a:r>
          </a:p>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Timestamps are converted to a datetime format for accurate time-based analysis.</a:t>
            </a:r>
          </a:p>
          <a:p>
            <a:pPr marL="285750" indent="-285750" algn="l">
              <a:buFont typeface="Wingdings" panose="05000000000000000000" pitchFamily="2" charset="2"/>
              <a:buChar char="q"/>
            </a:pPr>
            <a:endParaRPr lang="en-US" b="0" i="0" dirty="0">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r>
              <a:rPr lang="en-US" sz="1800" b="1" i="0" dirty="0">
                <a:effectLst/>
                <a:latin typeface="Times New Roman" panose="02020603050405020304" pitchFamily="18" charset="0"/>
                <a:cs typeface="Times New Roman" panose="02020603050405020304" pitchFamily="18" charset="0"/>
              </a:rPr>
              <a:t>Feature Extraction</a:t>
            </a:r>
            <a:r>
              <a:rPr lang="en-US" sz="1800" b="0" i="0" dirty="0">
                <a:solidFill>
                  <a:srgbClr val="D1D5DB"/>
                </a:solidFill>
                <a:effectLst/>
                <a:latin typeface="Times New Roman" panose="02020603050405020304" pitchFamily="18" charset="0"/>
                <a:cs typeface="Times New Roman" panose="02020603050405020304" pitchFamily="18" charset="0"/>
              </a:rPr>
              <a:t>:</a:t>
            </a:r>
          </a:p>
          <a:p>
            <a:pPr algn="l"/>
            <a:endParaRPr lang="en-US" b="0" i="0" dirty="0">
              <a:solidFill>
                <a:srgbClr val="D1D5DB"/>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Key features such as session duration and total clicks are extracted for clustering.</a:t>
            </a:r>
          </a:p>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These features are then standardized using</a:t>
            </a:r>
            <a:r>
              <a:rPr lang="en-US" dirty="0">
                <a:latin typeface="Times New Roman" panose="02020603050405020304" pitchFamily="18" charset="0"/>
                <a:cs typeface="Times New Roman" panose="02020603050405020304" pitchFamily="18" charset="0"/>
              </a:rPr>
              <a:t> ‘</a:t>
            </a:r>
            <a:r>
              <a:rPr lang="en-US" b="1" i="0" dirty="0" err="1">
                <a:effectLst/>
                <a:latin typeface="Times New Roman" panose="02020603050405020304" pitchFamily="18" charset="0"/>
                <a:cs typeface="Times New Roman" panose="02020603050405020304" pitchFamily="18" charset="0"/>
              </a:rPr>
              <a:t>StandardScaler</a:t>
            </a:r>
            <a:r>
              <a:rPr lang="en-US" b="1"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to ensure that they contribute equally to the clustering process.</a:t>
            </a:r>
          </a:p>
          <a:p>
            <a:pPr marL="285750" indent="-285750" algn="l">
              <a:buFont typeface="Wingdings" panose="05000000000000000000" pitchFamily="2" charset="2"/>
              <a:buChar char="Ø"/>
            </a:pPr>
            <a:endParaRPr lang="en-US" b="0" i="0" dirty="0">
              <a:solidFill>
                <a:srgbClr val="D1D5DB"/>
              </a:solidFill>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q"/>
            </a:pPr>
            <a:r>
              <a:rPr lang="en-US" sz="1800" b="1" i="0" dirty="0">
                <a:effectLst/>
                <a:latin typeface="Times New Roman" panose="02020603050405020304" pitchFamily="18" charset="0"/>
                <a:cs typeface="Times New Roman" panose="02020603050405020304" pitchFamily="18" charset="0"/>
              </a:rPr>
              <a:t>Clustering</a:t>
            </a:r>
            <a:r>
              <a:rPr lang="en-US" sz="1800" b="0" i="0" dirty="0">
                <a:solidFill>
                  <a:srgbClr val="D1D5DB"/>
                </a:solidFill>
                <a:effectLst/>
                <a:latin typeface="Times New Roman" panose="02020603050405020304" pitchFamily="18" charset="0"/>
                <a:cs typeface="Times New Roman" panose="02020603050405020304" pitchFamily="18" charset="0"/>
              </a:rPr>
              <a:t>:</a:t>
            </a:r>
          </a:p>
          <a:p>
            <a:pPr algn="l"/>
            <a:endParaRPr lang="en-US" b="0" i="0" dirty="0">
              <a:effectLst/>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K-Means clustering is applied to segment users into distinct groups based on their browsing behavior.</a:t>
            </a:r>
          </a:p>
          <a:p>
            <a:pPr marL="285750" indent="-285750" algn="l">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The optimal number of clusters is determined using the Elbow Method, which helps identify the point where adding more clusters yields diminishing returns</a:t>
            </a:r>
            <a:r>
              <a:rPr lang="en-US" dirty="0">
                <a:latin typeface="Times New Roman" panose="02020603050405020304" pitchFamily="18" charset="0"/>
                <a:cs typeface="Times New Roman" panose="02020603050405020304" pitchFamily="18" charset="0"/>
              </a:rPr>
              <a:t>.</a:t>
            </a:r>
            <a:endParaRPr lang="en-US" b="0" i="0" dirty="0">
              <a:effectLst/>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0BFE0D20-9673-F999-63C9-A47F21128214}"/>
              </a:ext>
            </a:extLst>
          </p:cNvPr>
          <p:cNvSpPr>
            <a:spLocks noGrp="1"/>
          </p:cNvSpPr>
          <p:nvPr>
            <p:ph type="title"/>
          </p:nvPr>
        </p:nvSpPr>
        <p:spPr>
          <a:xfrm>
            <a:off x="2438400" y="160985"/>
            <a:ext cx="6681723" cy="939354"/>
          </a:xfrm>
        </p:spPr>
        <p:txBody>
          <a:bodyPr/>
          <a:lstStyle/>
          <a:p>
            <a:pPr>
              <a:defRPr/>
            </a:pPr>
            <a:r>
              <a:rPr lang="en-US" dirty="0">
                <a:solidFill>
                  <a:schemeClr val="accent1"/>
                </a:solidFill>
                <a:latin typeface="Times New Roman" panose="02020603050405020304" pitchFamily="18" charset="0"/>
                <a:ea typeface="Microsoft Sans Serif" panose="020B0604020202020204" pitchFamily="34" charset="0"/>
                <a:cs typeface="Times New Roman" panose="02020603050405020304" pitchFamily="18" charset="0"/>
              </a:rPr>
              <a:t>Implementation(Sample code)</a:t>
            </a:r>
            <a:endParaRPr lang="en-US" dirty="0">
              <a:solidFill>
                <a:schemeClr val="accent1"/>
              </a:solidFill>
            </a:endParaRPr>
          </a:p>
        </p:txBody>
      </p:sp>
      <p:sp>
        <p:nvSpPr>
          <p:cNvPr id="12" name="object 5">
            <a:extLst>
              <a:ext uri="{FF2B5EF4-FFF2-40B4-BE49-F238E27FC236}">
                <a16:creationId xmlns:a16="http://schemas.microsoft.com/office/drawing/2014/main" id="{311AE351-0682-4DD0-1324-E90C49EA1C5F}"/>
              </a:ext>
            </a:extLst>
          </p:cNvPr>
          <p:cNvSpPr txBox="1">
            <a:spLocks noGrp="1"/>
          </p:cNvSpPr>
          <p:nvPr>
            <p:ph type="sldNum" sz="quarter" idx="7"/>
          </p:nvPr>
        </p:nvSpPr>
        <p:spPr>
          <a:xfrm>
            <a:off x="362711" y="6315122"/>
            <a:ext cx="287020" cy="244475"/>
          </a:xfrm>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25" dirty="0"/>
              <a:t>23</a:t>
            </a:fld>
            <a:endParaRPr spc="-25"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0D6FD6-9E51-87C5-4EE1-9269C41472CB}"/>
            </a:ext>
          </a:extLst>
        </p:cNvPr>
        <p:cNvGrpSpPr/>
        <p:nvPr/>
      </p:nvGrpSpPr>
      <p:grpSpPr>
        <a:xfrm>
          <a:off x="0" y="0"/>
          <a:ext cx="0" cy="0"/>
          <a:chOff x="0" y="0"/>
          <a:chExt cx="0" cy="0"/>
        </a:xfrm>
      </p:grpSpPr>
      <p:sp>
        <p:nvSpPr>
          <p:cNvPr id="29698" name="Content Placeholder 1">
            <a:extLst>
              <a:ext uri="{FF2B5EF4-FFF2-40B4-BE49-F238E27FC236}">
                <a16:creationId xmlns:a16="http://schemas.microsoft.com/office/drawing/2014/main" id="{4E529179-B5AC-E0B9-E5A9-9E87C25FCCCD}"/>
              </a:ext>
            </a:extLst>
          </p:cNvPr>
          <p:cNvSpPr>
            <a:spLocks noGrp="1" noChangeArrowheads="1"/>
          </p:cNvSpPr>
          <p:nvPr>
            <p:ph sz="quarter" idx="1"/>
          </p:nvPr>
        </p:nvSpPr>
        <p:spPr>
          <a:xfrm>
            <a:off x="1028191" y="838200"/>
            <a:ext cx="10189845" cy="4985980"/>
          </a:xfrm>
        </p:spPr>
        <p:txBody>
          <a:bodyPr/>
          <a:lstStyle/>
          <a:p>
            <a:r>
              <a:rPr lang="en-US" sz="1800" b="1" i="0" dirty="0">
                <a:effectLst/>
                <a:latin typeface="Times New Roman" panose="02020603050405020304" pitchFamily="18" charset="0"/>
                <a:cs typeface="Times New Roman" panose="02020603050405020304" pitchFamily="18" charset="0"/>
              </a:rPr>
              <a:t>Sample code :-</a:t>
            </a:r>
          </a:p>
          <a:p>
            <a:endParaRPr lang="en-US" sz="1800" b="1" i="0" dirty="0">
              <a:effectLst/>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import pandas as pd</a:t>
            </a:r>
          </a:p>
          <a:p>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sklearn.cluster</a:t>
            </a:r>
            <a:r>
              <a:rPr lang="en-US" sz="1800" dirty="0">
                <a:latin typeface="Times New Roman" panose="02020603050405020304" pitchFamily="18" charset="0"/>
                <a:cs typeface="Times New Roman" panose="02020603050405020304" pitchFamily="18" charset="0"/>
              </a:rPr>
              <a:t> import </a:t>
            </a:r>
            <a:r>
              <a:rPr lang="en-US" sz="1800" dirty="0" err="1">
                <a:latin typeface="Times New Roman" panose="02020603050405020304" pitchFamily="18" charset="0"/>
                <a:cs typeface="Times New Roman" panose="02020603050405020304" pitchFamily="18" charset="0"/>
              </a:rPr>
              <a:t>KMeans</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from </a:t>
            </a:r>
            <a:r>
              <a:rPr lang="en-US" sz="1800" dirty="0" err="1">
                <a:latin typeface="Times New Roman" panose="02020603050405020304" pitchFamily="18" charset="0"/>
                <a:cs typeface="Times New Roman" panose="02020603050405020304" pitchFamily="18" charset="0"/>
              </a:rPr>
              <a:t>sklearn.preprocessing</a:t>
            </a:r>
            <a:r>
              <a:rPr lang="en-US" sz="1800" dirty="0">
                <a:latin typeface="Times New Roman" panose="02020603050405020304" pitchFamily="18" charset="0"/>
                <a:cs typeface="Times New Roman" panose="02020603050405020304" pitchFamily="18" charset="0"/>
              </a:rPr>
              <a:t> import </a:t>
            </a:r>
            <a:r>
              <a:rPr lang="en-US" sz="1800" dirty="0" err="1">
                <a:latin typeface="Times New Roman" panose="02020603050405020304" pitchFamily="18" charset="0"/>
                <a:cs typeface="Times New Roman" panose="02020603050405020304" pitchFamily="18" charset="0"/>
              </a:rPr>
              <a:t>StandardScaler</a:t>
            </a:r>
            <a:endParaRPr lang="en-US" sz="1800" dirty="0">
              <a:latin typeface="Times New Roman" panose="02020603050405020304" pitchFamily="18" charset="0"/>
              <a:cs typeface="Times New Roman" panose="02020603050405020304" pitchFamily="18" charset="0"/>
            </a:endParaRP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 Load and preprocess data</a:t>
            </a:r>
          </a:p>
          <a:p>
            <a:r>
              <a:rPr lang="en-US" sz="1800" dirty="0">
                <a:latin typeface="Times New Roman" panose="02020603050405020304" pitchFamily="18" charset="0"/>
                <a:cs typeface="Times New Roman" panose="02020603050405020304" pitchFamily="18" charset="0"/>
              </a:rPr>
              <a:t>data = </a:t>
            </a:r>
            <a:r>
              <a:rPr lang="en-US" sz="1800" dirty="0" err="1">
                <a:latin typeface="Times New Roman" panose="02020603050405020304" pitchFamily="18" charset="0"/>
                <a:cs typeface="Times New Roman" panose="02020603050405020304" pitchFamily="18" charset="0"/>
              </a:rPr>
              <a:t>pd.read_csv</a:t>
            </a:r>
            <a:r>
              <a:rPr lang="en-US" sz="1800" dirty="0">
                <a:latin typeface="Times New Roman" panose="02020603050405020304" pitchFamily="18" charset="0"/>
                <a:cs typeface="Times New Roman" panose="02020603050405020304" pitchFamily="18" charset="0"/>
              </a:rPr>
              <a:t>('clickstream_data.csv')</a:t>
            </a:r>
          </a:p>
          <a:p>
            <a:r>
              <a:rPr lang="en-US" sz="1800" dirty="0" err="1">
                <a:latin typeface="Times New Roman" panose="02020603050405020304" pitchFamily="18" charset="0"/>
                <a:cs typeface="Times New Roman" panose="02020603050405020304" pitchFamily="18" charset="0"/>
              </a:rPr>
              <a:t>data.dropna</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inplace</a:t>
            </a:r>
            <a:r>
              <a:rPr lang="en-US" sz="1800" dirty="0">
                <a:latin typeface="Times New Roman" panose="02020603050405020304" pitchFamily="18" charset="0"/>
                <a:cs typeface="Times New Roman" panose="02020603050405020304" pitchFamily="18" charset="0"/>
              </a:rPr>
              <a:t>=True)  </a:t>
            </a:r>
            <a:r>
              <a:rPr lang="en-US" sz="1800" b="1" dirty="0">
                <a:latin typeface="Times New Roman" panose="02020603050405020304" pitchFamily="18" charset="0"/>
                <a:cs typeface="Times New Roman" panose="02020603050405020304" pitchFamily="18" charset="0"/>
              </a:rPr>
              <a:t># Remove missing values</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 Feature extraction</a:t>
            </a:r>
          </a:p>
          <a:p>
            <a:r>
              <a:rPr lang="en-US" sz="1800" dirty="0">
                <a:latin typeface="Times New Roman" panose="02020603050405020304" pitchFamily="18" charset="0"/>
                <a:cs typeface="Times New Roman" panose="02020603050405020304" pitchFamily="18" charset="0"/>
              </a:rPr>
              <a:t>features = data[['</a:t>
            </a:r>
            <a:r>
              <a:rPr lang="en-US" sz="1800" dirty="0" err="1">
                <a:latin typeface="Times New Roman" panose="02020603050405020304" pitchFamily="18" charset="0"/>
                <a:cs typeface="Times New Roman" panose="02020603050405020304" pitchFamily="18" charset="0"/>
              </a:rPr>
              <a:t>session_duration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total_clicks</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scaler = </a:t>
            </a:r>
            <a:r>
              <a:rPr lang="en-US" sz="1800" dirty="0" err="1">
                <a:latin typeface="Times New Roman" panose="02020603050405020304" pitchFamily="18" charset="0"/>
                <a:cs typeface="Times New Roman" panose="02020603050405020304" pitchFamily="18" charset="0"/>
              </a:rPr>
              <a:t>StandardScaler</a:t>
            </a:r>
            <a:r>
              <a:rPr lang="en-US" sz="1800" dirty="0">
                <a:latin typeface="Times New Roman" panose="02020603050405020304" pitchFamily="18" charset="0"/>
                <a:cs typeface="Times New Roman" panose="02020603050405020304" pitchFamily="18" charset="0"/>
              </a:rPr>
              <a:t>()</a:t>
            </a:r>
          </a:p>
          <a:p>
            <a:r>
              <a:rPr lang="en-US" sz="1800" dirty="0" err="1">
                <a:latin typeface="Times New Roman" panose="02020603050405020304" pitchFamily="18" charset="0"/>
                <a:cs typeface="Times New Roman" panose="02020603050405020304" pitchFamily="18" charset="0"/>
              </a:rPr>
              <a:t>scaled_features</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scaler.fit_transform</a:t>
            </a:r>
            <a:r>
              <a:rPr lang="en-US" sz="1800" dirty="0">
                <a:latin typeface="Times New Roman" panose="02020603050405020304" pitchFamily="18" charset="0"/>
                <a:cs typeface="Times New Roman" panose="02020603050405020304" pitchFamily="18" charset="0"/>
              </a:rPr>
              <a:t>(features)</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 K-Means clustering</a:t>
            </a:r>
          </a:p>
          <a:p>
            <a:r>
              <a:rPr lang="en-US" sz="1800" dirty="0" err="1">
                <a:latin typeface="Times New Roman" panose="02020603050405020304" pitchFamily="18" charset="0"/>
                <a:cs typeface="Times New Roman" panose="02020603050405020304" pitchFamily="18" charset="0"/>
              </a:rPr>
              <a:t>kmeans</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KMeans</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n_clusters</a:t>
            </a:r>
            <a:r>
              <a:rPr lang="en-US" sz="1800" dirty="0">
                <a:latin typeface="Times New Roman" panose="02020603050405020304" pitchFamily="18" charset="0"/>
                <a:cs typeface="Times New Roman" panose="02020603050405020304" pitchFamily="18" charset="0"/>
              </a:rPr>
              <a:t>=3)</a:t>
            </a:r>
          </a:p>
          <a:p>
            <a:r>
              <a:rPr lang="en-US" sz="1800" dirty="0">
                <a:latin typeface="Times New Roman" panose="02020603050405020304" pitchFamily="18" charset="0"/>
                <a:cs typeface="Times New Roman" panose="02020603050405020304" pitchFamily="18" charset="0"/>
              </a:rPr>
              <a:t>data['cluster'] = </a:t>
            </a:r>
            <a:r>
              <a:rPr lang="en-US" sz="1800" dirty="0" err="1">
                <a:latin typeface="Times New Roman" panose="02020603050405020304" pitchFamily="18" charset="0"/>
                <a:cs typeface="Times New Roman" panose="02020603050405020304" pitchFamily="18" charset="0"/>
              </a:rPr>
              <a:t>kmeans.fit_predict</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scaled_features</a:t>
            </a:r>
            <a:r>
              <a:rPr lang="en-US" sz="1800" dirty="0">
                <a:latin typeface="Times New Roman" panose="02020603050405020304" pitchFamily="18" charset="0"/>
                <a:cs typeface="Times New Roman" panose="02020603050405020304" pitchFamily="18" charset="0"/>
              </a:rPr>
              <a:t>)</a:t>
            </a:r>
          </a:p>
        </p:txBody>
      </p:sp>
      <p:sp>
        <p:nvSpPr>
          <p:cNvPr id="3" name="Title 2">
            <a:extLst>
              <a:ext uri="{FF2B5EF4-FFF2-40B4-BE49-F238E27FC236}">
                <a16:creationId xmlns:a16="http://schemas.microsoft.com/office/drawing/2014/main" id="{24AA58DF-D311-006D-FA28-6AC0FF6DE932}"/>
              </a:ext>
            </a:extLst>
          </p:cNvPr>
          <p:cNvSpPr>
            <a:spLocks noGrp="1"/>
          </p:cNvSpPr>
          <p:nvPr>
            <p:ph type="title"/>
          </p:nvPr>
        </p:nvSpPr>
        <p:spPr>
          <a:xfrm>
            <a:off x="2438400" y="160985"/>
            <a:ext cx="6681723" cy="939354"/>
          </a:xfrm>
        </p:spPr>
        <p:txBody>
          <a:bodyPr/>
          <a:lstStyle/>
          <a:p>
            <a:pPr>
              <a:defRPr/>
            </a:pPr>
            <a:r>
              <a:rPr lang="en-US" dirty="0">
                <a:solidFill>
                  <a:schemeClr val="accent1"/>
                </a:solidFill>
                <a:latin typeface="Times New Roman" panose="02020603050405020304" pitchFamily="18" charset="0"/>
                <a:ea typeface="Microsoft Sans Serif" panose="020B0604020202020204" pitchFamily="34" charset="0"/>
                <a:cs typeface="Times New Roman" panose="02020603050405020304" pitchFamily="18" charset="0"/>
              </a:rPr>
              <a:t>Implementation(Sample code)</a:t>
            </a:r>
            <a:endParaRPr lang="en-US" dirty="0">
              <a:solidFill>
                <a:schemeClr val="accent1"/>
              </a:solidFill>
            </a:endParaRPr>
          </a:p>
        </p:txBody>
      </p:sp>
      <p:sp>
        <p:nvSpPr>
          <p:cNvPr id="2" name="object 5">
            <a:extLst>
              <a:ext uri="{FF2B5EF4-FFF2-40B4-BE49-F238E27FC236}">
                <a16:creationId xmlns:a16="http://schemas.microsoft.com/office/drawing/2014/main" id="{A7BB289F-6426-9498-63F0-5A9FA3BA9C57}"/>
              </a:ext>
            </a:extLst>
          </p:cNvPr>
          <p:cNvSpPr txBox="1">
            <a:spLocks noGrp="1"/>
          </p:cNvSpPr>
          <p:nvPr>
            <p:ph type="sldNum" sz="quarter" idx="7"/>
          </p:nvPr>
        </p:nvSpPr>
        <p:spPr>
          <a:xfrm>
            <a:off x="362711" y="6315122"/>
            <a:ext cx="287020" cy="244475"/>
          </a:xfrm>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25" dirty="0"/>
              <a:t>24</a:t>
            </a:fld>
            <a:endParaRPr spc="-25" dirty="0"/>
          </a:p>
        </p:txBody>
      </p:sp>
    </p:spTree>
    <p:extLst>
      <p:ext uri="{BB962C8B-B14F-4D97-AF65-F5344CB8AC3E}">
        <p14:creationId xmlns:p14="http://schemas.microsoft.com/office/powerpoint/2010/main" val="833321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1">
            <a:extLst>
              <a:ext uri="{FF2B5EF4-FFF2-40B4-BE49-F238E27FC236}">
                <a16:creationId xmlns:a16="http://schemas.microsoft.com/office/drawing/2014/main" id="{94BB1A25-7819-CB25-20F0-788B2EC6B3EA}"/>
              </a:ext>
            </a:extLst>
          </p:cNvPr>
          <p:cNvSpPr>
            <a:spLocks noGrp="1" noChangeArrowheads="1"/>
          </p:cNvSpPr>
          <p:nvPr>
            <p:ph sz="quarter" idx="1"/>
          </p:nvPr>
        </p:nvSpPr>
        <p:spPr>
          <a:xfrm>
            <a:off x="838200" y="764024"/>
            <a:ext cx="10189845" cy="6093976"/>
          </a:xfrm>
        </p:spPr>
        <p:txBody>
          <a:bodyPr/>
          <a:lstStyle/>
          <a:p>
            <a:pPr algn="l">
              <a:buFont typeface="Arial" panose="020B0604020202020204" pitchFamily="34" charset="0"/>
              <a:buChar char="•"/>
            </a:pPr>
            <a:r>
              <a:rPr lang="en-US" sz="1800" b="1" i="0" dirty="0">
                <a:effectLst/>
                <a:latin typeface="Times New Roman" panose="02020603050405020304" pitchFamily="18" charset="0"/>
                <a:cs typeface="Times New Roman" panose="02020603050405020304" pitchFamily="18" charset="0"/>
              </a:rPr>
              <a:t>Types of Testing:</a:t>
            </a:r>
          </a:p>
          <a:p>
            <a:pPr algn="l"/>
            <a:endParaRPr lang="en-US" sz="180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Unit Testing</a:t>
            </a:r>
            <a:r>
              <a:rPr lang="en-US" b="0" i="0" dirty="0">
                <a:solidFill>
                  <a:schemeClr val="tx1"/>
                </a:solidFill>
                <a:effectLst/>
                <a:latin typeface="Times New Roman" panose="02020603050405020304" pitchFamily="18" charset="0"/>
                <a:cs typeface="Times New Roman" panose="02020603050405020304" pitchFamily="18" charset="0"/>
              </a:rPr>
              <a:t>: Each component of the system is tested individually to verify that it performs as expected. This includes testing data loading, preprocessing functions, and clustering algorithms.</a:t>
            </a:r>
          </a:p>
          <a:p>
            <a:pPr marL="742950" lvl="1" indent="-285750" algn="l">
              <a:buFont typeface="Arial" panose="020B0604020202020204" pitchFamily="34" charset="0"/>
              <a:buChar char="•"/>
            </a:pPr>
            <a:endParaRPr lang="en-US"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Integration Testing</a:t>
            </a:r>
            <a:r>
              <a:rPr lang="en-US" b="0" i="0" dirty="0">
                <a:solidFill>
                  <a:schemeClr val="tx1"/>
                </a:solidFill>
                <a:effectLst/>
                <a:latin typeface="Times New Roman" panose="02020603050405020304" pitchFamily="18" charset="0"/>
                <a:cs typeface="Times New Roman" panose="02020603050405020304" pitchFamily="18" charset="0"/>
              </a:rPr>
              <a:t>: After unit testing, the components are integrated, and the interactions between them are tested. This ensures that data flows correctly through the system and that the components work together seamlessly.</a:t>
            </a:r>
          </a:p>
          <a:p>
            <a:pPr marL="742950" lvl="1" indent="-285750" algn="l">
              <a:buFont typeface="Arial" panose="020B0604020202020204" pitchFamily="34" charset="0"/>
              <a:buChar char="•"/>
            </a:pPr>
            <a:endParaRPr lang="en-US"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1" i="0" dirty="0">
                <a:solidFill>
                  <a:schemeClr val="tx1"/>
                </a:solidFill>
                <a:effectLst/>
                <a:latin typeface="Times New Roman" panose="02020603050405020304" pitchFamily="18" charset="0"/>
                <a:cs typeface="Times New Roman" panose="02020603050405020304" pitchFamily="18" charset="0"/>
              </a:rPr>
              <a:t>Acceptance Testing</a:t>
            </a:r>
            <a:r>
              <a:rPr lang="en-US" b="0" i="0" dirty="0">
                <a:solidFill>
                  <a:schemeClr val="tx1"/>
                </a:solidFill>
                <a:effectLst/>
                <a:latin typeface="Times New Roman" panose="02020603050405020304" pitchFamily="18" charset="0"/>
                <a:cs typeface="Times New Roman" panose="02020603050405020304" pitchFamily="18" charset="0"/>
              </a:rPr>
              <a:t>: This phase involves validating the system against user requirements. End-users test the system to ensure it meets their needs and expectations.</a:t>
            </a:r>
          </a:p>
          <a:p>
            <a:pPr lvl="1" algn="l"/>
            <a:endParaRPr lang="en-US" b="0" i="0" dirty="0">
              <a:solidFill>
                <a:schemeClr val="tx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1" i="0" dirty="0">
                <a:effectLst/>
                <a:latin typeface="Times New Roman" panose="02020603050405020304" pitchFamily="18" charset="0"/>
                <a:cs typeface="Times New Roman" panose="02020603050405020304" pitchFamily="18" charset="0"/>
              </a:rPr>
              <a:t>Simulation</a:t>
            </a:r>
            <a:r>
              <a:rPr lang="en-US" sz="1800" b="0" i="0" dirty="0">
                <a:effectLst/>
                <a:latin typeface="Times New Roman" panose="02020603050405020304" pitchFamily="18" charset="0"/>
                <a:cs typeface="Times New Roman" panose="02020603050405020304" pitchFamily="18" charset="0"/>
              </a:rPr>
              <a:t>:</a:t>
            </a:r>
          </a:p>
          <a:p>
            <a:pPr lvl="1"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Simulations are conducted to evaluate the performance of the clustering algorithms on various datasets.</a:t>
            </a:r>
          </a:p>
          <a:p>
            <a:pPr lvl="1" algn="l">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lvl="1"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Metrics such as silhouette scores and Davies-Bouldin index are used to assess the quality of the clusters formed.</a:t>
            </a:r>
          </a:p>
          <a:p>
            <a:pPr lvl="1" algn="l">
              <a:buFont typeface="Arial" panose="020B0604020202020204" pitchFamily="34" charset="0"/>
              <a:buChar char="•"/>
            </a:pPr>
            <a:endParaRPr lang="en-US" b="0" i="0" dirty="0">
              <a:effectLst/>
              <a:latin typeface="Times New Roman" panose="02020603050405020304" pitchFamily="18" charset="0"/>
              <a:cs typeface="Times New Roman" panose="02020603050405020304" pitchFamily="18" charset="0"/>
            </a:endParaRPr>
          </a:p>
          <a:p>
            <a:pPr lvl="1"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results of the simulations indicate that the proposed method effectively segments users based on their behavior, providing actionable insights for marketing strategies.</a:t>
            </a:r>
          </a:p>
          <a:p>
            <a:pPr marL="742950" lvl="1" indent="-285750">
              <a:buFont typeface="Arial" panose="020B0604020202020204" pitchFamily="34" charset="0"/>
              <a:buChar char="•"/>
            </a:pPr>
            <a:endParaRPr lang="en-US" b="0" i="0" dirty="0">
              <a:solidFill>
                <a:schemeClr val="tx1"/>
              </a:solidFill>
              <a:effectLst/>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altLang="en-US" dirty="0">
              <a:solidFill>
                <a:schemeClr val="tx1"/>
              </a:solidFill>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1F288386-A8A4-E730-2FDC-6FBDCED7CA90}"/>
              </a:ext>
            </a:extLst>
          </p:cNvPr>
          <p:cNvSpPr>
            <a:spLocks noGrp="1"/>
          </p:cNvSpPr>
          <p:nvPr>
            <p:ph type="title"/>
          </p:nvPr>
        </p:nvSpPr>
        <p:spPr>
          <a:xfrm>
            <a:off x="3071876" y="160985"/>
            <a:ext cx="6048247" cy="615553"/>
          </a:xfrm>
        </p:spPr>
        <p:txBody>
          <a:bodyPr/>
          <a:lstStyle/>
          <a:p>
            <a:pPr>
              <a:defRPr/>
            </a:pPr>
            <a:r>
              <a:rPr lang="en-US" dirty="0">
                <a:solidFill>
                  <a:schemeClr val="accent1"/>
                </a:solidFill>
                <a:latin typeface="Times New Roman" panose="02020603050405020304" pitchFamily="18" charset="0"/>
                <a:ea typeface="Microsoft Sans Serif" panose="020B0604020202020204" pitchFamily="34" charset="0"/>
                <a:cs typeface="Times New Roman" panose="02020603050405020304" pitchFamily="18" charset="0"/>
              </a:rPr>
              <a:t>Testing/Simulation</a:t>
            </a:r>
          </a:p>
        </p:txBody>
      </p:sp>
      <p:sp>
        <p:nvSpPr>
          <p:cNvPr id="2" name="object 5">
            <a:extLst>
              <a:ext uri="{FF2B5EF4-FFF2-40B4-BE49-F238E27FC236}">
                <a16:creationId xmlns:a16="http://schemas.microsoft.com/office/drawing/2014/main" id="{9E8D07FB-4604-0FAB-3B8B-468F3CE7655F}"/>
              </a:ext>
            </a:extLst>
          </p:cNvPr>
          <p:cNvSpPr txBox="1">
            <a:spLocks noGrp="1"/>
          </p:cNvSpPr>
          <p:nvPr>
            <p:ph type="sldNum" sz="quarter" idx="7"/>
          </p:nvPr>
        </p:nvSpPr>
        <p:spPr>
          <a:xfrm>
            <a:off x="362711" y="6315122"/>
            <a:ext cx="287020" cy="244475"/>
          </a:xfrm>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25" dirty="0"/>
              <a:t>25</a:t>
            </a:fld>
            <a:endParaRPr spc="-25"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58FED1-DE07-9EEF-E050-781F3F8CC556}"/>
            </a:ext>
          </a:extLst>
        </p:cNvPr>
        <p:cNvGrpSpPr/>
        <p:nvPr/>
      </p:nvGrpSpPr>
      <p:grpSpPr>
        <a:xfrm>
          <a:off x="0" y="0"/>
          <a:ext cx="0" cy="0"/>
          <a:chOff x="0" y="0"/>
          <a:chExt cx="0" cy="0"/>
        </a:xfrm>
      </p:grpSpPr>
      <p:sp>
        <p:nvSpPr>
          <p:cNvPr id="30722" name="Content Placeholder 1">
            <a:extLst>
              <a:ext uri="{FF2B5EF4-FFF2-40B4-BE49-F238E27FC236}">
                <a16:creationId xmlns:a16="http://schemas.microsoft.com/office/drawing/2014/main" id="{05055B93-A170-EEF1-EBDF-F885356F85A2}"/>
              </a:ext>
            </a:extLst>
          </p:cNvPr>
          <p:cNvSpPr>
            <a:spLocks noGrp="1" noChangeArrowheads="1"/>
          </p:cNvSpPr>
          <p:nvPr>
            <p:ph sz="quarter" idx="1"/>
          </p:nvPr>
        </p:nvSpPr>
        <p:spPr>
          <a:xfrm>
            <a:off x="838200" y="764024"/>
            <a:ext cx="10189845" cy="553998"/>
          </a:xfrm>
        </p:spPr>
        <p:txBody>
          <a:bodyPr/>
          <a:lstStyle/>
          <a:p>
            <a:pPr lvl="1"/>
            <a:r>
              <a:rPr lang="en-US" altLang="en-US" dirty="0">
                <a:solidFill>
                  <a:schemeClr val="tx1"/>
                </a:solidFill>
                <a:latin typeface="Times New Roman" panose="02020603050405020304" pitchFamily="18" charset="0"/>
                <a:cs typeface="Times New Roman" panose="02020603050405020304" pitchFamily="18" charset="0"/>
              </a:rPr>
              <a:t>Home page:-</a:t>
            </a:r>
          </a:p>
          <a:p>
            <a:pPr lvl="1"/>
            <a:endParaRPr lang="en-US" altLang="en-US" dirty="0">
              <a:solidFill>
                <a:schemeClr val="tx1"/>
              </a:solidFill>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C46A9035-E826-0E5C-0F8C-6FDC941C0DF0}"/>
              </a:ext>
            </a:extLst>
          </p:cNvPr>
          <p:cNvSpPr>
            <a:spLocks noGrp="1"/>
          </p:cNvSpPr>
          <p:nvPr>
            <p:ph type="title"/>
          </p:nvPr>
        </p:nvSpPr>
        <p:spPr>
          <a:xfrm>
            <a:off x="3071876" y="160985"/>
            <a:ext cx="6048247" cy="615553"/>
          </a:xfrm>
        </p:spPr>
        <p:txBody>
          <a:bodyPr/>
          <a:lstStyle/>
          <a:p>
            <a:pPr>
              <a:defRPr/>
            </a:pPr>
            <a:r>
              <a:rPr lang="en-US" dirty="0">
                <a:solidFill>
                  <a:schemeClr val="accent1"/>
                </a:solidFill>
                <a:latin typeface="Times New Roman" panose="02020603050405020304" pitchFamily="18" charset="0"/>
                <a:ea typeface="Microsoft Sans Serif" panose="020B0604020202020204" pitchFamily="34" charset="0"/>
                <a:cs typeface="Times New Roman" panose="02020603050405020304" pitchFamily="18" charset="0"/>
              </a:rPr>
              <a:t>Testing/Simulation</a:t>
            </a:r>
          </a:p>
        </p:txBody>
      </p:sp>
      <p:sp>
        <p:nvSpPr>
          <p:cNvPr id="2" name="object 5">
            <a:extLst>
              <a:ext uri="{FF2B5EF4-FFF2-40B4-BE49-F238E27FC236}">
                <a16:creationId xmlns:a16="http://schemas.microsoft.com/office/drawing/2014/main" id="{18014062-2562-FC3B-4714-7BEF8F14ABA6}"/>
              </a:ext>
            </a:extLst>
          </p:cNvPr>
          <p:cNvSpPr txBox="1">
            <a:spLocks noGrp="1"/>
          </p:cNvSpPr>
          <p:nvPr>
            <p:ph type="sldNum" sz="quarter" idx="7"/>
          </p:nvPr>
        </p:nvSpPr>
        <p:spPr>
          <a:xfrm>
            <a:off x="362711" y="6315122"/>
            <a:ext cx="287020" cy="244475"/>
          </a:xfrm>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25" dirty="0"/>
              <a:t>26</a:t>
            </a:fld>
            <a:endParaRPr spc="-25" dirty="0"/>
          </a:p>
        </p:txBody>
      </p:sp>
      <p:pic>
        <p:nvPicPr>
          <p:cNvPr id="7" name="Picture 6">
            <a:extLst>
              <a:ext uri="{FF2B5EF4-FFF2-40B4-BE49-F238E27FC236}">
                <a16:creationId xmlns:a16="http://schemas.microsoft.com/office/drawing/2014/main" id="{A6D48116-FF75-446A-8B28-7F38809BB510}"/>
              </a:ext>
            </a:extLst>
          </p:cNvPr>
          <p:cNvPicPr>
            <a:picLocks noChangeAspect="1"/>
          </p:cNvPicPr>
          <p:nvPr/>
        </p:nvPicPr>
        <p:blipFill>
          <a:blip r:embed="rId2"/>
          <a:stretch>
            <a:fillRect/>
          </a:stretch>
        </p:blipFill>
        <p:spPr>
          <a:xfrm>
            <a:off x="990600" y="1109555"/>
            <a:ext cx="10950958" cy="5218861"/>
          </a:xfrm>
          <a:prstGeom prst="rect">
            <a:avLst/>
          </a:prstGeom>
        </p:spPr>
      </p:pic>
    </p:spTree>
    <p:extLst>
      <p:ext uri="{BB962C8B-B14F-4D97-AF65-F5344CB8AC3E}">
        <p14:creationId xmlns:p14="http://schemas.microsoft.com/office/powerpoint/2010/main" val="818784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1">
            <a:extLst>
              <a:ext uri="{FF2B5EF4-FFF2-40B4-BE49-F238E27FC236}">
                <a16:creationId xmlns:a16="http://schemas.microsoft.com/office/drawing/2014/main" id="{3AF68F21-96FF-02E9-6126-0B55054F84F5}"/>
              </a:ext>
            </a:extLst>
          </p:cNvPr>
          <p:cNvSpPr>
            <a:spLocks noGrp="1" noChangeArrowheads="1"/>
          </p:cNvSpPr>
          <p:nvPr>
            <p:ph sz="quarter" idx="1"/>
          </p:nvPr>
        </p:nvSpPr>
        <p:spPr>
          <a:xfrm>
            <a:off x="762000" y="777194"/>
            <a:ext cx="10189845" cy="5816977"/>
          </a:xfrm>
        </p:spPr>
        <p:txBody>
          <a:bodyPr/>
          <a:lstStyle/>
          <a:p>
            <a:pPr algn="l">
              <a:buFont typeface="Arial" panose="020B0604020202020204" pitchFamily="34" charset="0"/>
              <a:buChar char="•"/>
            </a:pPr>
            <a:r>
              <a:rPr lang="en-US" sz="1800" b="1" i="0" dirty="0">
                <a:effectLst/>
                <a:latin typeface="Times New Roman" panose="02020603050405020304" pitchFamily="18" charset="0"/>
                <a:cs typeface="Times New Roman" panose="02020603050405020304" pitchFamily="18" charset="0"/>
              </a:rPr>
              <a:t>Consumer Segmentation</a:t>
            </a:r>
            <a:r>
              <a:rPr lang="en-US" sz="1800" b="0" i="0" dirty="0">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K-Means clustering algorithm successfully identified distinct consumer segments, including high-engagement users, casual browsers, and cart abandoners.</a:t>
            </a: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Each segment exhibits unique browsing patterns and purchasing behaviors, allowing for tailored marketing strategies.</a:t>
            </a:r>
          </a:p>
          <a:p>
            <a:pPr marL="742950" lvl="1" indent="-285750" algn="l">
              <a:buFont typeface="Arial" panose="020B0604020202020204" pitchFamily="34" charset="0"/>
              <a:buChar char="•"/>
            </a:pPr>
            <a:endParaRPr lang="en-US"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1" i="0" dirty="0">
                <a:effectLst/>
                <a:latin typeface="Times New Roman" panose="02020603050405020304" pitchFamily="18" charset="0"/>
                <a:cs typeface="Times New Roman" panose="02020603050405020304" pitchFamily="18" charset="0"/>
              </a:rPr>
              <a:t>Visualization of Results</a:t>
            </a:r>
            <a:r>
              <a:rPr lang="en-US" sz="1800" b="0" i="0" dirty="0">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Visualizations, such as scatter plots and bar charts, illustrate the distribution of users across different segments.</a:t>
            </a: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conversion funnel analysis reveals significant drop-off points, particularly between adding items to the cart and completing purchases, indicating areas for improvement in the checkout process.</a:t>
            </a:r>
          </a:p>
          <a:p>
            <a:pPr marL="742950" lvl="1" indent="-285750" algn="l">
              <a:buFont typeface="Arial" panose="020B0604020202020204" pitchFamily="34" charset="0"/>
              <a:buChar char="•"/>
            </a:pPr>
            <a:endParaRPr lang="en-US"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1" i="0" dirty="0">
                <a:effectLst/>
                <a:latin typeface="Times New Roman" panose="02020603050405020304" pitchFamily="18" charset="0"/>
                <a:cs typeface="Times New Roman" panose="02020603050405020304" pitchFamily="18" charset="0"/>
              </a:rPr>
              <a:t>Implications for Marketing</a:t>
            </a:r>
            <a:r>
              <a:rPr lang="en-US" sz="1800" b="0" i="0" dirty="0">
                <a:effectLst/>
                <a:latin typeface="Times New Roman" panose="02020603050405020304" pitchFamily="18" charset="0"/>
                <a:cs typeface="Times New Roman" panose="02020603050405020304" pitchFamily="18" charset="0"/>
              </a:rPr>
              <a:t>:</a:t>
            </a: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The insights gained from the segmentation can inform targeted marketing campaigns, personalized recommendations, and improved user experiences.</a:t>
            </a: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Businesses can leverage this data to enhance customer retention and increase conversion rates by addressing the specific needs and behaviors of each segment.</a:t>
            </a:r>
          </a:p>
          <a:p>
            <a:pPr marL="742950" lvl="1" indent="-285750" algn="l">
              <a:buFont typeface="Arial" panose="020B0604020202020204" pitchFamily="34" charset="0"/>
              <a:buChar char="•"/>
            </a:pPr>
            <a:endParaRPr lang="en-US"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Overall, the results demonstrate the effectiveness of using clickstream data for consumer analysis and the potential for driving business growth through data-driven decision-making.</a:t>
            </a:r>
          </a:p>
          <a:p>
            <a:endParaRPr lang="en-US" altLang="en-US" sz="18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73345BA2-800A-DC63-69C3-58F6DDDABC1B}"/>
              </a:ext>
            </a:extLst>
          </p:cNvPr>
          <p:cNvSpPr>
            <a:spLocks noGrp="1"/>
          </p:cNvSpPr>
          <p:nvPr>
            <p:ph type="title"/>
          </p:nvPr>
        </p:nvSpPr>
        <p:spPr>
          <a:xfrm>
            <a:off x="3071876" y="160985"/>
            <a:ext cx="6048247" cy="615553"/>
          </a:xfrm>
        </p:spPr>
        <p:txBody>
          <a:bodyPr/>
          <a:lstStyle/>
          <a:p>
            <a:pPr>
              <a:defRPr/>
            </a:pPr>
            <a:r>
              <a:rPr lang="en-US" dirty="0">
                <a:solidFill>
                  <a:schemeClr val="accent1"/>
                </a:solidFill>
                <a:latin typeface="Times New Roman" panose="02020603050405020304" pitchFamily="18" charset="0"/>
                <a:ea typeface="Microsoft Sans Serif" panose="020B0604020202020204" pitchFamily="34" charset="0"/>
                <a:cs typeface="Times New Roman" panose="02020603050405020304" pitchFamily="18" charset="0"/>
              </a:rPr>
              <a:t>Results &amp; Discussion</a:t>
            </a:r>
          </a:p>
        </p:txBody>
      </p:sp>
      <p:sp>
        <p:nvSpPr>
          <p:cNvPr id="2" name="object 5">
            <a:extLst>
              <a:ext uri="{FF2B5EF4-FFF2-40B4-BE49-F238E27FC236}">
                <a16:creationId xmlns:a16="http://schemas.microsoft.com/office/drawing/2014/main" id="{49E8C034-BD30-F1EF-9E0D-44C989B14EAD}"/>
              </a:ext>
            </a:extLst>
          </p:cNvPr>
          <p:cNvSpPr txBox="1">
            <a:spLocks noGrp="1"/>
          </p:cNvSpPr>
          <p:nvPr>
            <p:ph type="sldNum" sz="quarter" idx="7"/>
          </p:nvPr>
        </p:nvSpPr>
        <p:spPr>
          <a:xfrm>
            <a:off x="362711" y="6315122"/>
            <a:ext cx="287020" cy="244475"/>
          </a:xfrm>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25" dirty="0"/>
              <a:t>27</a:t>
            </a:fld>
            <a:endParaRPr spc="-25"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B2CA64-84FD-3C88-BB86-6C72FE2C6775}"/>
            </a:ext>
          </a:extLst>
        </p:cNvPr>
        <p:cNvGrpSpPr/>
        <p:nvPr/>
      </p:nvGrpSpPr>
      <p:grpSpPr>
        <a:xfrm>
          <a:off x="0" y="0"/>
          <a:ext cx="0" cy="0"/>
          <a:chOff x="0" y="0"/>
          <a:chExt cx="0" cy="0"/>
        </a:xfrm>
      </p:grpSpPr>
      <p:sp>
        <p:nvSpPr>
          <p:cNvPr id="31746" name="Content Placeholder 1">
            <a:extLst>
              <a:ext uri="{FF2B5EF4-FFF2-40B4-BE49-F238E27FC236}">
                <a16:creationId xmlns:a16="http://schemas.microsoft.com/office/drawing/2014/main" id="{D275B4C0-E874-D09F-4C91-B0E08EA7E1DA}"/>
              </a:ext>
            </a:extLst>
          </p:cNvPr>
          <p:cNvSpPr>
            <a:spLocks noGrp="1" noChangeArrowheads="1"/>
          </p:cNvSpPr>
          <p:nvPr>
            <p:ph sz="quarter" idx="1"/>
          </p:nvPr>
        </p:nvSpPr>
        <p:spPr>
          <a:xfrm>
            <a:off x="762000" y="777194"/>
            <a:ext cx="10189845" cy="553998"/>
          </a:xfrm>
        </p:spPr>
        <p:txBody>
          <a:bodyPr/>
          <a:lstStyle/>
          <a:p>
            <a:r>
              <a:rPr lang="en-US" altLang="en-US" sz="1800" dirty="0">
                <a:latin typeface="Times New Roman" panose="02020603050405020304" pitchFamily="18" charset="0"/>
                <a:cs typeface="Times New Roman" panose="02020603050405020304" pitchFamily="18" charset="0"/>
              </a:rPr>
              <a:t>Output:-</a:t>
            </a:r>
          </a:p>
          <a:p>
            <a:endParaRPr lang="en-US" altLang="en-US" sz="18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72DCF6D0-320B-8E70-AEC8-1651455B5922}"/>
              </a:ext>
            </a:extLst>
          </p:cNvPr>
          <p:cNvSpPr>
            <a:spLocks noGrp="1"/>
          </p:cNvSpPr>
          <p:nvPr>
            <p:ph type="title"/>
          </p:nvPr>
        </p:nvSpPr>
        <p:spPr>
          <a:xfrm>
            <a:off x="3071876" y="160985"/>
            <a:ext cx="6048247" cy="615553"/>
          </a:xfrm>
        </p:spPr>
        <p:txBody>
          <a:bodyPr/>
          <a:lstStyle/>
          <a:p>
            <a:pPr>
              <a:defRPr/>
            </a:pPr>
            <a:r>
              <a:rPr lang="en-US" dirty="0">
                <a:solidFill>
                  <a:schemeClr val="accent1"/>
                </a:solidFill>
                <a:latin typeface="Times New Roman" panose="02020603050405020304" pitchFamily="18" charset="0"/>
                <a:ea typeface="Microsoft Sans Serif" panose="020B0604020202020204" pitchFamily="34" charset="0"/>
                <a:cs typeface="Times New Roman" panose="02020603050405020304" pitchFamily="18" charset="0"/>
              </a:rPr>
              <a:t>Results &amp; Discussion</a:t>
            </a:r>
          </a:p>
        </p:txBody>
      </p:sp>
      <p:sp>
        <p:nvSpPr>
          <p:cNvPr id="2" name="object 5">
            <a:extLst>
              <a:ext uri="{FF2B5EF4-FFF2-40B4-BE49-F238E27FC236}">
                <a16:creationId xmlns:a16="http://schemas.microsoft.com/office/drawing/2014/main" id="{B3EF152B-6ACA-E287-1915-ECDC22B12DC9}"/>
              </a:ext>
            </a:extLst>
          </p:cNvPr>
          <p:cNvSpPr txBox="1">
            <a:spLocks noGrp="1"/>
          </p:cNvSpPr>
          <p:nvPr>
            <p:ph type="sldNum" sz="quarter" idx="7"/>
          </p:nvPr>
        </p:nvSpPr>
        <p:spPr>
          <a:xfrm>
            <a:off x="362711" y="6315122"/>
            <a:ext cx="287020" cy="244475"/>
          </a:xfrm>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25" dirty="0"/>
              <a:t>28</a:t>
            </a:fld>
            <a:endParaRPr spc="-25" dirty="0"/>
          </a:p>
        </p:txBody>
      </p:sp>
      <p:pic>
        <p:nvPicPr>
          <p:cNvPr id="5" name="Picture 4">
            <a:extLst>
              <a:ext uri="{FF2B5EF4-FFF2-40B4-BE49-F238E27FC236}">
                <a16:creationId xmlns:a16="http://schemas.microsoft.com/office/drawing/2014/main" id="{DEFD056F-BBC9-59BC-7EDB-02F52FE9FABB}"/>
              </a:ext>
            </a:extLst>
          </p:cNvPr>
          <p:cNvPicPr>
            <a:picLocks noChangeAspect="1"/>
          </p:cNvPicPr>
          <p:nvPr/>
        </p:nvPicPr>
        <p:blipFill>
          <a:blip r:embed="rId2"/>
          <a:srcRect t="3957"/>
          <a:stretch/>
        </p:blipFill>
        <p:spPr>
          <a:xfrm>
            <a:off x="1676400" y="896627"/>
            <a:ext cx="8534400" cy="5339767"/>
          </a:xfrm>
          <a:prstGeom prst="rect">
            <a:avLst/>
          </a:prstGeom>
        </p:spPr>
      </p:pic>
    </p:spTree>
    <p:extLst>
      <p:ext uri="{BB962C8B-B14F-4D97-AF65-F5344CB8AC3E}">
        <p14:creationId xmlns:p14="http://schemas.microsoft.com/office/powerpoint/2010/main" val="1524585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C57AC-01EA-7EEB-4DCA-CAC54ECB8290}"/>
            </a:ext>
          </a:extLst>
        </p:cNvPr>
        <p:cNvGrpSpPr/>
        <p:nvPr/>
      </p:nvGrpSpPr>
      <p:grpSpPr>
        <a:xfrm>
          <a:off x="0" y="0"/>
          <a:ext cx="0" cy="0"/>
          <a:chOff x="0" y="0"/>
          <a:chExt cx="0" cy="0"/>
        </a:xfrm>
      </p:grpSpPr>
      <p:sp>
        <p:nvSpPr>
          <p:cNvPr id="31746" name="Content Placeholder 1">
            <a:extLst>
              <a:ext uri="{FF2B5EF4-FFF2-40B4-BE49-F238E27FC236}">
                <a16:creationId xmlns:a16="http://schemas.microsoft.com/office/drawing/2014/main" id="{059E5921-9D74-1354-5FC6-3BD8D97949C1}"/>
              </a:ext>
            </a:extLst>
          </p:cNvPr>
          <p:cNvSpPr>
            <a:spLocks noGrp="1" noChangeArrowheads="1"/>
          </p:cNvSpPr>
          <p:nvPr>
            <p:ph sz="quarter" idx="1"/>
          </p:nvPr>
        </p:nvSpPr>
        <p:spPr>
          <a:xfrm>
            <a:off x="762000" y="777194"/>
            <a:ext cx="10189845" cy="553998"/>
          </a:xfrm>
        </p:spPr>
        <p:txBody>
          <a:bodyPr/>
          <a:lstStyle/>
          <a:p>
            <a:r>
              <a:rPr lang="en-US" altLang="en-US" sz="1800" dirty="0">
                <a:latin typeface="Times New Roman" panose="02020603050405020304" pitchFamily="18" charset="0"/>
                <a:cs typeface="Times New Roman" panose="02020603050405020304" pitchFamily="18" charset="0"/>
              </a:rPr>
              <a:t>Output:-</a:t>
            </a:r>
          </a:p>
          <a:p>
            <a:endParaRPr lang="en-US" altLang="en-US" sz="18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0AE94E22-CDE5-ED20-F037-3C3ECC1A6890}"/>
              </a:ext>
            </a:extLst>
          </p:cNvPr>
          <p:cNvSpPr>
            <a:spLocks noGrp="1"/>
          </p:cNvSpPr>
          <p:nvPr>
            <p:ph type="title"/>
          </p:nvPr>
        </p:nvSpPr>
        <p:spPr>
          <a:xfrm>
            <a:off x="3071876" y="160985"/>
            <a:ext cx="6048247" cy="615553"/>
          </a:xfrm>
        </p:spPr>
        <p:txBody>
          <a:bodyPr/>
          <a:lstStyle/>
          <a:p>
            <a:pPr>
              <a:defRPr/>
            </a:pPr>
            <a:r>
              <a:rPr lang="en-US" dirty="0">
                <a:solidFill>
                  <a:schemeClr val="accent1"/>
                </a:solidFill>
                <a:latin typeface="Times New Roman" panose="02020603050405020304" pitchFamily="18" charset="0"/>
                <a:ea typeface="Microsoft Sans Serif" panose="020B0604020202020204" pitchFamily="34" charset="0"/>
                <a:cs typeface="Times New Roman" panose="02020603050405020304" pitchFamily="18" charset="0"/>
              </a:rPr>
              <a:t>Results &amp; Discussion</a:t>
            </a:r>
          </a:p>
        </p:txBody>
      </p:sp>
      <p:sp>
        <p:nvSpPr>
          <p:cNvPr id="2" name="object 5">
            <a:extLst>
              <a:ext uri="{FF2B5EF4-FFF2-40B4-BE49-F238E27FC236}">
                <a16:creationId xmlns:a16="http://schemas.microsoft.com/office/drawing/2014/main" id="{24BFBDD2-861D-C00B-651A-571FAAB64CE1}"/>
              </a:ext>
            </a:extLst>
          </p:cNvPr>
          <p:cNvSpPr txBox="1">
            <a:spLocks noGrp="1"/>
          </p:cNvSpPr>
          <p:nvPr>
            <p:ph type="sldNum" sz="quarter" idx="7"/>
          </p:nvPr>
        </p:nvSpPr>
        <p:spPr>
          <a:xfrm>
            <a:off x="362711" y="6315122"/>
            <a:ext cx="287020" cy="244475"/>
          </a:xfrm>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25" dirty="0"/>
              <a:t>29</a:t>
            </a:fld>
            <a:endParaRPr spc="-25" dirty="0"/>
          </a:p>
        </p:txBody>
      </p:sp>
      <p:pic>
        <p:nvPicPr>
          <p:cNvPr id="6" name="Picture 5">
            <a:extLst>
              <a:ext uri="{FF2B5EF4-FFF2-40B4-BE49-F238E27FC236}">
                <a16:creationId xmlns:a16="http://schemas.microsoft.com/office/drawing/2014/main" id="{7010F974-FADF-AC99-A423-0E3EDE9FA5E9}"/>
              </a:ext>
            </a:extLst>
          </p:cNvPr>
          <p:cNvPicPr>
            <a:picLocks noChangeAspect="1"/>
          </p:cNvPicPr>
          <p:nvPr/>
        </p:nvPicPr>
        <p:blipFill>
          <a:blip r:embed="rId2"/>
          <a:srcRect l="1937" t="1955" r="209" b="56"/>
          <a:stretch/>
        </p:blipFill>
        <p:spPr>
          <a:xfrm>
            <a:off x="1752600" y="914400"/>
            <a:ext cx="7696200" cy="5400722"/>
          </a:xfrm>
          <a:prstGeom prst="rect">
            <a:avLst/>
          </a:prstGeom>
        </p:spPr>
      </p:pic>
    </p:spTree>
    <p:extLst>
      <p:ext uri="{BB962C8B-B14F-4D97-AF65-F5344CB8AC3E}">
        <p14:creationId xmlns:p14="http://schemas.microsoft.com/office/powerpoint/2010/main" val="817246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6868" y="70103"/>
            <a:ext cx="12018645" cy="6693534"/>
          </a:xfrm>
          <a:custGeom>
            <a:avLst/>
            <a:gdLst/>
            <a:ahLst/>
            <a:cxnLst/>
            <a:rect l="l" t="t" r="r" b="b"/>
            <a:pathLst>
              <a:path w="12018645" h="6693534">
                <a:moveTo>
                  <a:pt x="0" y="329946"/>
                </a:moveTo>
                <a:lnTo>
                  <a:pt x="3576" y="281184"/>
                </a:lnTo>
                <a:lnTo>
                  <a:pt x="13967" y="234645"/>
                </a:lnTo>
                <a:lnTo>
                  <a:pt x="30661" y="190840"/>
                </a:lnTo>
                <a:lnTo>
                  <a:pt x="53149" y="150277"/>
                </a:lnTo>
                <a:lnTo>
                  <a:pt x="80919" y="113468"/>
                </a:lnTo>
                <a:lnTo>
                  <a:pt x="113462" y="80923"/>
                </a:lnTo>
                <a:lnTo>
                  <a:pt x="150267" y="53151"/>
                </a:lnTo>
                <a:lnTo>
                  <a:pt x="190825" y="30662"/>
                </a:lnTo>
                <a:lnTo>
                  <a:pt x="234624" y="13967"/>
                </a:lnTo>
                <a:lnTo>
                  <a:pt x="281155" y="3576"/>
                </a:lnTo>
                <a:lnTo>
                  <a:pt x="329907" y="0"/>
                </a:lnTo>
                <a:lnTo>
                  <a:pt x="11688317" y="0"/>
                </a:lnTo>
                <a:lnTo>
                  <a:pt x="11737079" y="3576"/>
                </a:lnTo>
                <a:lnTo>
                  <a:pt x="11783618" y="13967"/>
                </a:lnTo>
                <a:lnTo>
                  <a:pt x="11827423" y="30662"/>
                </a:lnTo>
                <a:lnTo>
                  <a:pt x="11867986" y="53151"/>
                </a:lnTo>
                <a:lnTo>
                  <a:pt x="11904795" y="80923"/>
                </a:lnTo>
                <a:lnTo>
                  <a:pt x="11937340" y="113468"/>
                </a:lnTo>
                <a:lnTo>
                  <a:pt x="11965112" y="150277"/>
                </a:lnTo>
                <a:lnTo>
                  <a:pt x="11987601" y="190840"/>
                </a:lnTo>
                <a:lnTo>
                  <a:pt x="12004296" y="234645"/>
                </a:lnTo>
                <a:lnTo>
                  <a:pt x="12014687" y="281184"/>
                </a:lnTo>
                <a:lnTo>
                  <a:pt x="12018264" y="329946"/>
                </a:lnTo>
                <a:lnTo>
                  <a:pt x="12018264" y="6363487"/>
                </a:lnTo>
                <a:lnTo>
                  <a:pt x="12014687" y="6412239"/>
                </a:lnTo>
                <a:lnTo>
                  <a:pt x="12004296" y="6458770"/>
                </a:lnTo>
                <a:lnTo>
                  <a:pt x="11987601" y="6502569"/>
                </a:lnTo>
                <a:lnTo>
                  <a:pt x="11965112" y="6543127"/>
                </a:lnTo>
                <a:lnTo>
                  <a:pt x="11937340" y="6579932"/>
                </a:lnTo>
                <a:lnTo>
                  <a:pt x="11904795" y="6612475"/>
                </a:lnTo>
                <a:lnTo>
                  <a:pt x="11867986" y="6640246"/>
                </a:lnTo>
                <a:lnTo>
                  <a:pt x="11827423" y="6662733"/>
                </a:lnTo>
                <a:lnTo>
                  <a:pt x="11783618" y="6679427"/>
                </a:lnTo>
                <a:lnTo>
                  <a:pt x="11737079" y="6689818"/>
                </a:lnTo>
                <a:lnTo>
                  <a:pt x="11688317" y="6693395"/>
                </a:lnTo>
                <a:lnTo>
                  <a:pt x="329907" y="6693395"/>
                </a:lnTo>
                <a:lnTo>
                  <a:pt x="281155" y="6689818"/>
                </a:lnTo>
                <a:lnTo>
                  <a:pt x="234624" y="6679427"/>
                </a:lnTo>
                <a:lnTo>
                  <a:pt x="190825" y="6662733"/>
                </a:lnTo>
                <a:lnTo>
                  <a:pt x="150267" y="6640246"/>
                </a:lnTo>
                <a:lnTo>
                  <a:pt x="113462" y="6612475"/>
                </a:lnTo>
                <a:lnTo>
                  <a:pt x="80919" y="6579932"/>
                </a:lnTo>
                <a:lnTo>
                  <a:pt x="53149" y="6543127"/>
                </a:lnTo>
                <a:lnTo>
                  <a:pt x="30661" y="6502569"/>
                </a:lnTo>
                <a:lnTo>
                  <a:pt x="13967" y="6458770"/>
                </a:lnTo>
                <a:lnTo>
                  <a:pt x="3576" y="6412239"/>
                </a:lnTo>
                <a:lnTo>
                  <a:pt x="0" y="6363487"/>
                </a:lnTo>
                <a:lnTo>
                  <a:pt x="0" y="329946"/>
                </a:lnTo>
                <a:close/>
              </a:path>
            </a:pathLst>
          </a:custGeom>
          <a:ln w="6349">
            <a:solidFill>
              <a:srgbClr val="000000"/>
            </a:solidFill>
          </a:ln>
        </p:spPr>
        <p:txBody>
          <a:bodyPr wrap="square" lIns="0" tIns="0" rIns="0" bIns="0" rtlCol="0"/>
          <a:lstStyle/>
          <a:p>
            <a:endParaRPr/>
          </a:p>
        </p:txBody>
      </p:sp>
      <p:sp>
        <p:nvSpPr>
          <p:cNvPr id="3" name="object 3"/>
          <p:cNvSpPr txBox="1"/>
          <p:nvPr/>
        </p:nvSpPr>
        <p:spPr>
          <a:xfrm>
            <a:off x="1063942" y="1524000"/>
            <a:ext cx="10064116" cy="2992486"/>
          </a:xfrm>
          <a:prstGeom prst="rect">
            <a:avLst/>
          </a:prstGeom>
        </p:spPr>
        <p:txBody>
          <a:bodyPr vert="horz" wrap="square" lIns="0" tIns="12065" rIns="0" bIns="0" rtlCol="0">
            <a:spAutoFit/>
          </a:bodyPr>
          <a:lstStyle/>
          <a:p>
            <a:pPr marL="298450" marR="5080" indent="-285750" algn="just">
              <a:lnSpc>
                <a:spcPct val="100000"/>
              </a:lnSpc>
              <a:spcBef>
                <a:spcPts val="95"/>
              </a:spcBef>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Understanding consumers is a top priority for businesses that want to maximize and generate sales. we analyze purchase intensity through clickstream analysis to determine clear segments of consumers based on browser behavior. Apply k-means to classify users using wise attributes such as browsing, session length, and purchasing courses. This study provides insights on many types of buyers, ranging from rare browsers to high quality buyers, allowing marketing to adapt and improve customer loyalty. Through data-controlled segmentation, research shows the underlying dynamics of online shopping, providing insights that can be implemented into ecommerce websites. </a:t>
            </a:r>
          </a:p>
          <a:p>
            <a:pPr marL="298450" marR="5080" indent="-285750" algn="just">
              <a:lnSpc>
                <a:spcPct val="100000"/>
              </a:lnSpc>
              <a:spcBef>
                <a:spcPts val="95"/>
              </a:spcBef>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results are based on data to improve target marketing and customer maintenance by contributing to the deeper understanding of interaction with consumers in Internet transactions. The visualization of the consumer segments can be very crucial for businesses and to increase their revenue through certain users. </a:t>
            </a:r>
          </a:p>
          <a:p>
            <a:pPr marL="298450" marR="5080" indent="-285750" algn="just">
              <a:lnSpc>
                <a:spcPct val="100000"/>
              </a:lnSpc>
              <a:spcBef>
                <a:spcPts val="95"/>
              </a:spcBef>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98450" marR="5080" indent="-285750" algn="just">
              <a:lnSpc>
                <a:spcPct val="100000"/>
              </a:lnSpc>
              <a:spcBef>
                <a:spcPts val="95"/>
              </a:spcBef>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Keyword: </a:t>
            </a:r>
            <a:r>
              <a:rPr lang="en-US" sz="1600" dirty="0">
                <a:latin typeface="Times New Roman" panose="02020603050405020304" pitchFamily="18" charset="0"/>
                <a:cs typeface="Times New Roman" panose="02020603050405020304" pitchFamily="18" charset="0"/>
              </a:rPr>
              <a:t>Clickstream analysis, AI, ML, Consumer segmentation, E-commerce research, Online shopping personalization techniques. </a:t>
            </a:r>
            <a:endParaRPr lang="en-US" spc="-10" dirty="0">
              <a:latin typeface="Times New Roman" panose="02020603050405020304" pitchFamily="18" charset="0"/>
              <a:cs typeface="Times New Roman" panose="02020603050405020304" pitchFamily="18" charset="0"/>
            </a:endParaRPr>
          </a:p>
        </p:txBody>
      </p:sp>
      <p:sp>
        <p:nvSpPr>
          <p:cNvPr id="4" name="object 4"/>
          <p:cNvSpPr txBox="1">
            <a:spLocks noGrp="1"/>
          </p:cNvSpPr>
          <p:nvPr>
            <p:ph type="title"/>
          </p:nvPr>
        </p:nvSpPr>
        <p:spPr>
          <a:xfrm>
            <a:off x="3130739" y="-18949"/>
            <a:ext cx="6048247" cy="1193088"/>
          </a:xfrm>
          <a:prstGeom prst="rect">
            <a:avLst/>
          </a:prstGeom>
        </p:spPr>
        <p:txBody>
          <a:bodyPr vert="horz" wrap="square" lIns="0" tIns="570153" rIns="0" bIns="0" rtlCol="0">
            <a:spAutoFit/>
          </a:bodyPr>
          <a:lstStyle/>
          <a:p>
            <a:pPr marL="2264410">
              <a:lnSpc>
                <a:spcPct val="100000"/>
              </a:lnSpc>
              <a:spcBef>
                <a:spcPts val="95"/>
              </a:spcBef>
            </a:pPr>
            <a:r>
              <a:rPr spc="-10" dirty="0"/>
              <a:t>Abstract</a:t>
            </a:r>
          </a:p>
        </p:txBody>
      </p:sp>
      <p:grpSp>
        <p:nvGrpSpPr>
          <p:cNvPr id="5" name="object 5"/>
          <p:cNvGrpSpPr/>
          <p:nvPr/>
        </p:nvGrpSpPr>
        <p:grpSpPr>
          <a:xfrm>
            <a:off x="190309" y="6205537"/>
            <a:ext cx="619125" cy="466725"/>
            <a:chOff x="190309" y="6205537"/>
            <a:chExt cx="619125" cy="466725"/>
          </a:xfrm>
        </p:grpSpPr>
        <p:sp>
          <p:nvSpPr>
            <p:cNvPr id="6" name="object 6"/>
            <p:cNvSpPr/>
            <p:nvPr/>
          </p:nvSpPr>
          <p:spPr>
            <a:xfrm>
              <a:off x="195071" y="6210300"/>
              <a:ext cx="609600" cy="457200"/>
            </a:xfrm>
            <a:custGeom>
              <a:avLst/>
              <a:gdLst/>
              <a:ahLst/>
              <a:cxnLst/>
              <a:rect l="l" t="t" r="r" b="b"/>
              <a:pathLst>
                <a:path w="609600" h="457200">
                  <a:moveTo>
                    <a:pt x="304800" y="0"/>
                  </a:moveTo>
                  <a:lnTo>
                    <a:pt x="250011" y="3683"/>
                  </a:lnTo>
                  <a:lnTo>
                    <a:pt x="198444" y="14301"/>
                  </a:lnTo>
                  <a:lnTo>
                    <a:pt x="150960" y="31210"/>
                  </a:lnTo>
                  <a:lnTo>
                    <a:pt x="108420" y="53764"/>
                  </a:lnTo>
                  <a:lnTo>
                    <a:pt x="71684" y="81316"/>
                  </a:lnTo>
                  <a:lnTo>
                    <a:pt x="41613" y="113221"/>
                  </a:lnTo>
                  <a:lnTo>
                    <a:pt x="19068" y="148834"/>
                  </a:lnTo>
                  <a:lnTo>
                    <a:pt x="4910" y="187509"/>
                  </a:lnTo>
                  <a:lnTo>
                    <a:pt x="0" y="228600"/>
                  </a:lnTo>
                  <a:lnTo>
                    <a:pt x="4910" y="269690"/>
                  </a:lnTo>
                  <a:lnTo>
                    <a:pt x="19068" y="308365"/>
                  </a:lnTo>
                  <a:lnTo>
                    <a:pt x="41613" y="343978"/>
                  </a:lnTo>
                  <a:lnTo>
                    <a:pt x="71684" y="375883"/>
                  </a:lnTo>
                  <a:lnTo>
                    <a:pt x="108420" y="403435"/>
                  </a:lnTo>
                  <a:lnTo>
                    <a:pt x="150960" y="425989"/>
                  </a:lnTo>
                  <a:lnTo>
                    <a:pt x="198444" y="442898"/>
                  </a:lnTo>
                  <a:lnTo>
                    <a:pt x="250011" y="453516"/>
                  </a:lnTo>
                  <a:lnTo>
                    <a:pt x="304800" y="457200"/>
                  </a:lnTo>
                  <a:lnTo>
                    <a:pt x="359588" y="453516"/>
                  </a:lnTo>
                  <a:lnTo>
                    <a:pt x="411155" y="442898"/>
                  </a:lnTo>
                  <a:lnTo>
                    <a:pt x="458639" y="425989"/>
                  </a:lnTo>
                  <a:lnTo>
                    <a:pt x="501179" y="403435"/>
                  </a:lnTo>
                  <a:lnTo>
                    <a:pt x="537915" y="375883"/>
                  </a:lnTo>
                  <a:lnTo>
                    <a:pt x="567986" y="343978"/>
                  </a:lnTo>
                  <a:lnTo>
                    <a:pt x="590531" y="308365"/>
                  </a:lnTo>
                  <a:lnTo>
                    <a:pt x="604689" y="269690"/>
                  </a:lnTo>
                  <a:lnTo>
                    <a:pt x="609600" y="228600"/>
                  </a:lnTo>
                  <a:lnTo>
                    <a:pt x="604689" y="187509"/>
                  </a:lnTo>
                  <a:lnTo>
                    <a:pt x="590531" y="148834"/>
                  </a:lnTo>
                  <a:lnTo>
                    <a:pt x="567986" y="113221"/>
                  </a:lnTo>
                  <a:lnTo>
                    <a:pt x="537915" y="81316"/>
                  </a:lnTo>
                  <a:lnTo>
                    <a:pt x="501179" y="53764"/>
                  </a:lnTo>
                  <a:lnTo>
                    <a:pt x="458639" y="31210"/>
                  </a:lnTo>
                  <a:lnTo>
                    <a:pt x="411155" y="14301"/>
                  </a:lnTo>
                  <a:lnTo>
                    <a:pt x="359588" y="3683"/>
                  </a:lnTo>
                  <a:lnTo>
                    <a:pt x="304800" y="0"/>
                  </a:lnTo>
                  <a:close/>
                </a:path>
              </a:pathLst>
            </a:custGeom>
            <a:solidFill>
              <a:srgbClr val="0D57C4"/>
            </a:solidFill>
          </p:spPr>
          <p:txBody>
            <a:bodyPr wrap="square" lIns="0" tIns="0" rIns="0" bIns="0" rtlCol="0"/>
            <a:lstStyle/>
            <a:p>
              <a:endParaRPr/>
            </a:p>
          </p:txBody>
        </p:sp>
        <p:sp>
          <p:nvSpPr>
            <p:cNvPr id="7" name="object 7"/>
            <p:cNvSpPr/>
            <p:nvPr/>
          </p:nvSpPr>
          <p:spPr>
            <a:xfrm>
              <a:off x="195071" y="6210300"/>
              <a:ext cx="609600" cy="457200"/>
            </a:xfrm>
            <a:custGeom>
              <a:avLst/>
              <a:gdLst/>
              <a:ahLst/>
              <a:cxnLst/>
              <a:rect l="l" t="t" r="r" b="b"/>
              <a:pathLst>
                <a:path w="609600" h="457200">
                  <a:moveTo>
                    <a:pt x="0" y="228600"/>
                  </a:moveTo>
                  <a:lnTo>
                    <a:pt x="4910" y="187509"/>
                  </a:lnTo>
                  <a:lnTo>
                    <a:pt x="19068" y="148834"/>
                  </a:lnTo>
                  <a:lnTo>
                    <a:pt x="41613" y="113221"/>
                  </a:lnTo>
                  <a:lnTo>
                    <a:pt x="71684" y="81316"/>
                  </a:lnTo>
                  <a:lnTo>
                    <a:pt x="108420" y="53764"/>
                  </a:lnTo>
                  <a:lnTo>
                    <a:pt x="150960" y="31210"/>
                  </a:lnTo>
                  <a:lnTo>
                    <a:pt x="198444" y="14301"/>
                  </a:lnTo>
                  <a:lnTo>
                    <a:pt x="250011" y="3683"/>
                  </a:lnTo>
                  <a:lnTo>
                    <a:pt x="304800" y="0"/>
                  </a:lnTo>
                  <a:lnTo>
                    <a:pt x="359588" y="3683"/>
                  </a:lnTo>
                  <a:lnTo>
                    <a:pt x="411155" y="14301"/>
                  </a:lnTo>
                  <a:lnTo>
                    <a:pt x="458639" y="31210"/>
                  </a:lnTo>
                  <a:lnTo>
                    <a:pt x="501179" y="53764"/>
                  </a:lnTo>
                  <a:lnTo>
                    <a:pt x="537915" y="81316"/>
                  </a:lnTo>
                  <a:lnTo>
                    <a:pt x="567986" y="113221"/>
                  </a:lnTo>
                  <a:lnTo>
                    <a:pt x="590531" y="148834"/>
                  </a:lnTo>
                  <a:lnTo>
                    <a:pt x="604689" y="187509"/>
                  </a:lnTo>
                  <a:lnTo>
                    <a:pt x="609600" y="228600"/>
                  </a:lnTo>
                  <a:lnTo>
                    <a:pt x="604689" y="269690"/>
                  </a:lnTo>
                  <a:lnTo>
                    <a:pt x="590531" y="308365"/>
                  </a:lnTo>
                  <a:lnTo>
                    <a:pt x="567986" y="343978"/>
                  </a:lnTo>
                  <a:lnTo>
                    <a:pt x="537915" y="375883"/>
                  </a:lnTo>
                  <a:lnTo>
                    <a:pt x="501179" y="403435"/>
                  </a:lnTo>
                  <a:lnTo>
                    <a:pt x="458639" y="425989"/>
                  </a:lnTo>
                  <a:lnTo>
                    <a:pt x="411155" y="442898"/>
                  </a:lnTo>
                  <a:lnTo>
                    <a:pt x="359588" y="453516"/>
                  </a:lnTo>
                  <a:lnTo>
                    <a:pt x="304800" y="457200"/>
                  </a:lnTo>
                  <a:lnTo>
                    <a:pt x="250011" y="453516"/>
                  </a:lnTo>
                  <a:lnTo>
                    <a:pt x="198444" y="442898"/>
                  </a:lnTo>
                  <a:lnTo>
                    <a:pt x="150960" y="425989"/>
                  </a:lnTo>
                  <a:lnTo>
                    <a:pt x="108420" y="403435"/>
                  </a:lnTo>
                  <a:lnTo>
                    <a:pt x="71684" y="375883"/>
                  </a:lnTo>
                  <a:lnTo>
                    <a:pt x="41613" y="343978"/>
                  </a:lnTo>
                  <a:lnTo>
                    <a:pt x="19068" y="308365"/>
                  </a:lnTo>
                  <a:lnTo>
                    <a:pt x="4910" y="269690"/>
                  </a:lnTo>
                  <a:lnTo>
                    <a:pt x="0" y="228600"/>
                  </a:lnTo>
                  <a:close/>
                </a:path>
              </a:pathLst>
            </a:custGeom>
            <a:ln w="9525">
              <a:solidFill>
                <a:srgbClr val="0D57C4"/>
              </a:solidFill>
            </a:ln>
          </p:spPr>
          <p:txBody>
            <a:bodyPr wrap="square" lIns="0" tIns="0" rIns="0" bIns="0" rtlCol="0"/>
            <a:lstStyle/>
            <a:p>
              <a:endParaRPr/>
            </a:p>
          </p:txBody>
        </p:sp>
      </p:grpSp>
      <p:pic>
        <p:nvPicPr>
          <p:cNvPr id="8" name="object 8"/>
          <p:cNvPicPr/>
          <p:nvPr/>
        </p:nvPicPr>
        <p:blipFill>
          <a:blip r:embed="rId2" cstate="print"/>
          <a:stretch>
            <a:fillRect/>
          </a:stretch>
        </p:blipFill>
        <p:spPr>
          <a:xfrm>
            <a:off x="10920983" y="158495"/>
            <a:ext cx="979931" cy="838200"/>
          </a:xfrm>
          <a:prstGeom prst="rect">
            <a:avLst/>
          </a:prstGeom>
        </p:spPr>
      </p:pic>
      <p:sp>
        <p:nvSpPr>
          <p:cNvPr id="9" name="object 9"/>
          <p:cNvSpPr txBox="1">
            <a:spLocks noGrp="1"/>
          </p:cNvSpPr>
          <p:nvPr>
            <p:ph type="sldNum" sz="quarter" idx="7"/>
          </p:nvPr>
        </p:nvSpPr>
        <p:spPr>
          <a:prstGeom prst="rect">
            <a:avLst/>
          </a:prstGeom>
        </p:spPr>
        <p:txBody>
          <a:bodyPr vert="horz" wrap="square" lIns="0" tIns="13970" rIns="0" bIns="0" rtlCol="0">
            <a:spAutoFit/>
          </a:bodyPr>
          <a:lstStyle/>
          <a:p>
            <a:pPr marL="86360">
              <a:lnSpc>
                <a:spcPct val="100000"/>
              </a:lnSpc>
              <a:spcBef>
                <a:spcPts val="110"/>
              </a:spcBef>
            </a:pPr>
            <a:fld id="{81D60167-4931-47E6-BA6A-407CBD079E47}" type="slidenum">
              <a:rPr spc="-50" dirty="0"/>
              <a:t>3</a:t>
            </a:fld>
            <a:endParaRPr spc="-5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EBF0D-282F-C3E6-87F4-0CCDA3942286}"/>
            </a:ext>
          </a:extLst>
        </p:cNvPr>
        <p:cNvGrpSpPr/>
        <p:nvPr/>
      </p:nvGrpSpPr>
      <p:grpSpPr>
        <a:xfrm>
          <a:off x="0" y="0"/>
          <a:ext cx="0" cy="0"/>
          <a:chOff x="0" y="0"/>
          <a:chExt cx="0" cy="0"/>
        </a:xfrm>
      </p:grpSpPr>
      <p:sp>
        <p:nvSpPr>
          <p:cNvPr id="31746" name="Content Placeholder 1">
            <a:extLst>
              <a:ext uri="{FF2B5EF4-FFF2-40B4-BE49-F238E27FC236}">
                <a16:creationId xmlns:a16="http://schemas.microsoft.com/office/drawing/2014/main" id="{50D99E48-732D-D60F-EEB6-7EEB2A216503}"/>
              </a:ext>
            </a:extLst>
          </p:cNvPr>
          <p:cNvSpPr>
            <a:spLocks noGrp="1" noChangeArrowheads="1"/>
          </p:cNvSpPr>
          <p:nvPr>
            <p:ph sz="quarter" idx="1"/>
          </p:nvPr>
        </p:nvSpPr>
        <p:spPr>
          <a:xfrm>
            <a:off x="762000" y="777194"/>
            <a:ext cx="10189845" cy="553998"/>
          </a:xfrm>
        </p:spPr>
        <p:txBody>
          <a:bodyPr/>
          <a:lstStyle/>
          <a:p>
            <a:r>
              <a:rPr lang="en-US" altLang="en-US" sz="1800" dirty="0">
                <a:latin typeface="Times New Roman" panose="02020603050405020304" pitchFamily="18" charset="0"/>
                <a:cs typeface="Times New Roman" panose="02020603050405020304" pitchFamily="18" charset="0"/>
              </a:rPr>
              <a:t>Output:-</a:t>
            </a:r>
          </a:p>
          <a:p>
            <a:endParaRPr lang="en-US" altLang="en-US" sz="18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D728AB7F-3510-FEF1-1A1C-4A100813E475}"/>
              </a:ext>
            </a:extLst>
          </p:cNvPr>
          <p:cNvSpPr>
            <a:spLocks noGrp="1"/>
          </p:cNvSpPr>
          <p:nvPr>
            <p:ph type="title"/>
          </p:nvPr>
        </p:nvSpPr>
        <p:spPr>
          <a:xfrm>
            <a:off x="3071876" y="160985"/>
            <a:ext cx="6048247" cy="615553"/>
          </a:xfrm>
        </p:spPr>
        <p:txBody>
          <a:bodyPr/>
          <a:lstStyle/>
          <a:p>
            <a:pPr>
              <a:defRPr/>
            </a:pPr>
            <a:r>
              <a:rPr lang="en-US" dirty="0">
                <a:solidFill>
                  <a:schemeClr val="accent1"/>
                </a:solidFill>
                <a:latin typeface="Times New Roman" panose="02020603050405020304" pitchFamily="18" charset="0"/>
                <a:ea typeface="Microsoft Sans Serif" panose="020B0604020202020204" pitchFamily="34" charset="0"/>
                <a:cs typeface="Times New Roman" panose="02020603050405020304" pitchFamily="18" charset="0"/>
              </a:rPr>
              <a:t>Results &amp; Discussion</a:t>
            </a:r>
          </a:p>
        </p:txBody>
      </p:sp>
      <p:sp>
        <p:nvSpPr>
          <p:cNvPr id="2" name="object 5">
            <a:extLst>
              <a:ext uri="{FF2B5EF4-FFF2-40B4-BE49-F238E27FC236}">
                <a16:creationId xmlns:a16="http://schemas.microsoft.com/office/drawing/2014/main" id="{6571BE55-FF77-A12D-C755-149D9EE40E94}"/>
              </a:ext>
            </a:extLst>
          </p:cNvPr>
          <p:cNvSpPr txBox="1">
            <a:spLocks noGrp="1"/>
          </p:cNvSpPr>
          <p:nvPr>
            <p:ph type="sldNum" sz="quarter" idx="7"/>
          </p:nvPr>
        </p:nvSpPr>
        <p:spPr>
          <a:xfrm>
            <a:off x="362711" y="6315122"/>
            <a:ext cx="287020" cy="244475"/>
          </a:xfrm>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25" dirty="0"/>
              <a:t>30</a:t>
            </a:fld>
            <a:endParaRPr spc="-25" dirty="0"/>
          </a:p>
        </p:txBody>
      </p:sp>
      <p:pic>
        <p:nvPicPr>
          <p:cNvPr id="5" name="Picture 4">
            <a:extLst>
              <a:ext uri="{FF2B5EF4-FFF2-40B4-BE49-F238E27FC236}">
                <a16:creationId xmlns:a16="http://schemas.microsoft.com/office/drawing/2014/main" id="{AADB229D-DF58-4CCB-18A3-CDB9006D30ED}"/>
              </a:ext>
            </a:extLst>
          </p:cNvPr>
          <p:cNvPicPr>
            <a:picLocks noChangeAspect="1"/>
          </p:cNvPicPr>
          <p:nvPr/>
        </p:nvPicPr>
        <p:blipFill>
          <a:blip r:embed="rId2"/>
          <a:stretch>
            <a:fillRect/>
          </a:stretch>
        </p:blipFill>
        <p:spPr>
          <a:xfrm>
            <a:off x="1752599" y="1068940"/>
            <a:ext cx="8403171" cy="4798459"/>
          </a:xfrm>
          <a:prstGeom prst="rect">
            <a:avLst/>
          </a:prstGeom>
        </p:spPr>
      </p:pic>
    </p:spTree>
    <p:extLst>
      <p:ext uri="{BB962C8B-B14F-4D97-AF65-F5344CB8AC3E}">
        <p14:creationId xmlns:p14="http://schemas.microsoft.com/office/powerpoint/2010/main" val="2406223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1">
            <a:extLst>
              <a:ext uri="{FF2B5EF4-FFF2-40B4-BE49-F238E27FC236}">
                <a16:creationId xmlns:a16="http://schemas.microsoft.com/office/drawing/2014/main" id="{D3564A0B-F7BC-98BF-BFFB-E50F1AA80F7B}"/>
              </a:ext>
            </a:extLst>
          </p:cNvPr>
          <p:cNvSpPr>
            <a:spLocks noGrp="1" noChangeArrowheads="1"/>
          </p:cNvSpPr>
          <p:nvPr>
            <p:ph sz="quarter" idx="1"/>
          </p:nvPr>
        </p:nvSpPr>
        <p:spPr>
          <a:xfrm>
            <a:off x="1066800" y="1143000"/>
            <a:ext cx="10189845" cy="5539978"/>
          </a:xfrm>
        </p:spPr>
        <p:txBody>
          <a:bodyPr/>
          <a:lstStyle/>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In conclusion, this project successfully developed a system for analyzing clickstream data to unveil consumer segments, providing valuable insights into user behavior.</a:t>
            </a:r>
          </a:p>
          <a:p>
            <a:pPr algn="l">
              <a:buFont typeface="Arial" panose="020B0604020202020204" pitchFamily="34" charset="0"/>
              <a:buChar char="•"/>
            </a:pPr>
            <a:r>
              <a:rPr lang="en-US" sz="1800" b="0" i="0" dirty="0">
                <a:effectLst/>
                <a:latin typeface="Times New Roman" panose="02020603050405020304" pitchFamily="18" charset="0"/>
                <a:cs typeface="Times New Roman" panose="02020603050405020304" pitchFamily="18" charset="0"/>
              </a:rPr>
              <a:t>The application of machine learning techniques, specifically K-Means and DBSCAN clustering, has proven effective in identifying distinct user groups based on their browsing patterns.</a:t>
            </a:r>
          </a:p>
          <a:p>
            <a:pPr algn="l">
              <a:buFont typeface="Arial" panose="020B0604020202020204" pitchFamily="34" charset="0"/>
              <a:buChar char="•"/>
            </a:pPr>
            <a:endParaRPr lang="en-US" sz="1800"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1" i="0" dirty="0">
                <a:effectLst/>
                <a:latin typeface="Times New Roman" panose="02020603050405020304" pitchFamily="18" charset="0"/>
                <a:cs typeface="Times New Roman" panose="02020603050405020304" pitchFamily="18" charset="0"/>
              </a:rPr>
              <a:t>Key Contributions</a:t>
            </a:r>
            <a:r>
              <a:rPr lang="en-US" sz="1800" b="0" i="0" dirty="0">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endParaRPr lang="en-US" sz="18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Enhanced understanding of consumer behavior in the digital marketplace.</a:t>
            </a: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Development of a framework that businesses can use to optimize marketing strategies and improve user experiences.</a:t>
            </a:r>
          </a:p>
          <a:p>
            <a:pPr marL="742950" lvl="1" indent="-285750" algn="l">
              <a:buFont typeface="Arial" panose="020B0604020202020204" pitchFamily="34" charset="0"/>
              <a:buChar char="•"/>
            </a:pPr>
            <a:endParaRPr lang="en-US" b="0" i="0" dirty="0">
              <a:solidFill>
                <a:schemeClr val="tx1"/>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1" i="0" dirty="0">
                <a:effectLst/>
                <a:latin typeface="Times New Roman" panose="02020603050405020304" pitchFamily="18" charset="0"/>
                <a:cs typeface="Times New Roman" panose="02020603050405020304" pitchFamily="18" charset="0"/>
              </a:rPr>
              <a:t>Future Scope</a:t>
            </a:r>
            <a:r>
              <a:rPr lang="en-US" sz="1800" b="0" i="0" dirty="0">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endParaRPr lang="en-US" sz="1800" b="0" i="0" dirty="0">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Future enhancements could include the integration of AI-driven recommendation systems that provide personalized product suggestions based on user behavior.</a:t>
            </a: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Implementing real-time data processing capabilities will allow businesses to respond dynamically to user actions and trends.</a:t>
            </a:r>
          </a:p>
          <a:p>
            <a:pPr marL="742950" lvl="1" indent="-285750"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Further research could focus on enhancing predictive analytics to forecast user behavior trends, optimizing</a:t>
            </a:r>
          </a:p>
          <a:p>
            <a:endParaRPr lang="en-US" altLang="en-US" sz="18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75403997-4DC3-6AE1-EF90-7B11E382CC82}"/>
              </a:ext>
            </a:extLst>
          </p:cNvPr>
          <p:cNvSpPr>
            <a:spLocks noGrp="1"/>
          </p:cNvSpPr>
          <p:nvPr>
            <p:ph type="title"/>
          </p:nvPr>
        </p:nvSpPr>
        <p:spPr>
          <a:xfrm>
            <a:off x="3071876" y="160985"/>
            <a:ext cx="6048247" cy="615553"/>
          </a:xfrm>
        </p:spPr>
        <p:txBody>
          <a:bodyPr/>
          <a:lstStyle/>
          <a:p>
            <a:pPr>
              <a:defRPr/>
            </a:pPr>
            <a:r>
              <a:rPr lang="en-US" dirty="0">
                <a:solidFill>
                  <a:schemeClr val="accent1"/>
                </a:solidFill>
                <a:latin typeface="Times New Roman" panose="02020603050405020304" pitchFamily="18" charset="0"/>
                <a:ea typeface="Microsoft Sans Serif" panose="020B0604020202020204" pitchFamily="34" charset="0"/>
                <a:cs typeface="Times New Roman" panose="02020603050405020304" pitchFamily="18" charset="0"/>
              </a:rPr>
              <a:t>Conclusion &amp; Future Scope</a:t>
            </a:r>
          </a:p>
        </p:txBody>
      </p:sp>
      <p:sp>
        <p:nvSpPr>
          <p:cNvPr id="2" name="object 5">
            <a:extLst>
              <a:ext uri="{FF2B5EF4-FFF2-40B4-BE49-F238E27FC236}">
                <a16:creationId xmlns:a16="http://schemas.microsoft.com/office/drawing/2014/main" id="{6CBD24D0-3D33-4BCC-260A-543C43D88EE2}"/>
              </a:ext>
            </a:extLst>
          </p:cNvPr>
          <p:cNvSpPr txBox="1">
            <a:spLocks noGrp="1"/>
          </p:cNvSpPr>
          <p:nvPr>
            <p:ph type="sldNum" sz="quarter" idx="7"/>
          </p:nvPr>
        </p:nvSpPr>
        <p:spPr>
          <a:xfrm>
            <a:off x="362711" y="6315122"/>
            <a:ext cx="287020" cy="244475"/>
          </a:xfrm>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25" dirty="0"/>
              <a:t>31</a:t>
            </a:fld>
            <a:endParaRPr spc="-25"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47928" rIns="0" bIns="0" rtlCol="0">
            <a:spAutoFit/>
          </a:bodyPr>
          <a:lstStyle/>
          <a:p>
            <a:pPr marL="1936114">
              <a:lnSpc>
                <a:spcPct val="100000"/>
              </a:lnSpc>
              <a:spcBef>
                <a:spcPts val="95"/>
              </a:spcBef>
            </a:pPr>
            <a:r>
              <a:rPr spc="-10" dirty="0"/>
              <a:t>References</a:t>
            </a:r>
          </a:p>
        </p:txBody>
      </p:sp>
      <p:sp>
        <p:nvSpPr>
          <p:cNvPr id="3" name="object 3"/>
          <p:cNvSpPr txBox="1">
            <a:spLocks noGrp="1"/>
          </p:cNvSpPr>
          <p:nvPr>
            <p:ph type="body" idx="1"/>
          </p:nvPr>
        </p:nvSpPr>
        <p:spPr>
          <a:xfrm>
            <a:off x="1001076" y="1354073"/>
            <a:ext cx="10189845" cy="4211602"/>
          </a:xfrm>
          <a:prstGeom prst="rect">
            <a:avLst/>
          </a:prstGeom>
        </p:spPr>
        <p:txBody>
          <a:bodyPr vert="horz" wrap="square" lIns="0" tIns="13970" rIns="0" bIns="0" rtlCol="0">
            <a:spAutoFit/>
          </a:bodyPr>
          <a:lstStyle/>
          <a:p>
            <a:pPr marL="285750" marR="0" lvl="0" indent="-285750" algn="just">
              <a:lnSpc>
                <a:spcPct val="107000"/>
              </a:lnSpc>
              <a:buClr>
                <a:srgbClr val="222222"/>
              </a:buClr>
              <a:buSzPts val="1000"/>
              <a:buFont typeface="Wingdings" panose="05000000000000000000" pitchFamily="2" charset="2"/>
              <a:buChar char="Ø"/>
            </a:pPr>
            <a:r>
              <a:rPr lang="en-US" b="0" i="0" dirty="0" err="1">
                <a:solidFill>
                  <a:srgbClr val="222222"/>
                </a:solidFill>
                <a:effectLst/>
                <a:latin typeface="Arial" panose="020B0604020202020204" pitchFamily="34" charset="0"/>
              </a:rPr>
              <a:t>Gumber</a:t>
            </a:r>
            <a:r>
              <a:rPr lang="en-US" b="0" i="0" dirty="0">
                <a:solidFill>
                  <a:srgbClr val="222222"/>
                </a:solidFill>
                <a:effectLst/>
                <a:latin typeface="Arial" panose="020B0604020202020204" pitchFamily="34" charset="0"/>
              </a:rPr>
              <a:t>, M., Jain, A., &amp; </a:t>
            </a:r>
            <a:r>
              <a:rPr lang="en-US" b="0" i="0" dirty="0" err="1">
                <a:solidFill>
                  <a:srgbClr val="222222"/>
                </a:solidFill>
                <a:effectLst/>
                <a:latin typeface="Arial" panose="020B0604020202020204" pitchFamily="34" charset="0"/>
              </a:rPr>
              <a:t>Amutha</a:t>
            </a:r>
            <a:r>
              <a:rPr lang="en-US" b="0" i="0" dirty="0">
                <a:solidFill>
                  <a:srgbClr val="222222"/>
                </a:solidFill>
                <a:effectLst/>
                <a:latin typeface="Arial" panose="020B0604020202020204" pitchFamily="34" charset="0"/>
              </a:rPr>
              <a:t>, A. L. (2021, May). Predicting Customer Behavior by Analyzing Clickstream Data. In </a:t>
            </a:r>
            <a:r>
              <a:rPr lang="en-US" b="0" i="1" dirty="0">
                <a:solidFill>
                  <a:srgbClr val="222222"/>
                </a:solidFill>
                <a:effectLst/>
                <a:latin typeface="Arial" panose="020B0604020202020204" pitchFamily="34" charset="0"/>
              </a:rPr>
              <a:t>2021 5th International Conference on Computer, Communication and Signal Processing (ICCCSP)</a:t>
            </a:r>
            <a:r>
              <a:rPr lang="en-US" b="0" i="0" dirty="0">
                <a:solidFill>
                  <a:srgbClr val="222222"/>
                </a:solidFill>
                <a:effectLst/>
                <a:latin typeface="Arial" panose="020B0604020202020204" pitchFamily="34" charset="0"/>
              </a:rPr>
              <a:t> (pp. 1-6). IEEE.</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marR="0" lvl="0" indent="-285750" algn="just">
              <a:lnSpc>
                <a:spcPct val="107000"/>
              </a:lnSpc>
              <a:buClr>
                <a:srgbClr val="222222"/>
              </a:buClr>
              <a:buSzPts val="1000"/>
              <a:buFont typeface="Wingdings" panose="05000000000000000000" pitchFamily="2" charset="2"/>
              <a:buChar char="Ø"/>
            </a:pP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just">
              <a:lnSpc>
                <a:spcPct val="107000"/>
              </a:lnSpc>
              <a:buClr>
                <a:srgbClr val="222222"/>
              </a:buClr>
              <a:buSzPts val="1000"/>
              <a:buFont typeface="Wingdings" panose="05000000000000000000" pitchFamily="2" charset="2"/>
              <a:buChar char="Ø"/>
            </a:pPr>
            <a:r>
              <a:rPr lang="en-US" b="0" i="0" dirty="0">
                <a:solidFill>
                  <a:srgbClr val="222222"/>
                </a:solidFill>
                <a:effectLst/>
                <a:latin typeface="Arial" panose="020B0604020202020204" pitchFamily="34" charset="0"/>
              </a:rPr>
              <a:t>Somya, R., </a:t>
            </a:r>
            <a:r>
              <a:rPr lang="en-US" b="0" i="0" dirty="0" err="1">
                <a:solidFill>
                  <a:srgbClr val="222222"/>
                </a:solidFill>
                <a:effectLst/>
                <a:latin typeface="Arial" panose="020B0604020202020204" pitchFamily="34" charset="0"/>
              </a:rPr>
              <a:t>Winarko</a:t>
            </a:r>
            <a:r>
              <a:rPr lang="en-US" b="0" i="0" dirty="0">
                <a:solidFill>
                  <a:srgbClr val="222222"/>
                </a:solidFill>
                <a:effectLst/>
                <a:latin typeface="Arial" panose="020B0604020202020204" pitchFamily="34" charset="0"/>
              </a:rPr>
              <a:t>, E., &amp; </a:t>
            </a:r>
            <a:r>
              <a:rPr lang="en-US" b="0" i="0" dirty="0" err="1">
                <a:solidFill>
                  <a:srgbClr val="222222"/>
                </a:solidFill>
                <a:effectLst/>
                <a:latin typeface="Arial" panose="020B0604020202020204" pitchFamily="34" charset="0"/>
              </a:rPr>
              <a:t>Privanta</a:t>
            </a:r>
            <a:r>
              <a:rPr lang="en-US" b="0" i="0" dirty="0">
                <a:solidFill>
                  <a:srgbClr val="222222"/>
                </a:solidFill>
                <a:effectLst/>
                <a:latin typeface="Arial" panose="020B0604020202020204" pitchFamily="34" charset="0"/>
              </a:rPr>
              <a:t>, S. (2021, September). A novel approach to collect and analyze market customer behavior data on online shop. In </a:t>
            </a:r>
            <a:r>
              <a:rPr lang="en-US" b="0" i="1" dirty="0">
                <a:solidFill>
                  <a:srgbClr val="222222"/>
                </a:solidFill>
                <a:effectLst/>
                <a:latin typeface="Arial" panose="020B0604020202020204" pitchFamily="34" charset="0"/>
              </a:rPr>
              <a:t>2021 2nd International Conference on Innovative and Creative Information Technology (</a:t>
            </a:r>
            <a:r>
              <a:rPr lang="en-US" b="0" i="1" dirty="0" err="1">
                <a:solidFill>
                  <a:srgbClr val="222222"/>
                </a:solidFill>
                <a:effectLst/>
                <a:latin typeface="Arial" panose="020B0604020202020204" pitchFamily="34" charset="0"/>
              </a:rPr>
              <a:t>ICITech</a:t>
            </a:r>
            <a:r>
              <a:rPr lang="en-US" b="0" i="1" dirty="0">
                <a:solidFill>
                  <a:srgbClr val="222222"/>
                </a:solidFill>
                <a:effectLst/>
                <a:latin typeface="Arial" panose="020B0604020202020204" pitchFamily="34" charset="0"/>
              </a:rPr>
              <a:t>)</a:t>
            </a:r>
            <a:r>
              <a:rPr lang="en-US" b="0" i="0" dirty="0">
                <a:solidFill>
                  <a:srgbClr val="222222"/>
                </a:solidFill>
                <a:effectLst/>
                <a:latin typeface="Arial" panose="020B0604020202020204" pitchFamily="34" charset="0"/>
              </a:rPr>
              <a:t> (pp. 151-156). IEEE.</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just">
              <a:lnSpc>
                <a:spcPct val="107000"/>
              </a:lnSpc>
              <a:buClr>
                <a:srgbClr val="222222"/>
              </a:buClr>
              <a:buSzPts val="1000"/>
              <a:buFont typeface="Wingdings" panose="05000000000000000000" pitchFamily="2" charset="2"/>
              <a:buChar char="Ø"/>
            </a:pPr>
            <a:r>
              <a:rPr lang="en-US" b="0" i="0" dirty="0">
                <a:solidFill>
                  <a:srgbClr val="222222"/>
                </a:solidFill>
                <a:effectLst/>
                <a:latin typeface="Arial" panose="020B0604020202020204" pitchFamily="34" charset="0"/>
              </a:rPr>
              <a:t>Pal, G., Atkinson, K., &amp; Li, G. (2023). Real-time user clickstream behavior analysis based on </a:t>
            </a:r>
            <a:r>
              <a:rPr lang="en-US" b="0" i="0" dirty="0" err="1">
                <a:solidFill>
                  <a:srgbClr val="222222"/>
                </a:solidFill>
                <a:effectLst/>
                <a:latin typeface="Arial" panose="020B0604020202020204" pitchFamily="34" charset="0"/>
              </a:rPr>
              <a:t>apache</a:t>
            </a:r>
            <a:r>
              <a:rPr lang="en-US" b="0" i="0" dirty="0">
                <a:solidFill>
                  <a:srgbClr val="222222"/>
                </a:solidFill>
                <a:effectLst/>
                <a:latin typeface="Arial" panose="020B0604020202020204" pitchFamily="34" charset="0"/>
              </a:rPr>
              <a:t> storm streaming. </a:t>
            </a:r>
            <a:r>
              <a:rPr lang="en-US" b="0" i="1" dirty="0">
                <a:solidFill>
                  <a:srgbClr val="222222"/>
                </a:solidFill>
                <a:effectLst/>
                <a:latin typeface="Arial" panose="020B0604020202020204" pitchFamily="34" charset="0"/>
              </a:rPr>
              <a:t>Electronic Commerce Research</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23</a:t>
            </a:r>
            <a:r>
              <a:rPr lang="en-US" b="0" i="0" dirty="0">
                <a:solidFill>
                  <a:srgbClr val="222222"/>
                </a:solidFill>
                <a:effectLst/>
                <a:latin typeface="Arial" panose="020B0604020202020204" pitchFamily="34" charset="0"/>
              </a:rPr>
              <a:t>(3), 1829-1859.</a:t>
            </a:r>
          </a:p>
          <a:p>
            <a:pPr marR="0" lvl="0" algn="just">
              <a:lnSpc>
                <a:spcPct val="107000"/>
              </a:lnSpc>
              <a:buClr>
                <a:srgbClr val="222222"/>
              </a:buClr>
              <a:buSzPts val="1000"/>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just">
              <a:lnSpc>
                <a:spcPct val="107000"/>
              </a:lnSpc>
              <a:buClr>
                <a:srgbClr val="222222"/>
              </a:buClr>
              <a:buSzPts val="1000"/>
              <a:buFont typeface="Wingdings" panose="05000000000000000000" pitchFamily="2" charset="2"/>
              <a:buChar char="Ø"/>
            </a:pPr>
            <a:r>
              <a:rPr lang="en-US" b="0" i="0" dirty="0" err="1">
                <a:solidFill>
                  <a:srgbClr val="222222"/>
                </a:solidFill>
                <a:effectLst/>
                <a:latin typeface="Arial" panose="020B0604020202020204" pitchFamily="34" charset="0"/>
              </a:rPr>
              <a:t>Noviantoro</a:t>
            </a:r>
            <a:r>
              <a:rPr lang="en-US" b="0" i="0" dirty="0">
                <a:solidFill>
                  <a:srgbClr val="222222"/>
                </a:solidFill>
                <a:effectLst/>
                <a:latin typeface="Arial" panose="020B0604020202020204" pitchFamily="34" charset="0"/>
              </a:rPr>
              <a:t>, T., &amp; Huang, J. P. (2021). Applying data mining techniques to investigate online shopper purchase intention based on clickstream data. </a:t>
            </a:r>
            <a:r>
              <a:rPr lang="en-US" b="0" i="1" dirty="0">
                <a:solidFill>
                  <a:srgbClr val="222222"/>
                </a:solidFill>
                <a:effectLst/>
                <a:latin typeface="Arial" panose="020B0604020202020204" pitchFamily="34" charset="0"/>
              </a:rPr>
              <a:t>Rev Bus Account </a:t>
            </a:r>
            <a:r>
              <a:rPr lang="en-US" b="0" i="1" dirty="0" err="1">
                <a:solidFill>
                  <a:srgbClr val="222222"/>
                </a:solidFill>
                <a:effectLst/>
                <a:latin typeface="Arial" panose="020B0604020202020204" pitchFamily="34" charset="0"/>
              </a:rPr>
              <a:t>Financ</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1</a:t>
            </a:r>
            <a:r>
              <a:rPr lang="en-US" b="0" i="0" dirty="0">
                <a:solidFill>
                  <a:srgbClr val="222222"/>
                </a:solidFill>
                <a:effectLst/>
                <a:latin typeface="Arial" panose="020B0604020202020204" pitchFamily="34" charset="0"/>
              </a:rPr>
              <a:t>(2), 130-159.</a:t>
            </a: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gn="just">
              <a:lnSpc>
                <a:spcPct val="107000"/>
              </a:lnSpc>
            </a:pPr>
            <a:r>
              <a:rPr lang="en-IN"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just">
              <a:lnSpc>
                <a:spcPct val="107000"/>
              </a:lnSpc>
              <a:spcAft>
                <a:spcPts val="800"/>
              </a:spcAft>
              <a:buClr>
                <a:srgbClr val="222222"/>
              </a:buClr>
              <a:buSzPts val="1000"/>
              <a:buFont typeface="Wingdings" panose="05000000000000000000" pitchFamily="2" charset="2"/>
              <a:buChar char="Ø"/>
            </a:pPr>
            <a:r>
              <a:rPr lang="en-US" b="0" i="0" dirty="0" err="1">
                <a:solidFill>
                  <a:srgbClr val="222222"/>
                </a:solidFill>
                <a:effectLst/>
                <a:latin typeface="Arial" panose="020B0604020202020204" pitchFamily="34" charset="0"/>
              </a:rPr>
              <a:t>Zavali</a:t>
            </a:r>
            <a:r>
              <a:rPr lang="en-US" b="0" i="0" dirty="0">
                <a:solidFill>
                  <a:srgbClr val="222222"/>
                </a:solidFill>
                <a:effectLst/>
                <a:latin typeface="Arial" panose="020B0604020202020204" pitchFamily="34" charset="0"/>
              </a:rPr>
              <a:t>, M., </a:t>
            </a:r>
            <a:r>
              <a:rPr lang="en-US" b="0" i="0" dirty="0" err="1">
                <a:solidFill>
                  <a:srgbClr val="222222"/>
                </a:solidFill>
                <a:effectLst/>
                <a:latin typeface="Arial" panose="020B0604020202020204" pitchFamily="34" charset="0"/>
              </a:rPr>
              <a:t>Lacka</a:t>
            </a:r>
            <a:r>
              <a:rPr lang="en-US" b="0" i="0" dirty="0">
                <a:solidFill>
                  <a:srgbClr val="222222"/>
                </a:solidFill>
                <a:effectLst/>
                <a:latin typeface="Arial" panose="020B0604020202020204" pitchFamily="34" charset="0"/>
              </a:rPr>
              <a:t>, E., &amp; De </a:t>
            </a:r>
            <a:r>
              <a:rPr lang="en-US" b="0" i="0" dirty="0" err="1">
                <a:solidFill>
                  <a:srgbClr val="222222"/>
                </a:solidFill>
                <a:effectLst/>
                <a:latin typeface="Arial" panose="020B0604020202020204" pitchFamily="34" charset="0"/>
              </a:rPr>
              <a:t>Smedt</a:t>
            </a:r>
            <a:r>
              <a:rPr lang="en-US" b="0" i="0" dirty="0">
                <a:solidFill>
                  <a:srgbClr val="222222"/>
                </a:solidFill>
                <a:effectLst/>
                <a:latin typeface="Arial" panose="020B0604020202020204" pitchFamily="34" charset="0"/>
              </a:rPr>
              <a:t>, J. (2021). Shopping hard or hardly shopping: Revealing consumer segments using clickstream data. </a:t>
            </a:r>
            <a:r>
              <a:rPr lang="en-US" b="0" i="1" dirty="0">
                <a:solidFill>
                  <a:srgbClr val="222222"/>
                </a:solidFill>
                <a:effectLst/>
                <a:latin typeface="Arial" panose="020B0604020202020204" pitchFamily="34" charset="0"/>
              </a:rPr>
              <a:t>IEEE Transactions on Engineering Management</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70</a:t>
            </a:r>
            <a:r>
              <a:rPr lang="en-US" b="0" i="0" dirty="0">
                <a:solidFill>
                  <a:srgbClr val="222222"/>
                </a:solidFill>
                <a:effectLst/>
                <a:latin typeface="Arial" panose="020B0604020202020204" pitchFamily="34" charset="0"/>
              </a:rPr>
              <a:t>(4), 1353-1364.</a:t>
            </a:r>
            <a:endParaRPr spc="-50" dirty="0"/>
          </a:p>
        </p:txBody>
      </p:sp>
      <p:pic>
        <p:nvPicPr>
          <p:cNvPr id="4" name="object 4"/>
          <p:cNvPicPr/>
          <p:nvPr/>
        </p:nvPicPr>
        <p:blipFill>
          <a:blip r:embed="rId2" cstate="print"/>
          <a:stretch>
            <a:fillRect/>
          </a:stretch>
        </p:blipFill>
        <p:spPr>
          <a:xfrm>
            <a:off x="10920983" y="158495"/>
            <a:ext cx="979931" cy="838200"/>
          </a:xfrm>
          <a:prstGeom prst="rect">
            <a:avLst/>
          </a:prstGeom>
        </p:spPr>
      </p:pic>
      <p:sp>
        <p:nvSpPr>
          <p:cNvPr id="5" name="object 5"/>
          <p:cNvSpPr txBox="1">
            <a:spLocks noGrp="1"/>
          </p:cNvSpPr>
          <p:nvPr>
            <p:ph type="sldNum" sz="quarter" idx="7"/>
          </p:nvPr>
        </p:nvSpPr>
        <p:spPr>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25" dirty="0"/>
              <a:t>32</a:t>
            </a:fld>
            <a:endParaRPr spc="-25" dirty="0"/>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dirty="0"/>
              <a:t>PROJECT</a:t>
            </a:r>
            <a:r>
              <a:rPr spc="10" dirty="0"/>
              <a:t> </a:t>
            </a:r>
            <a:r>
              <a:rPr spc="-40" dirty="0"/>
              <a:t>VIVA-</a:t>
            </a:r>
            <a:r>
              <a:rPr spc="-20" dirty="0"/>
              <a:t>VOCE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43398" y="3045332"/>
            <a:ext cx="3010535" cy="635000"/>
          </a:xfrm>
          <a:prstGeom prst="rect">
            <a:avLst/>
          </a:prstGeom>
        </p:spPr>
        <p:txBody>
          <a:bodyPr vert="horz" wrap="square" lIns="0" tIns="12065" rIns="0" bIns="0" rtlCol="0">
            <a:spAutoFit/>
          </a:bodyPr>
          <a:lstStyle/>
          <a:p>
            <a:pPr marL="12700">
              <a:lnSpc>
                <a:spcPct val="100000"/>
              </a:lnSpc>
              <a:spcBef>
                <a:spcPts val="95"/>
              </a:spcBef>
            </a:pPr>
            <a:r>
              <a:rPr dirty="0"/>
              <a:t>THANK</a:t>
            </a:r>
            <a:r>
              <a:rPr spc="-204" dirty="0"/>
              <a:t> </a:t>
            </a:r>
            <a:r>
              <a:rPr spc="-25" dirty="0"/>
              <a:t>YOU</a:t>
            </a:r>
          </a:p>
        </p:txBody>
      </p:sp>
      <p:pic>
        <p:nvPicPr>
          <p:cNvPr id="3" name="object 3"/>
          <p:cNvPicPr/>
          <p:nvPr/>
        </p:nvPicPr>
        <p:blipFill>
          <a:blip r:embed="rId2" cstate="print"/>
          <a:stretch>
            <a:fillRect/>
          </a:stretch>
        </p:blipFill>
        <p:spPr>
          <a:xfrm>
            <a:off x="10920983" y="158495"/>
            <a:ext cx="979931" cy="838200"/>
          </a:xfrm>
          <a:prstGeom prst="rect">
            <a:avLst/>
          </a:prstGeom>
        </p:spPr>
      </p:pic>
      <p:sp>
        <p:nvSpPr>
          <p:cNvPr id="4" name="object 4"/>
          <p:cNvSpPr txBox="1">
            <a:spLocks noGrp="1"/>
          </p:cNvSpPr>
          <p:nvPr>
            <p:ph type="sldNum" sz="quarter" idx="7"/>
          </p:nvPr>
        </p:nvSpPr>
        <p:spPr>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25" dirty="0"/>
              <a:t>33</a:t>
            </a:fld>
            <a:endParaRPr spc="-25" dirty="0"/>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dirty="0"/>
              <a:t>PROJECT</a:t>
            </a:r>
            <a:r>
              <a:rPr spc="10" dirty="0"/>
              <a:t> </a:t>
            </a:r>
            <a:r>
              <a:rPr spc="-40" dirty="0"/>
              <a:t>VIVA-</a:t>
            </a:r>
            <a:r>
              <a:rPr spc="-20" dirty="0"/>
              <a:t>VOCE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3589" y="857487"/>
            <a:ext cx="10180320" cy="5073825"/>
          </a:xfrm>
          <a:prstGeom prst="rect">
            <a:avLst/>
          </a:prstGeom>
        </p:spPr>
        <p:txBody>
          <a:bodyPr vert="horz" wrap="square" lIns="0" tIns="13335" rIns="0" bIns="0" rtlCol="0">
            <a:spAutoFit/>
          </a:bodyPr>
          <a:lstStyle/>
          <a:p>
            <a:pPr marL="12700">
              <a:lnSpc>
                <a:spcPct val="100000"/>
              </a:lnSpc>
              <a:spcBef>
                <a:spcPts val="105"/>
              </a:spcBef>
            </a:pPr>
            <a:r>
              <a:rPr sz="2000" b="1" spc="-10" dirty="0">
                <a:latin typeface="Times New Roman" panose="02020603050405020304" pitchFamily="18" charset="0"/>
                <a:cs typeface="Times New Roman" panose="02020603050405020304" pitchFamily="18" charset="0"/>
              </a:rPr>
              <a:t>Introduction:-</a:t>
            </a:r>
            <a:endParaRPr lang="en-US" sz="2000" b="1" spc="-10" dirty="0">
              <a:latin typeface="Times New Roman" panose="02020603050405020304" pitchFamily="18" charset="0"/>
              <a:cs typeface="Times New Roman" panose="02020603050405020304" pitchFamily="18" charset="0"/>
            </a:endParaRPr>
          </a:p>
          <a:p>
            <a:pPr marL="12700">
              <a:lnSpc>
                <a:spcPct val="100000"/>
              </a:lnSpc>
              <a:spcBef>
                <a:spcPts val="105"/>
              </a:spcBef>
            </a:pPr>
            <a:endParaRPr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dirty="0"/>
              <a:t>In the digital age, understanding consumer behavior is crucial for businesses to stay competitive. Clickstream data recording the sequence of clicks made by users on a website provides a wealth of information about consumer interactions. This data can reveal insights into browsing patterns, purchase decisions, and user preferences. By segmenting consumers based on this data, businesses can tailor their marketing strategies and improve user experience. </a:t>
            </a:r>
          </a:p>
          <a:p>
            <a:pPr marL="285750" indent="-285750">
              <a:buFont typeface="Wingdings" panose="05000000000000000000" pitchFamily="2" charset="2"/>
              <a:buChar char="Ø"/>
            </a:pPr>
            <a:r>
              <a:rPr lang="en-US" sz="1600" dirty="0"/>
              <a:t>This study aims to analyze clickstream data to uncover distinct consumer segments, understand their behaviors, and propose a system that enhances existing methods of consumer analysis. The goal is to address the limitations of current systems and provide a framework for more effective consumer segmentation and personalized marketing. </a:t>
            </a:r>
          </a:p>
          <a:p>
            <a:pPr marL="285750" indent="-285750">
              <a:buFont typeface="Wingdings" panose="05000000000000000000" pitchFamily="2" charset="2"/>
              <a:buChar char="Ø"/>
            </a:pPr>
            <a:r>
              <a:rPr lang="en-US" sz="1600" dirty="0"/>
              <a:t>With the vast growth of e-commerce, understanding these behavioral patterns has become more critical than ever. Consumers exhibit a wide range of shopping behaviors, from casual browsing to intense shopping sprees. The ability to segment these behaviors can offer businesses the opportunity to tailor marketing strategies, improve user experience, and ultimately increase conversion rates.</a:t>
            </a:r>
          </a:p>
          <a:p>
            <a:pPr marL="285750" indent="-285750">
              <a:buFont typeface="Wingdings" panose="05000000000000000000" pitchFamily="2" charset="2"/>
              <a:buChar char="Ø"/>
            </a:pPr>
            <a:r>
              <a:rPr lang="en-US" sz="1600" dirty="0"/>
              <a:t>However, the challenge lies in making sense of the extensive and often complex clickstream data. While data collection is straightforward, the real value comes from analyzing this data to identify distinct consumer segments. These segments can range from shoppers who spend extensive time comparing products to those who make quick purchasing decisions. Without a structured approach to identifying these segments, businesses risk missing valuable opportunities to engage with their consumers effectively.</a:t>
            </a:r>
            <a:endParaRPr lang="en-US" sz="160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type="title"/>
          </p:nvPr>
        </p:nvSpPr>
        <p:spPr>
          <a:prstGeom prst="rect">
            <a:avLst/>
          </a:prstGeom>
        </p:spPr>
        <p:txBody>
          <a:bodyPr vert="horz" wrap="square" lIns="0" tIns="187629" rIns="0" bIns="0" rtlCol="0">
            <a:spAutoFit/>
          </a:bodyPr>
          <a:lstStyle/>
          <a:p>
            <a:pPr marL="1796414">
              <a:lnSpc>
                <a:spcPct val="100000"/>
              </a:lnSpc>
              <a:spcBef>
                <a:spcPts val="95"/>
              </a:spcBef>
            </a:pPr>
            <a:r>
              <a:rPr spc="-10" dirty="0"/>
              <a:t>Introduction</a:t>
            </a:r>
          </a:p>
        </p:txBody>
      </p:sp>
      <p:pic>
        <p:nvPicPr>
          <p:cNvPr id="4" name="object 4"/>
          <p:cNvPicPr/>
          <p:nvPr/>
        </p:nvPicPr>
        <p:blipFill>
          <a:blip r:embed="rId2" cstate="print"/>
          <a:stretch>
            <a:fillRect/>
          </a:stretch>
        </p:blipFill>
        <p:spPr>
          <a:xfrm>
            <a:off x="10920983" y="158495"/>
            <a:ext cx="979931" cy="838200"/>
          </a:xfrm>
          <a:prstGeom prst="rect">
            <a:avLst/>
          </a:prstGeom>
        </p:spPr>
      </p:pic>
      <p:sp>
        <p:nvSpPr>
          <p:cNvPr id="5" name="object 5"/>
          <p:cNvSpPr txBox="1">
            <a:spLocks noGrp="1"/>
          </p:cNvSpPr>
          <p:nvPr>
            <p:ph type="sldNum" sz="quarter" idx="7"/>
          </p:nvPr>
        </p:nvSpPr>
        <p:spPr>
          <a:prstGeom prst="rect">
            <a:avLst/>
          </a:prstGeom>
        </p:spPr>
        <p:txBody>
          <a:bodyPr vert="horz" wrap="square" lIns="0" tIns="13970" rIns="0" bIns="0" rtlCol="0">
            <a:spAutoFit/>
          </a:bodyPr>
          <a:lstStyle/>
          <a:p>
            <a:pPr marL="86360">
              <a:lnSpc>
                <a:spcPct val="100000"/>
              </a:lnSpc>
              <a:spcBef>
                <a:spcPts val="110"/>
              </a:spcBef>
            </a:pPr>
            <a:fld id="{81D60167-4931-47E6-BA6A-407CBD079E47}" type="slidenum">
              <a:rPr spc="-50" dirty="0"/>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50765" y="73532"/>
            <a:ext cx="3594100" cy="635000"/>
          </a:xfrm>
          <a:prstGeom prst="rect">
            <a:avLst/>
          </a:prstGeom>
        </p:spPr>
        <p:txBody>
          <a:bodyPr vert="horz" wrap="square" lIns="0" tIns="12065" rIns="0" bIns="0" rtlCol="0">
            <a:spAutoFit/>
          </a:bodyPr>
          <a:lstStyle/>
          <a:p>
            <a:pPr marL="12700">
              <a:lnSpc>
                <a:spcPct val="100000"/>
              </a:lnSpc>
              <a:spcBef>
                <a:spcPts val="95"/>
              </a:spcBef>
            </a:pPr>
            <a:r>
              <a:rPr dirty="0"/>
              <a:t>Literature</a:t>
            </a:r>
            <a:r>
              <a:rPr spc="-155" dirty="0"/>
              <a:t> </a:t>
            </a:r>
            <a:r>
              <a:rPr spc="-10" dirty="0"/>
              <a:t>Survey</a:t>
            </a:r>
          </a:p>
        </p:txBody>
      </p:sp>
      <p:graphicFrame>
        <p:nvGraphicFramePr>
          <p:cNvPr id="3" name="object 3"/>
          <p:cNvGraphicFramePr>
            <a:graphicFrameLocks noGrp="1"/>
          </p:cNvGraphicFramePr>
          <p:nvPr>
            <p:extLst>
              <p:ext uri="{D42A27DB-BD31-4B8C-83A1-F6EECF244321}">
                <p14:modId xmlns:p14="http://schemas.microsoft.com/office/powerpoint/2010/main" val="1612911421"/>
              </p:ext>
            </p:extLst>
          </p:nvPr>
        </p:nvGraphicFramePr>
        <p:xfrm>
          <a:off x="870610" y="644692"/>
          <a:ext cx="10932670" cy="5845890"/>
        </p:xfrm>
        <a:graphic>
          <a:graphicData uri="http://schemas.openxmlformats.org/drawingml/2006/table">
            <a:tbl>
              <a:tblPr firstRow="1" bandRow="1">
                <a:tableStyleId>{2D5ABB26-0587-4C30-8999-92F81FD0307C}</a:tableStyleId>
              </a:tblPr>
              <a:tblGrid>
                <a:gridCol w="715161">
                  <a:extLst>
                    <a:ext uri="{9D8B030D-6E8A-4147-A177-3AD203B41FA5}">
                      <a16:colId xmlns:a16="http://schemas.microsoft.com/office/drawing/2014/main" val="20000"/>
                    </a:ext>
                  </a:extLst>
                </a:gridCol>
                <a:gridCol w="4213615">
                  <a:extLst>
                    <a:ext uri="{9D8B030D-6E8A-4147-A177-3AD203B41FA5}">
                      <a16:colId xmlns:a16="http://schemas.microsoft.com/office/drawing/2014/main" val="20001"/>
                    </a:ext>
                  </a:extLst>
                </a:gridCol>
                <a:gridCol w="1774332">
                  <a:extLst>
                    <a:ext uri="{9D8B030D-6E8A-4147-A177-3AD203B41FA5}">
                      <a16:colId xmlns:a16="http://schemas.microsoft.com/office/drawing/2014/main" val="20002"/>
                    </a:ext>
                  </a:extLst>
                </a:gridCol>
                <a:gridCol w="1949732">
                  <a:extLst>
                    <a:ext uri="{9D8B030D-6E8A-4147-A177-3AD203B41FA5}">
                      <a16:colId xmlns:a16="http://schemas.microsoft.com/office/drawing/2014/main" val="20003"/>
                    </a:ext>
                  </a:extLst>
                </a:gridCol>
                <a:gridCol w="2279830">
                  <a:extLst>
                    <a:ext uri="{9D8B030D-6E8A-4147-A177-3AD203B41FA5}">
                      <a16:colId xmlns:a16="http://schemas.microsoft.com/office/drawing/2014/main" val="20004"/>
                    </a:ext>
                  </a:extLst>
                </a:gridCol>
              </a:tblGrid>
              <a:tr h="721827">
                <a:tc>
                  <a:txBody>
                    <a:bodyPr/>
                    <a:lstStyle/>
                    <a:p>
                      <a:pPr marL="118110">
                        <a:lnSpc>
                          <a:spcPct val="100000"/>
                        </a:lnSpc>
                        <a:spcBef>
                          <a:spcPts val="844"/>
                        </a:spcBef>
                      </a:pPr>
                      <a:r>
                        <a:rPr sz="2000" spc="-20" dirty="0">
                          <a:latin typeface="Times New Roman" panose="02020603050405020304" pitchFamily="18" charset="0"/>
                          <a:cs typeface="Times New Roman" panose="02020603050405020304" pitchFamily="18" charset="0"/>
                        </a:rPr>
                        <a:t>Ref.</a:t>
                      </a:r>
                      <a:endParaRPr sz="2000" dirty="0">
                        <a:latin typeface="Times New Roman" panose="02020603050405020304" pitchFamily="18" charset="0"/>
                        <a:cs typeface="Times New Roman" panose="02020603050405020304" pitchFamily="18" charset="0"/>
                      </a:endParaRPr>
                    </a:p>
                    <a:p>
                      <a:pPr marL="177165">
                        <a:lnSpc>
                          <a:spcPct val="100000"/>
                        </a:lnSpc>
                      </a:pPr>
                      <a:r>
                        <a:rPr sz="2000" spc="-25" dirty="0">
                          <a:latin typeface="Times New Roman" panose="02020603050405020304" pitchFamily="18" charset="0"/>
                          <a:cs typeface="Times New Roman" panose="02020603050405020304" pitchFamily="18" charset="0"/>
                        </a:rPr>
                        <a:t>No</a:t>
                      </a:r>
                      <a:endParaRPr sz="2000" dirty="0">
                        <a:latin typeface="Times New Roman" panose="02020603050405020304" pitchFamily="18" charset="0"/>
                        <a:cs typeface="Times New Roman" panose="02020603050405020304" pitchFamily="18" charset="0"/>
                      </a:endParaRPr>
                    </a:p>
                  </a:txBody>
                  <a:tcPr marL="0" marR="0" marT="1073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AF0"/>
                    </a:solidFill>
                  </a:tcPr>
                </a:tc>
                <a:tc>
                  <a:txBody>
                    <a:bodyPr/>
                    <a:lstStyle/>
                    <a:p>
                      <a:pPr marL="1905" algn="ctr">
                        <a:lnSpc>
                          <a:spcPct val="100000"/>
                        </a:lnSpc>
                        <a:spcBef>
                          <a:spcPts val="2045"/>
                        </a:spcBef>
                      </a:pPr>
                      <a:r>
                        <a:rPr sz="2000" spc="-10" dirty="0">
                          <a:latin typeface="Times New Roman" panose="02020603050405020304" pitchFamily="18" charset="0"/>
                          <a:cs typeface="Times New Roman" panose="02020603050405020304" pitchFamily="18" charset="0"/>
                        </a:rPr>
                        <a:t>Title</a:t>
                      </a:r>
                      <a:endParaRPr sz="2000" dirty="0">
                        <a:latin typeface="Times New Roman" panose="02020603050405020304" pitchFamily="18" charset="0"/>
                        <a:cs typeface="Times New Roman" panose="02020603050405020304" pitchFamily="18" charset="0"/>
                      </a:endParaRPr>
                    </a:p>
                  </a:txBody>
                  <a:tcPr marL="0" marR="0" marT="259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AF0"/>
                    </a:solidFill>
                  </a:tcPr>
                </a:tc>
                <a:tc>
                  <a:txBody>
                    <a:bodyPr/>
                    <a:lstStyle/>
                    <a:p>
                      <a:pPr marL="635" algn="ctr">
                        <a:lnSpc>
                          <a:spcPct val="100000"/>
                        </a:lnSpc>
                        <a:spcBef>
                          <a:spcPts val="2045"/>
                        </a:spcBef>
                      </a:pPr>
                      <a:r>
                        <a:rPr sz="2000" spc="-10" dirty="0">
                          <a:latin typeface="Times New Roman" panose="02020603050405020304" pitchFamily="18" charset="0"/>
                          <a:cs typeface="Times New Roman" panose="02020603050405020304" pitchFamily="18" charset="0"/>
                        </a:rPr>
                        <a:t>Technique</a:t>
                      </a:r>
                      <a:r>
                        <a:rPr sz="2000" spc="-100" dirty="0">
                          <a:latin typeface="Times New Roman" panose="02020603050405020304" pitchFamily="18" charset="0"/>
                          <a:cs typeface="Times New Roman" panose="02020603050405020304" pitchFamily="18" charset="0"/>
                        </a:rPr>
                        <a:t> </a:t>
                      </a:r>
                      <a:r>
                        <a:rPr sz="2000" spc="-20" dirty="0">
                          <a:latin typeface="Times New Roman" panose="02020603050405020304" pitchFamily="18" charset="0"/>
                          <a:cs typeface="Times New Roman" panose="02020603050405020304" pitchFamily="18" charset="0"/>
                        </a:rPr>
                        <a:t>Used</a:t>
                      </a:r>
                      <a:endParaRPr sz="2000" dirty="0">
                        <a:latin typeface="Times New Roman" panose="02020603050405020304" pitchFamily="18" charset="0"/>
                        <a:cs typeface="Times New Roman" panose="02020603050405020304" pitchFamily="18" charset="0"/>
                      </a:endParaRPr>
                    </a:p>
                  </a:txBody>
                  <a:tcPr marL="0" marR="0" marT="259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AF0"/>
                    </a:solidFill>
                  </a:tcPr>
                </a:tc>
                <a:tc>
                  <a:txBody>
                    <a:bodyPr/>
                    <a:lstStyle/>
                    <a:p>
                      <a:pPr algn="ctr">
                        <a:lnSpc>
                          <a:spcPct val="100000"/>
                        </a:lnSpc>
                        <a:spcBef>
                          <a:spcPts val="2045"/>
                        </a:spcBef>
                      </a:pPr>
                      <a:r>
                        <a:rPr sz="2000" spc="-20" dirty="0">
                          <a:latin typeface="Times New Roman" panose="02020603050405020304" pitchFamily="18" charset="0"/>
                          <a:cs typeface="Times New Roman" panose="02020603050405020304" pitchFamily="18" charset="0"/>
                        </a:rPr>
                        <a:t>Pros</a:t>
                      </a:r>
                      <a:endParaRPr sz="2000" dirty="0">
                        <a:latin typeface="Times New Roman" panose="02020603050405020304" pitchFamily="18" charset="0"/>
                        <a:cs typeface="Times New Roman" panose="02020603050405020304" pitchFamily="18" charset="0"/>
                      </a:endParaRPr>
                    </a:p>
                  </a:txBody>
                  <a:tcPr marL="0" marR="0" marT="259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AF0"/>
                    </a:solidFill>
                  </a:tcPr>
                </a:tc>
                <a:tc>
                  <a:txBody>
                    <a:bodyPr/>
                    <a:lstStyle/>
                    <a:p>
                      <a:pPr algn="ctr">
                        <a:lnSpc>
                          <a:spcPct val="100000"/>
                        </a:lnSpc>
                        <a:spcBef>
                          <a:spcPts val="2045"/>
                        </a:spcBef>
                      </a:pPr>
                      <a:r>
                        <a:rPr sz="2000" spc="-20" dirty="0">
                          <a:latin typeface="Times New Roman" panose="02020603050405020304" pitchFamily="18" charset="0"/>
                          <a:cs typeface="Times New Roman" panose="02020603050405020304" pitchFamily="18" charset="0"/>
                        </a:rPr>
                        <a:t>Cons</a:t>
                      </a:r>
                      <a:endParaRPr sz="2000" dirty="0">
                        <a:latin typeface="Times New Roman" panose="02020603050405020304" pitchFamily="18" charset="0"/>
                        <a:cs typeface="Times New Roman" panose="02020603050405020304" pitchFamily="18" charset="0"/>
                      </a:endParaRPr>
                    </a:p>
                  </a:txBody>
                  <a:tcPr marL="0" marR="0" marT="259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AF0"/>
                    </a:solidFill>
                  </a:tcPr>
                </a:tc>
                <a:extLst>
                  <a:ext uri="{0D108BD9-81ED-4DB2-BD59-A6C34878D82A}">
                    <a16:rowId xmlns:a16="http://schemas.microsoft.com/office/drawing/2014/main" val="10000"/>
                  </a:ext>
                </a:extLst>
              </a:tr>
              <a:tr h="901833">
                <a:tc>
                  <a:txBody>
                    <a:bodyPr/>
                    <a:lstStyle/>
                    <a:p>
                      <a:pPr algn="ctr">
                        <a:lnSpc>
                          <a:spcPct val="100000"/>
                        </a:lnSpc>
                        <a:spcBef>
                          <a:spcPts val="1695"/>
                        </a:spcBef>
                      </a:pPr>
                      <a:r>
                        <a:rPr sz="2000" spc="-50" dirty="0">
                          <a:latin typeface="Times New Roman" panose="02020603050405020304" pitchFamily="18" charset="0"/>
                          <a:cs typeface="Times New Roman" panose="02020603050405020304" pitchFamily="18" charset="0"/>
                        </a:rPr>
                        <a:t>1</a:t>
                      </a:r>
                      <a:endParaRPr sz="2000">
                        <a:latin typeface="Times New Roman" panose="02020603050405020304" pitchFamily="18" charset="0"/>
                        <a:cs typeface="Times New Roman" panose="02020603050405020304" pitchFamily="18" charset="0"/>
                      </a:endParaRPr>
                    </a:p>
                  </a:txBody>
                  <a:tcPr marL="0" marR="0" marT="21526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AF0"/>
                    </a:solidFill>
                  </a:tcPr>
                </a:tc>
                <a:tc>
                  <a:txBody>
                    <a:bodyPr/>
                    <a:lstStyle/>
                    <a:p>
                      <a:pPr algn="l"/>
                      <a:r>
                        <a:rPr lang="en-US" sz="1600" b="0" i="0" dirty="0">
                          <a:solidFill>
                            <a:schemeClr val="tx1"/>
                          </a:solidFill>
                          <a:effectLst/>
                          <a:latin typeface="Times New Roman" panose="02020603050405020304" pitchFamily="18" charset="0"/>
                          <a:ea typeface="+mn-ea"/>
                          <a:cs typeface="Times New Roman" panose="02020603050405020304" pitchFamily="18" charset="0"/>
                        </a:rPr>
                        <a:t>Understanding Consumer Behavior through Clickstream Data: A Machine Learning Approach</a:t>
                      </a:r>
                    </a:p>
                  </a:txBody>
                  <a:tcPr marL="0" marR="0" marT="1270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AF0"/>
                    </a:solidFill>
                  </a:tcPr>
                </a:tc>
                <a:tc>
                  <a:txBody>
                    <a:bodyPr/>
                    <a:lstStyle/>
                    <a:p>
                      <a:pPr>
                        <a:lnSpc>
                          <a:spcPct val="100000"/>
                        </a:lnSpc>
                        <a:spcBef>
                          <a:spcPts val="120"/>
                        </a:spcBef>
                      </a:pPr>
                      <a:r>
                        <a:rPr lang="en-US" sz="1600" b="0" i="0" dirty="0">
                          <a:solidFill>
                            <a:schemeClr val="tx1"/>
                          </a:solidFill>
                          <a:effectLst/>
                          <a:latin typeface="Times New Roman" panose="02020603050405020304" pitchFamily="18" charset="0"/>
                          <a:ea typeface="+mn-ea"/>
                          <a:cs typeface="Times New Roman" panose="02020603050405020304" pitchFamily="18" charset="0"/>
                        </a:rPr>
                        <a:t>Random Forest,</a:t>
                      </a:r>
                    </a:p>
                    <a:p>
                      <a:pPr>
                        <a:lnSpc>
                          <a:spcPct val="100000"/>
                        </a:lnSpc>
                        <a:spcBef>
                          <a:spcPts val="120"/>
                        </a:spcBef>
                      </a:pPr>
                      <a:r>
                        <a:rPr lang="en-US" sz="1600" b="0" i="0" dirty="0">
                          <a:solidFill>
                            <a:schemeClr val="tx1"/>
                          </a:solidFill>
                          <a:effectLst/>
                          <a:latin typeface="Times New Roman" panose="02020603050405020304" pitchFamily="18" charset="0"/>
                          <a:ea typeface="+mn-ea"/>
                          <a:cs typeface="Times New Roman" panose="02020603050405020304" pitchFamily="18" charset="0"/>
                        </a:rPr>
                        <a:t>SVM</a:t>
                      </a:r>
                      <a:endParaRPr sz="1600" dirty="0">
                        <a:latin typeface="Times New Roman" panose="02020603050405020304" pitchFamily="18" charset="0"/>
                        <a:cs typeface="Times New Roman" panose="02020603050405020304" pitchFamily="18" charset="0"/>
                      </a:endParaRPr>
                    </a:p>
                  </a:txBody>
                  <a:tcPr marL="0" marR="0" marT="152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AF0"/>
                    </a:solidFill>
                  </a:tcPr>
                </a:tc>
                <a:tc>
                  <a:txBody>
                    <a:bodyPr/>
                    <a:lstStyle/>
                    <a:p>
                      <a:r>
                        <a:rPr lang="en-US" sz="1600" b="0" i="0" dirty="0">
                          <a:solidFill>
                            <a:schemeClr val="tx1"/>
                          </a:solidFill>
                          <a:effectLst/>
                          <a:latin typeface="Times New Roman" panose="02020603050405020304" pitchFamily="18" charset="0"/>
                          <a:ea typeface="+mn-ea"/>
                          <a:cs typeface="Times New Roman" panose="02020603050405020304" pitchFamily="18" charset="0"/>
                        </a:rPr>
                        <a:t>Ability to handle large datasets effectively.</a:t>
                      </a:r>
                    </a:p>
                  </a:txBody>
                  <a:tcPr marL="0" marR="0" marT="1270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AF0"/>
                    </a:solidFill>
                  </a:tcPr>
                </a:tc>
                <a:tc>
                  <a:txBody>
                    <a:bodyPr/>
                    <a:lstStyle/>
                    <a:p>
                      <a:r>
                        <a:rPr lang="en-US" sz="1600" b="0" i="0" dirty="0">
                          <a:solidFill>
                            <a:schemeClr val="tx1"/>
                          </a:solidFill>
                          <a:effectLst/>
                          <a:latin typeface="Times New Roman" panose="02020603050405020304" pitchFamily="18" charset="0"/>
                          <a:ea typeface="+mn-ea"/>
                          <a:cs typeface="Times New Roman" panose="02020603050405020304" pitchFamily="18" charset="0"/>
                        </a:rPr>
                        <a:t>Complexity in model interpretation.</a:t>
                      </a:r>
                    </a:p>
                  </a:txBody>
                  <a:tcPr marL="0" marR="0" marT="50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AF0"/>
                    </a:solidFill>
                  </a:tcPr>
                </a:tc>
                <a:extLst>
                  <a:ext uri="{0D108BD9-81ED-4DB2-BD59-A6C34878D82A}">
                    <a16:rowId xmlns:a16="http://schemas.microsoft.com/office/drawing/2014/main" val="10001"/>
                  </a:ext>
                </a:extLst>
              </a:tr>
              <a:tr h="1008248">
                <a:tc>
                  <a:txBody>
                    <a:bodyPr/>
                    <a:lstStyle/>
                    <a:p>
                      <a:pPr>
                        <a:lnSpc>
                          <a:spcPct val="100000"/>
                        </a:lnSpc>
                        <a:spcBef>
                          <a:spcPts val="75"/>
                        </a:spcBef>
                      </a:pPr>
                      <a:endParaRPr sz="2000">
                        <a:latin typeface="Times New Roman" panose="02020603050405020304" pitchFamily="18" charset="0"/>
                        <a:cs typeface="Times New Roman" panose="02020603050405020304" pitchFamily="18" charset="0"/>
                      </a:endParaRPr>
                    </a:p>
                    <a:p>
                      <a:pPr algn="ctr">
                        <a:lnSpc>
                          <a:spcPct val="100000"/>
                        </a:lnSpc>
                      </a:pPr>
                      <a:r>
                        <a:rPr sz="2000" spc="-50" dirty="0">
                          <a:latin typeface="Times New Roman" panose="02020603050405020304" pitchFamily="18" charset="0"/>
                          <a:cs typeface="Times New Roman" panose="02020603050405020304" pitchFamily="18" charset="0"/>
                        </a:rPr>
                        <a:t>2</a:t>
                      </a:r>
                      <a:endParaRPr sz="2000">
                        <a:latin typeface="Times New Roman" panose="02020603050405020304" pitchFamily="18" charset="0"/>
                        <a:cs typeface="Times New Roman" panose="02020603050405020304" pitchFamily="18" charset="0"/>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AF0"/>
                    </a:solidFill>
                  </a:tcPr>
                </a:tc>
                <a:tc>
                  <a:txBody>
                    <a:bodyPr/>
                    <a:lstStyle/>
                    <a:p>
                      <a:r>
                        <a:rPr lang="en-US" sz="1600" b="0" i="0" dirty="0">
                          <a:solidFill>
                            <a:schemeClr val="tx1"/>
                          </a:solidFill>
                          <a:effectLst/>
                          <a:latin typeface="Times New Roman" panose="02020603050405020304" pitchFamily="18" charset="0"/>
                          <a:ea typeface="+mn-ea"/>
                          <a:cs typeface="Times New Roman" panose="02020603050405020304" pitchFamily="18" charset="0"/>
                        </a:rPr>
                        <a:t>Clustering E-commerce Users Based on Clickstream Data Using K-Means and DBSCAN</a:t>
                      </a:r>
                    </a:p>
                  </a:txBody>
                  <a:tcPr marL="0" marR="0" marT="920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AF0"/>
                    </a:solidFill>
                  </a:tcPr>
                </a:tc>
                <a:tc>
                  <a:txBody>
                    <a:bodyPr/>
                    <a:lstStyle/>
                    <a:p>
                      <a:pPr>
                        <a:lnSpc>
                          <a:spcPct val="100000"/>
                        </a:lnSpc>
                        <a:spcBef>
                          <a:spcPts val="805"/>
                        </a:spcBef>
                      </a:pPr>
                      <a:r>
                        <a:rPr lang="en-US" sz="1600" b="0" i="0" dirty="0">
                          <a:solidFill>
                            <a:schemeClr val="tx1"/>
                          </a:solidFill>
                          <a:effectLst/>
                          <a:latin typeface="Times New Roman" panose="02020603050405020304" pitchFamily="18" charset="0"/>
                          <a:ea typeface="+mn-ea"/>
                          <a:cs typeface="Times New Roman" panose="02020603050405020304" pitchFamily="18" charset="0"/>
                        </a:rPr>
                        <a:t>K-Means and DBSCAN Clustering</a:t>
                      </a:r>
                      <a:endParaRPr sz="1600" dirty="0">
                        <a:latin typeface="Times New Roman" panose="02020603050405020304" pitchFamily="18" charset="0"/>
                        <a:cs typeface="Times New Roman" panose="02020603050405020304" pitchFamily="18" charset="0"/>
                      </a:endParaRPr>
                    </a:p>
                  </a:txBody>
                  <a:tcPr marL="0" marR="0" marT="1022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AF0"/>
                    </a:solidFill>
                  </a:tcPr>
                </a:tc>
                <a:tc>
                  <a:txBody>
                    <a:bodyPr/>
                    <a:lstStyle/>
                    <a:p>
                      <a:r>
                        <a:rPr lang="en-US" sz="1600" b="0" i="0" dirty="0">
                          <a:solidFill>
                            <a:schemeClr val="tx1"/>
                          </a:solidFill>
                          <a:effectLst/>
                          <a:latin typeface="+mn-lt"/>
                          <a:ea typeface="+mn-ea"/>
                          <a:cs typeface="+mn-cs"/>
                        </a:rPr>
                        <a:t>Effective in identifying distinct user segments.</a:t>
                      </a:r>
                    </a:p>
                  </a:txBody>
                  <a:tcPr marL="0" marR="0" marT="2139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AF0"/>
                    </a:solidFill>
                  </a:tcPr>
                </a:tc>
                <a:tc>
                  <a:txBody>
                    <a:bodyPr/>
                    <a:lstStyle/>
                    <a:p>
                      <a:r>
                        <a:rPr lang="en-US" sz="1600" b="0" i="0" dirty="0">
                          <a:solidFill>
                            <a:schemeClr val="tx1"/>
                          </a:solidFill>
                          <a:effectLst/>
                          <a:latin typeface="+mn-lt"/>
                          <a:ea typeface="+mn-ea"/>
                          <a:cs typeface="+mn-cs"/>
                        </a:rPr>
                        <a:t>K-Means requires the number of clusters to be specified in advance.</a:t>
                      </a:r>
                    </a:p>
                  </a:txBody>
                  <a:tcPr marL="0" marR="0" marT="2139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AF0"/>
                    </a:solidFill>
                  </a:tcPr>
                </a:tc>
                <a:extLst>
                  <a:ext uri="{0D108BD9-81ED-4DB2-BD59-A6C34878D82A}">
                    <a16:rowId xmlns:a16="http://schemas.microsoft.com/office/drawing/2014/main" val="10002"/>
                  </a:ext>
                </a:extLst>
              </a:tr>
              <a:tr h="1129044">
                <a:tc>
                  <a:txBody>
                    <a:bodyPr/>
                    <a:lstStyle/>
                    <a:p>
                      <a:pPr>
                        <a:lnSpc>
                          <a:spcPct val="100000"/>
                        </a:lnSpc>
                        <a:spcBef>
                          <a:spcPts val="380"/>
                        </a:spcBef>
                      </a:pPr>
                      <a:endParaRPr sz="2000">
                        <a:latin typeface="Times New Roman" panose="02020603050405020304" pitchFamily="18" charset="0"/>
                        <a:cs typeface="Times New Roman" panose="02020603050405020304" pitchFamily="18" charset="0"/>
                      </a:endParaRPr>
                    </a:p>
                    <a:p>
                      <a:pPr algn="ctr">
                        <a:lnSpc>
                          <a:spcPct val="100000"/>
                        </a:lnSpc>
                      </a:pPr>
                      <a:r>
                        <a:rPr sz="2000" spc="-50" dirty="0">
                          <a:latin typeface="Times New Roman" panose="02020603050405020304" pitchFamily="18" charset="0"/>
                          <a:cs typeface="Times New Roman" panose="02020603050405020304" pitchFamily="18" charset="0"/>
                        </a:rPr>
                        <a:t>3</a:t>
                      </a:r>
                      <a:endParaRPr sz="2000">
                        <a:latin typeface="Times New Roman" panose="02020603050405020304" pitchFamily="18" charset="0"/>
                        <a:cs typeface="Times New Roman" panose="02020603050405020304" pitchFamily="18" charset="0"/>
                      </a:endParaRPr>
                    </a:p>
                  </a:txBody>
                  <a:tcPr marL="0" marR="0" marT="482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AF0"/>
                    </a:solidFill>
                  </a:tcPr>
                </a:tc>
                <a:tc>
                  <a:txBody>
                    <a:bodyPr/>
                    <a:lstStyle/>
                    <a:p>
                      <a:r>
                        <a:rPr lang="en-US" sz="1600" b="0" i="0" dirty="0">
                          <a:solidFill>
                            <a:schemeClr val="tx1"/>
                          </a:solidFill>
                          <a:effectLst/>
                          <a:latin typeface="+mn-lt"/>
                          <a:ea typeface="+mn-ea"/>
                          <a:cs typeface="+mn-cs"/>
                        </a:rPr>
                        <a:t>Personalized Marketing Strategies Using Clickstream Data and Deep Learning</a:t>
                      </a:r>
                    </a:p>
                  </a:txBody>
                  <a:tcPr marL="0" marR="0" marT="184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AF0"/>
                    </a:solidFill>
                  </a:tcPr>
                </a:tc>
                <a:tc>
                  <a:txBody>
                    <a:bodyPr/>
                    <a:lstStyle/>
                    <a:p>
                      <a:pPr>
                        <a:lnSpc>
                          <a:spcPct val="100000"/>
                        </a:lnSpc>
                        <a:spcBef>
                          <a:spcPts val="1105"/>
                        </a:spcBef>
                      </a:pPr>
                      <a:r>
                        <a:rPr lang="en-US" sz="1600" b="0" i="0" dirty="0">
                          <a:solidFill>
                            <a:schemeClr val="tx1"/>
                          </a:solidFill>
                          <a:effectLst/>
                          <a:latin typeface="+mn-lt"/>
                          <a:ea typeface="+mn-ea"/>
                          <a:cs typeface="+mn-cs"/>
                        </a:rPr>
                        <a:t>Neural Networks</a:t>
                      </a:r>
                      <a:endParaRPr sz="1600" dirty="0">
                        <a:latin typeface="Times New Roman" panose="02020603050405020304" pitchFamily="18" charset="0"/>
                        <a:cs typeface="Times New Roman" panose="02020603050405020304" pitchFamily="18" charset="0"/>
                      </a:endParaRPr>
                    </a:p>
                  </a:txBody>
                  <a:tcPr marL="0" marR="0" marT="1403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AF0"/>
                    </a:solidFill>
                  </a:tcPr>
                </a:tc>
                <a:tc>
                  <a:txBody>
                    <a:bodyPr/>
                    <a:lstStyle/>
                    <a:p>
                      <a:r>
                        <a:rPr lang="en-US" sz="1600" b="0" i="0" dirty="0">
                          <a:solidFill>
                            <a:schemeClr val="tx1"/>
                          </a:solidFill>
                          <a:effectLst/>
                          <a:latin typeface="+mn-lt"/>
                          <a:ea typeface="+mn-ea"/>
                          <a:cs typeface="+mn-cs"/>
                        </a:rPr>
                        <a:t>High potential for personalization and recommendation accuracy.</a:t>
                      </a:r>
                    </a:p>
                  </a:txBody>
                  <a:tcPr marL="0" marR="0" marT="82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AF0"/>
                    </a:solidFill>
                  </a:tcPr>
                </a:tc>
                <a:tc>
                  <a:txBody>
                    <a:bodyPr/>
                    <a:lstStyle/>
                    <a:p>
                      <a:r>
                        <a:rPr lang="en-US" sz="1600" b="0" i="0" dirty="0">
                          <a:solidFill>
                            <a:schemeClr val="tx1"/>
                          </a:solidFill>
                          <a:effectLst/>
                          <a:latin typeface="+mn-lt"/>
                          <a:ea typeface="+mn-ea"/>
                          <a:cs typeface="+mn-cs"/>
                        </a:rPr>
                        <a:t>Requires large amounts of data for training.</a:t>
                      </a:r>
                    </a:p>
                  </a:txBody>
                  <a:tcPr marL="0" marR="0" marT="184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AF0"/>
                    </a:solidFill>
                  </a:tcPr>
                </a:tc>
                <a:extLst>
                  <a:ext uri="{0D108BD9-81ED-4DB2-BD59-A6C34878D82A}">
                    <a16:rowId xmlns:a16="http://schemas.microsoft.com/office/drawing/2014/main" val="10003"/>
                  </a:ext>
                </a:extLst>
              </a:tr>
              <a:tr h="990356">
                <a:tc>
                  <a:txBody>
                    <a:bodyPr/>
                    <a:lstStyle/>
                    <a:p>
                      <a:pPr>
                        <a:lnSpc>
                          <a:spcPct val="100000"/>
                        </a:lnSpc>
                        <a:spcBef>
                          <a:spcPts val="380"/>
                        </a:spcBef>
                      </a:pPr>
                      <a:endParaRPr sz="2000">
                        <a:latin typeface="Times New Roman" panose="02020603050405020304" pitchFamily="18" charset="0"/>
                        <a:cs typeface="Times New Roman" panose="02020603050405020304" pitchFamily="18" charset="0"/>
                      </a:endParaRPr>
                    </a:p>
                    <a:p>
                      <a:pPr algn="ctr">
                        <a:lnSpc>
                          <a:spcPct val="100000"/>
                        </a:lnSpc>
                      </a:pPr>
                      <a:r>
                        <a:rPr sz="2000" spc="-50" dirty="0">
                          <a:latin typeface="Times New Roman" panose="02020603050405020304" pitchFamily="18" charset="0"/>
                          <a:cs typeface="Times New Roman" panose="02020603050405020304" pitchFamily="18" charset="0"/>
                        </a:rPr>
                        <a:t>4</a:t>
                      </a:r>
                      <a:endParaRPr sz="2000">
                        <a:latin typeface="Times New Roman" panose="02020603050405020304" pitchFamily="18" charset="0"/>
                        <a:cs typeface="Times New Roman" panose="02020603050405020304" pitchFamily="18" charset="0"/>
                      </a:endParaRPr>
                    </a:p>
                  </a:txBody>
                  <a:tcPr marL="0" marR="0" marT="482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AF0"/>
                    </a:solidFill>
                  </a:tcPr>
                </a:tc>
                <a:tc>
                  <a:txBody>
                    <a:bodyPr/>
                    <a:lstStyle/>
                    <a:p>
                      <a:r>
                        <a:rPr lang="en-US" sz="1600" b="0" i="0" dirty="0">
                          <a:solidFill>
                            <a:schemeClr val="tx1"/>
                          </a:solidFill>
                          <a:effectLst/>
                          <a:latin typeface="+mn-lt"/>
                          <a:ea typeface="+mn-ea"/>
                          <a:cs typeface="+mn-cs"/>
                        </a:rPr>
                        <a:t>Analyzing User Behavior in E-commerce: A Clickstream Data Perspective</a:t>
                      </a:r>
                    </a:p>
                  </a:txBody>
                  <a:tcPr marL="0" marR="0" marT="190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AF0"/>
                    </a:solidFill>
                  </a:tcPr>
                </a:tc>
                <a:tc>
                  <a:txBody>
                    <a:bodyPr/>
                    <a:lstStyle/>
                    <a:p>
                      <a:pPr>
                        <a:lnSpc>
                          <a:spcPct val="100000"/>
                        </a:lnSpc>
                        <a:spcBef>
                          <a:spcPts val="150"/>
                        </a:spcBef>
                      </a:pPr>
                      <a:r>
                        <a:rPr lang="en-US" sz="1600" dirty="0">
                          <a:latin typeface="Times New Roman" panose="02020603050405020304" pitchFamily="18" charset="0"/>
                          <a:cs typeface="Times New Roman" panose="02020603050405020304" pitchFamily="18" charset="0"/>
                        </a:rPr>
                        <a:t>  </a:t>
                      </a:r>
                      <a:r>
                        <a:rPr lang="en-US" sz="1600" b="0" i="0" dirty="0">
                          <a:solidFill>
                            <a:schemeClr val="tx1"/>
                          </a:solidFill>
                          <a:effectLst/>
                          <a:latin typeface="+mn-lt"/>
                          <a:ea typeface="+mn-ea"/>
                          <a:cs typeface="+mn-cs"/>
                        </a:rPr>
                        <a:t>Time Series Analysis</a:t>
                      </a:r>
                      <a:endParaRPr sz="1600" dirty="0">
                        <a:latin typeface="Times New Roman" panose="02020603050405020304" pitchFamily="18" charset="0"/>
                        <a:cs typeface="Times New Roman" panose="02020603050405020304" pitchFamily="18" charset="0"/>
                      </a:endParaRPr>
                    </a:p>
                  </a:txBody>
                  <a:tcPr marL="0" marR="0" marT="190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AF0"/>
                    </a:solidFill>
                  </a:tcPr>
                </a:tc>
                <a:tc>
                  <a:txBody>
                    <a:bodyPr/>
                    <a:lstStyle/>
                    <a:p>
                      <a:r>
                        <a:rPr lang="en-US" sz="1600" b="0" i="0" dirty="0">
                          <a:solidFill>
                            <a:schemeClr val="tx1"/>
                          </a:solidFill>
                          <a:effectLst/>
                          <a:latin typeface="+mn-lt"/>
                          <a:ea typeface="+mn-ea"/>
                          <a:cs typeface="+mn-cs"/>
                        </a:rPr>
                        <a:t>Captures temporal patterns in user behavior.</a:t>
                      </a:r>
                    </a:p>
                  </a:txBody>
                  <a:tcPr marL="0" marR="0" marT="82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AF0"/>
                    </a:solidFill>
                  </a:tcPr>
                </a:tc>
                <a:tc>
                  <a:txBody>
                    <a:bodyPr/>
                    <a:lstStyle/>
                    <a:p>
                      <a:r>
                        <a:rPr lang="en-US" sz="1600" b="0" i="0" dirty="0">
                          <a:solidFill>
                            <a:schemeClr val="tx1"/>
                          </a:solidFill>
                          <a:effectLst/>
                          <a:latin typeface="+mn-lt"/>
                          <a:ea typeface="+mn-ea"/>
                          <a:cs typeface="+mn-cs"/>
                        </a:rPr>
                        <a:t>May overlook non-temporal factors influencing behavior.</a:t>
                      </a:r>
                    </a:p>
                  </a:txBody>
                  <a:tcPr marL="0" marR="0" marT="1308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AF0"/>
                    </a:solidFill>
                  </a:tcPr>
                </a:tc>
                <a:extLst>
                  <a:ext uri="{0D108BD9-81ED-4DB2-BD59-A6C34878D82A}">
                    <a16:rowId xmlns:a16="http://schemas.microsoft.com/office/drawing/2014/main" val="10004"/>
                  </a:ext>
                </a:extLst>
              </a:tr>
              <a:tr h="1094582">
                <a:tc>
                  <a:txBody>
                    <a:bodyPr/>
                    <a:lstStyle/>
                    <a:p>
                      <a:pPr>
                        <a:lnSpc>
                          <a:spcPct val="100000"/>
                        </a:lnSpc>
                        <a:spcBef>
                          <a:spcPts val="80"/>
                        </a:spcBef>
                      </a:pPr>
                      <a:endParaRPr sz="2000">
                        <a:latin typeface="Times New Roman" panose="02020603050405020304" pitchFamily="18" charset="0"/>
                        <a:cs typeface="Times New Roman" panose="02020603050405020304" pitchFamily="18" charset="0"/>
                      </a:endParaRPr>
                    </a:p>
                    <a:p>
                      <a:pPr algn="ctr">
                        <a:lnSpc>
                          <a:spcPct val="100000"/>
                        </a:lnSpc>
                      </a:pPr>
                      <a:r>
                        <a:rPr sz="2000" spc="-50" dirty="0">
                          <a:latin typeface="Times New Roman" panose="02020603050405020304" pitchFamily="18" charset="0"/>
                          <a:cs typeface="Times New Roman" panose="02020603050405020304" pitchFamily="18" charset="0"/>
                        </a:rPr>
                        <a:t>5</a:t>
                      </a:r>
                      <a:endParaRPr sz="2000">
                        <a:latin typeface="Times New Roman" panose="02020603050405020304" pitchFamily="18" charset="0"/>
                        <a:cs typeface="Times New Roman" panose="02020603050405020304" pitchFamily="18" charset="0"/>
                      </a:endParaRPr>
                    </a:p>
                  </a:txBody>
                  <a:tcPr marL="0" marR="0" marT="101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AF0"/>
                    </a:solidFill>
                  </a:tcPr>
                </a:tc>
                <a:tc>
                  <a:txBody>
                    <a:bodyPr/>
                    <a:lstStyle/>
                    <a:p>
                      <a:r>
                        <a:rPr lang="en-US" sz="1600" b="0" i="0" dirty="0">
                          <a:solidFill>
                            <a:schemeClr val="tx1"/>
                          </a:solidFill>
                          <a:effectLst/>
                          <a:latin typeface="+mn-lt"/>
                          <a:ea typeface="+mn-ea"/>
                          <a:cs typeface="+mn-cs"/>
                        </a:rPr>
                        <a:t>Segmentation of Online Shoppers Using Clickstream Data and Latent Class Analysis</a:t>
                      </a:r>
                    </a:p>
                  </a:txBody>
                  <a:tcPr marL="0" marR="0" marT="920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AF0"/>
                    </a:solidFill>
                  </a:tcPr>
                </a:tc>
                <a:tc>
                  <a:txBody>
                    <a:bodyPr/>
                    <a:lstStyle/>
                    <a:p>
                      <a:pPr marL="97155" marR="41910" indent="1270">
                        <a:lnSpc>
                          <a:spcPct val="100000"/>
                        </a:lnSpc>
                        <a:spcBef>
                          <a:spcPts val="1689"/>
                        </a:spcBef>
                      </a:pPr>
                      <a:r>
                        <a:rPr lang="en-US" sz="1600" b="0" i="0" dirty="0">
                          <a:solidFill>
                            <a:schemeClr val="tx1"/>
                          </a:solidFill>
                          <a:effectLst/>
                          <a:latin typeface="+mn-lt"/>
                          <a:ea typeface="+mn-ea"/>
                          <a:cs typeface="+mn-cs"/>
                        </a:rPr>
                        <a:t>Latent Class Analysis (LCA)</a:t>
                      </a:r>
                      <a:endParaRPr sz="1600" dirty="0">
                        <a:latin typeface="Times New Roman" panose="02020603050405020304" pitchFamily="18" charset="0"/>
                        <a:cs typeface="Times New Roman" panose="02020603050405020304" pitchFamily="18" charset="0"/>
                      </a:endParaRPr>
                    </a:p>
                  </a:txBody>
                  <a:tcPr marL="0" marR="0" marT="21462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AF0"/>
                    </a:solidFill>
                  </a:tcPr>
                </a:tc>
                <a:tc>
                  <a:txBody>
                    <a:bodyPr/>
                    <a:lstStyle/>
                    <a:p>
                      <a:r>
                        <a:rPr lang="en-US" sz="1600" b="0" i="0" dirty="0">
                          <a:solidFill>
                            <a:schemeClr val="tx1"/>
                          </a:solidFill>
                          <a:effectLst/>
                          <a:latin typeface="+mn-lt"/>
                          <a:ea typeface="+mn-ea"/>
                          <a:cs typeface="+mn-cs"/>
                        </a:rPr>
                        <a:t>Identifies hidden segments within consumer data.</a:t>
                      </a:r>
                    </a:p>
                  </a:txBody>
                  <a:tcPr marL="0" marR="0" marT="21462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AF0"/>
                    </a:solidFill>
                  </a:tcPr>
                </a:tc>
                <a:tc>
                  <a:txBody>
                    <a:bodyPr/>
                    <a:lstStyle/>
                    <a:p>
                      <a:r>
                        <a:rPr lang="en-US" sz="1600" b="0" i="0" dirty="0">
                          <a:solidFill>
                            <a:schemeClr val="tx1"/>
                          </a:solidFill>
                          <a:effectLst/>
                          <a:latin typeface="+mn-lt"/>
                          <a:ea typeface="+mn-ea"/>
                          <a:cs typeface="+mn-cs"/>
                        </a:rPr>
                        <a:t>Requires assumptions about the distribution of data.</a:t>
                      </a:r>
                    </a:p>
                  </a:txBody>
                  <a:tcPr marL="0" marR="0" marT="920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AF0"/>
                    </a:solidFill>
                  </a:tcPr>
                </a:tc>
                <a:extLst>
                  <a:ext uri="{0D108BD9-81ED-4DB2-BD59-A6C34878D82A}">
                    <a16:rowId xmlns:a16="http://schemas.microsoft.com/office/drawing/2014/main" val="10005"/>
                  </a:ext>
                </a:extLst>
              </a:tr>
            </a:tbl>
          </a:graphicData>
        </a:graphic>
      </p:graphicFrame>
      <p:pic>
        <p:nvPicPr>
          <p:cNvPr id="4" name="object 4"/>
          <p:cNvPicPr/>
          <p:nvPr/>
        </p:nvPicPr>
        <p:blipFill>
          <a:blip r:embed="rId2" cstate="print"/>
          <a:stretch>
            <a:fillRect/>
          </a:stretch>
        </p:blipFill>
        <p:spPr>
          <a:xfrm>
            <a:off x="10920983" y="158495"/>
            <a:ext cx="979931" cy="838200"/>
          </a:xfrm>
          <a:prstGeom prst="rect">
            <a:avLst/>
          </a:prstGeom>
        </p:spPr>
      </p:pic>
      <p:sp>
        <p:nvSpPr>
          <p:cNvPr id="5" name="object 5"/>
          <p:cNvSpPr txBox="1">
            <a:spLocks noGrp="1"/>
          </p:cNvSpPr>
          <p:nvPr>
            <p:ph type="sldNum" sz="quarter" idx="7"/>
          </p:nvPr>
        </p:nvSpPr>
        <p:spPr>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25" dirty="0"/>
              <a:t>5</a:t>
            </a:fld>
            <a:endParaRPr spc="-25" dirty="0"/>
          </a:p>
        </p:txBody>
      </p:sp>
      <p:pic>
        <p:nvPicPr>
          <p:cNvPr id="7" name="Picture 6">
            <a:extLst>
              <a:ext uri="{FF2B5EF4-FFF2-40B4-BE49-F238E27FC236}">
                <a16:creationId xmlns:a16="http://schemas.microsoft.com/office/drawing/2014/main" id="{C320265B-33E8-831F-E5FD-6600499768D2}"/>
              </a:ext>
            </a:extLst>
          </p:cNvPr>
          <p:cNvPicPr>
            <a:picLocks noChangeAspect="1"/>
          </p:cNvPicPr>
          <p:nvPr/>
        </p:nvPicPr>
        <p:blipFill>
          <a:blip r:embed="rId3"/>
          <a:stretch>
            <a:fillRect/>
          </a:stretch>
        </p:blipFill>
        <p:spPr>
          <a:xfrm>
            <a:off x="0" y="0"/>
            <a:ext cx="12192000" cy="6858000"/>
          </a:xfrm>
          <a:prstGeom prst="rect">
            <a:avLst/>
          </a:prstGeom>
        </p:spPr>
      </p:pic>
      <p:pic>
        <p:nvPicPr>
          <p:cNvPr id="9" name="Picture 8">
            <a:extLst>
              <a:ext uri="{FF2B5EF4-FFF2-40B4-BE49-F238E27FC236}">
                <a16:creationId xmlns:a16="http://schemas.microsoft.com/office/drawing/2014/main" id="{6C09D7EA-9893-609C-EF08-24926EA31D40}"/>
              </a:ext>
            </a:extLst>
          </p:cNvPr>
          <p:cNvPicPr>
            <a:picLocks noChangeAspect="1"/>
          </p:cNvPicPr>
          <p:nvPr/>
        </p:nvPicPr>
        <p:blipFill>
          <a:blip r:embed="rId3"/>
          <a:stretch>
            <a:fillRect/>
          </a:stretch>
        </p:blipFill>
        <p:spPr>
          <a:xfrm>
            <a:off x="0" y="0"/>
            <a:ext cx="12192000" cy="6858000"/>
          </a:xfrm>
          <a:prstGeom prst="rect">
            <a:avLst/>
          </a:prstGeom>
        </p:spPr>
      </p:pic>
      <p:pic>
        <p:nvPicPr>
          <p:cNvPr id="11" name="Picture 10">
            <a:extLst>
              <a:ext uri="{FF2B5EF4-FFF2-40B4-BE49-F238E27FC236}">
                <a16:creationId xmlns:a16="http://schemas.microsoft.com/office/drawing/2014/main" id="{5B38DF37-C47F-3EDE-963E-8FD3F109A3A6}"/>
              </a:ext>
            </a:extLst>
          </p:cNvPr>
          <p:cNvPicPr>
            <a:picLocks noChangeAspect="1"/>
          </p:cNvPicPr>
          <p:nvPr/>
        </p:nvPicPr>
        <p:blipFill>
          <a:blip r:embed="rId3"/>
          <a:stretch>
            <a:fillRect/>
          </a:stretch>
        </p:blipFill>
        <p:spPr>
          <a:xfrm>
            <a:off x="0" y="0"/>
            <a:ext cx="12192000" cy="6858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48FF78-ACCB-BE17-CE9C-FA5936E1608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33E1BDC-1C8F-D71E-3E2C-B1DA4500D96C}"/>
              </a:ext>
            </a:extLst>
          </p:cNvPr>
          <p:cNvSpPr txBox="1">
            <a:spLocks noGrp="1"/>
          </p:cNvSpPr>
          <p:nvPr>
            <p:ph type="title"/>
          </p:nvPr>
        </p:nvSpPr>
        <p:spPr>
          <a:xfrm>
            <a:off x="4350765" y="73532"/>
            <a:ext cx="3594100" cy="635000"/>
          </a:xfrm>
          <a:prstGeom prst="rect">
            <a:avLst/>
          </a:prstGeom>
        </p:spPr>
        <p:txBody>
          <a:bodyPr vert="horz" wrap="square" lIns="0" tIns="12065" rIns="0" bIns="0" rtlCol="0">
            <a:spAutoFit/>
          </a:bodyPr>
          <a:lstStyle/>
          <a:p>
            <a:pPr marL="12700">
              <a:lnSpc>
                <a:spcPct val="100000"/>
              </a:lnSpc>
              <a:spcBef>
                <a:spcPts val="95"/>
              </a:spcBef>
            </a:pPr>
            <a:r>
              <a:rPr dirty="0"/>
              <a:t>Literature</a:t>
            </a:r>
            <a:r>
              <a:rPr spc="-155" dirty="0"/>
              <a:t> </a:t>
            </a:r>
            <a:r>
              <a:rPr spc="-10" dirty="0"/>
              <a:t>Survey</a:t>
            </a:r>
          </a:p>
        </p:txBody>
      </p:sp>
      <p:graphicFrame>
        <p:nvGraphicFramePr>
          <p:cNvPr id="3" name="object 3">
            <a:extLst>
              <a:ext uri="{FF2B5EF4-FFF2-40B4-BE49-F238E27FC236}">
                <a16:creationId xmlns:a16="http://schemas.microsoft.com/office/drawing/2014/main" id="{7EB4388E-CBE4-3093-B08D-E80BA5431940}"/>
              </a:ext>
            </a:extLst>
          </p:cNvPr>
          <p:cNvGraphicFramePr>
            <a:graphicFrameLocks noGrp="1"/>
          </p:cNvGraphicFramePr>
          <p:nvPr>
            <p:extLst>
              <p:ext uri="{D42A27DB-BD31-4B8C-83A1-F6EECF244321}">
                <p14:modId xmlns:p14="http://schemas.microsoft.com/office/powerpoint/2010/main" val="2202039578"/>
              </p:ext>
            </p:extLst>
          </p:nvPr>
        </p:nvGraphicFramePr>
        <p:xfrm>
          <a:off x="870610" y="644692"/>
          <a:ext cx="10932670" cy="5845890"/>
        </p:xfrm>
        <a:graphic>
          <a:graphicData uri="http://schemas.openxmlformats.org/drawingml/2006/table">
            <a:tbl>
              <a:tblPr firstRow="1" bandRow="1">
                <a:tableStyleId>{2D5ABB26-0587-4C30-8999-92F81FD0307C}</a:tableStyleId>
              </a:tblPr>
              <a:tblGrid>
                <a:gridCol w="715161">
                  <a:extLst>
                    <a:ext uri="{9D8B030D-6E8A-4147-A177-3AD203B41FA5}">
                      <a16:colId xmlns:a16="http://schemas.microsoft.com/office/drawing/2014/main" val="20000"/>
                    </a:ext>
                  </a:extLst>
                </a:gridCol>
                <a:gridCol w="4213615">
                  <a:extLst>
                    <a:ext uri="{9D8B030D-6E8A-4147-A177-3AD203B41FA5}">
                      <a16:colId xmlns:a16="http://schemas.microsoft.com/office/drawing/2014/main" val="20001"/>
                    </a:ext>
                  </a:extLst>
                </a:gridCol>
                <a:gridCol w="1774332">
                  <a:extLst>
                    <a:ext uri="{9D8B030D-6E8A-4147-A177-3AD203B41FA5}">
                      <a16:colId xmlns:a16="http://schemas.microsoft.com/office/drawing/2014/main" val="20002"/>
                    </a:ext>
                  </a:extLst>
                </a:gridCol>
                <a:gridCol w="1949732">
                  <a:extLst>
                    <a:ext uri="{9D8B030D-6E8A-4147-A177-3AD203B41FA5}">
                      <a16:colId xmlns:a16="http://schemas.microsoft.com/office/drawing/2014/main" val="20003"/>
                    </a:ext>
                  </a:extLst>
                </a:gridCol>
                <a:gridCol w="2279830">
                  <a:extLst>
                    <a:ext uri="{9D8B030D-6E8A-4147-A177-3AD203B41FA5}">
                      <a16:colId xmlns:a16="http://schemas.microsoft.com/office/drawing/2014/main" val="20004"/>
                    </a:ext>
                  </a:extLst>
                </a:gridCol>
              </a:tblGrid>
              <a:tr h="721827">
                <a:tc>
                  <a:txBody>
                    <a:bodyPr/>
                    <a:lstStyle/>
                    <a:p>
                      <a:pPr marL="118110">
                        <a:lnSpc>
                          <a:spcPct val="100000"/>
                        </a:lnSpc>
                        <a:spcBef>
                          <a:spcPts val="844"/>
                        </a:spcBef>
                      </a:pPr>
                      <a:r>
                        <a:rPr sz="2000" spc="-20" dirty="0">
                          <a:latin typeface="Times New Roman" panose="02020603050405020304" pitchFamily="18" charset="0"/>
                          <a:cs typeface="Times New Roman" panose="02020603050405020304" pitchFamily="18" charset="0"/>
                        </a:rPr>
                        <a:t>Ref.</a:t>
                      </a:r>
                      <a:endParaRPr sz="2000" dirty="0">
                        <a:latin typeface="Times New Roman" panose="02020603050405020304" pitchFamily="18" charset="0"/>
                        <a:cs typeface="Times New Roman" panose="02020603050405020304" pitchFamily="18" charset="0"/>
                      </a:endParaRPr>
                    </a:p>
                    <a:p>
                      <a:pPr marL="177165">
                        <a:lnSpc>
                          <a:spcPct val="100000"/>
                        </a:lnSpc>
                      </a:pPr>
                      <a:r>
                        <a:rPr sz="2000" spc="-25" dirty="0">
                          <a:latin typeface="Times New Roman" panose="02020603050405020304" pitchFamily="18" charset="0"/>
                          <a:cs typeface="Times New Roman" panose="02020603050405020304" pitchFamily="18" charset="0"/>
                        </a:rPr>
                        <a:t>No</a:t>
                      </a:r>
                      <a:endParaRPr sz="2000" dirty="0">
                        <a:latin typeface="Times New Roman" panose="02020603050405020304" pitchFamily="18" charset="0"/>
                        <a:cs typeface="Times New Roman" panose="02020603050405020304" pitchFamily="18" charset="0"/>
                      </a:endParaRPr>
                    </a:p>
                  </a:txBody>
                  <a:tcPr marL="0" marR="0" marT="1073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AF0"/>
                    </a:solidFill>
                  </a:tcPr>
                </a:tc>
                <a:tc>
                  <a:txBody>
                    <a:bodyPr/>
                    <a:lstStyle/>
                    <a:p>
                      <a:pPr marL="1905" algn="ctr">
                        <a:lnSpc>
                          <a:spcPct val="100000"/>
                        </a:lnSpc>
                        <a:spcBef>
                          <a:spcPts val="2045"/>
                        </a:spcBef>
                      </a:pPr>
                      <a:r>
                        <a:rPr sz="2000" spc="-10" dirty="0">
                          <a:latin typeface="Times New Roman" panose="02020603050405020304" pitchFamily="18" charset="0"/>
                          <a:cs typeface="Times New Roman" panose="02020603050405020304" pitchFamily="18" charset="0"/>
                        </a:rPr>
                        <a:t>Title</a:t>
                      </a:r>
                      <a:endParaRPr sz="2000" dirty="0">
                        <a:latin typeface="Times New Roman" panose="02020603050405020304" pitchFamily="18" charset="0"/>
                        <a:cs typeface="Times New Roman" panose="02020603050405020304" pitchFamily="18" charset="0"/>
                      </a:endParaRPr>
                    </a:p>
                  </a:txBody>
                  <a:tcPr marL="0" marR="0" marT="259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AF0"/>
                    </a:solidFill>
                  </a:tcPr>
                </a:tc>
                <a:tc>
                  <a:txBody>
                    <a:bodyPr/>
                    <a:lstStyle/>
                    <a:p>
                      <a:pPr marL="635" algn="ctr">
                        <a:lnSpc>
                          <a:spcPct val="100000"/>
                        </a:lnSpc>
                        <a:spcBef>
                          <a:spcPts val="2045"/>
                        </a:spcBef>
                      </a:pPr>
                      <a:r>
                        <a:rPr sz="2000" spc="-10" dirty="0">
                          <a:latin typeface="Times New Roman" panose="02020603050405020304" pitchFamily="18" charset="0"/>
                          <a:cs typeface="Times New Roman" panose="02020603050405020304" pitchFamily="18" charset="0"/>
                        </a:rPr>
                        <a:t>Technique</a:t>
                      </a:r>
                      <a:r>
                        <a:rPr sz="2000" spc="-100" dirty="0">
                          <a:latin typeface="Times New Roman" panose="02020603050405020304" pitchFamily="18" charset="0"/>
                          <a:cs typeface="Times New Roman" panose="02020603050405020304" pitchFamily="18" charset="0"/>
                        </a:rPr>
                        <a:t> </a:t>
                      </a:r>
                      <a:r>
                        <a:rPr sz="2000" spc="-20" dirty="0">
                          <a:latin typeface="Times New Roman" panose="02020603050405020304" pitchFamily="18" charset="0"/>
                          <a:cs typeface="Times New Roman" panose="02020603050405020304" pitchFamily="18" charset="0"/>
                        </a:rPr>
                        <a:t>Used</a:t>
                      </a:r>
                      <a:endParaRPr sz="2000" dirty="0">
                        <a:latin typeface="Times New Roman" panose="02020603050405020304" pitchFamily="18" charset="0"/>
                        <a:cs typeface="Times New Roman" panose="02020603050405020304" pitchFamily="18" charset="0"/>
                      </a:endParaRPr>
                    </a:p>
                  </a:txBody>
                  <a:tcPr marL="0" marR="0" marT="259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AF0"/>
                    </a:solidFill>
                  </a:tcPr>
                </a:tc>
                <a:tc>
                  <a:txBody>
                    <a:bodyPr/>
                    <a:lstStyle/>
                    <a:p>
                      <a:pPr algn="ctr">
                        <a:lnSpc>
                          <a:spcPct val="100000"/>
                        </a:lnSpc>
                        <a:spcBef>
                          <a:spcPts val="2045"/>
                        </a:spcBef>
                      </a:pPr>
                      <a:r>
                        <a:rPr sz="2000" spc="-20" dirty="0">
                          <a:latin typeface="Times New Roman" panose="02020603050405020304" pitchFamily="18" charset="0"/>
                          <a:cs typeface="Times New Roman" panose="02020603050405020304" pitchFamily="18" charset="0"/>
                        </a:rPr>
                        <a:t>Pros</a:t>
                      </a:r>
                      <a:endParaRPr sz="2000" dirty="0">
                        <a:latin typeface="Times New Roman" panose="02020603050405020304" pitchFamily="18" charset="0"/>
                        <a:cs typeface="Times New Roman" panose="02020603050405020304" pitchFamily="18" charset="0"/>
                      </a:endParaRPr>
                    </a:p>
                  </a:txBody>
                  <a:tcPr marL="0" marR="0" marT="259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AF0"/>
                    </a:solidFill>
                  </a:tcPr>
                </a:tc>
                <a:tc>
                  <a:txBody>
                    <a:bodyPr/>
                    <a:lstStyle/>
                    <a:p>
                      <a:pPr algn="ctr">
                        <a:lnSpc>
                          <a:spcPct val="100000"/>
                        </a:lnSpc>
                        <a:spcBef>
                          <a:spcPts val="2045"/>
                        </a:spcBef>
                      </a:pPr>
                      <a:r>
                        <a:rPr sz="2000" spc="-20" dirty="0">
                          <a:latin typeface="Times New Roman" panose="02020603050405020304" pitchFamily="18" charset="0"/>
                          <a:cs typeface="Times New Roman" panose="02020603050405020304" pitchFamily="18" charset="0"/>
                        </a:rPr>
                        <a:t>Cons</a:t>
                      </a:r>
                      <a:endParaRPr sz="2000" dirty="0">
                        <a:latin typeface="Times New Roman" panose="02020603050405020304" pitchFamily="18" charset="0"/>
                        <a:cs typeface="Times New Roman" panose="02020603050405020304" pitchFamily="18" charset="0"/>
                      </a:endParaRPr>
                    </a:p>
                  </a:txBody>
                  <a:tcPr marL="0" marR="0" marT="2597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AF0"/>
                    </a:solidFill>
                  </a:tcPr>
                </a:tc>
                <a:extLst>
                  <a:ext uri="{0D108BD9-81ED-4DB2-BD59-A6C34878D82A}">
                    <a16:rowId xmlns:a16="http://schemas.microsoft.com/office/drawing/2014/main" val="10000"/>
                  </a:ext>
                </a:extLst>
              </a:tr>
              <a:tr h="901833">
                <a:tc>
                  <a:txBody>
                    <a:bodyPr/>
                    <a:lstStyle/>
                    <a:p>
                      <a:pPr algn="ctr">
                        <a:lnSpc>
                          <a:spcPct val="100000"/>
                        </a:lnSpc>
                        <a:spcBef>
                          <a:spcPts val="1695"/>
                        </a:spcBef>
                      </a:pPr>
                      <a:r>
                        <a:rPr lang="en-US" sz="2000" dirty="0">
                          <a:latin typeface="Times New Roman" panose="02020603050405020304" pitchFamily="18" charset="0"/>
                          <a:cs typeface="Times New Roman" panose="02020603050405020304" pitchFamily="18" charset="0"/>
                        </a:rPr>
                        <a:t>6</a:t>
                      </a:r>
                      <a:endParaRPr sz="2000" dirty="0">
                        <a:latin typeface="Times New Roman" panose="02020603050405020304" pitchFamily="18" charset="0"/>
                        <a:cs typeface="Times New Roman" panose="02020603050405020304" pitchFamily="18" charset="0"/>
                      </a:endParaRPr>
                    </a:p>
                  </a:txBody>
                  <a:tcPr marL="0" marR="0" marT="215265"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AF0"/>
                    </a:solidFill>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600" b="0" i="0" dirty="0">
                          <a:solidFill>
                            <a:schemeClr val="tx1"/>
                          </a:solidFill>
                          <a:effectLst/>
                          <a:latin typeface="Times New Roman" panose="02020603050405020304" pitchFamily="18" charset="0"/>
                          <a:ea typeface="+mn-ea"/>
                          <a:cs typeface="Times New Roman" panose="02020603050405020304" pitchFamily="18" charset="0"/>
                        </a:rPr>
                        <a:t>Enhancing E-commerce Recommendations with Clickstream Data and Reinforcement Learning</a:t>
                      </a:r>
                    </a:p>
                  </a:txBody>
                  <a:tcPr marL="0" marR="0" marT="12700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AF0"/>
                    </a:solidFill>
                  </a:tcPr>
                </a:tc>
                <a:tc>
                  <a:txBody>
                    <a:bodyPr/>
                    <a:lstStyle/>
                    <a:p>
                      <a:pPr marL="0" marR="0" lvl="0" indent="0" defTabSz="914400" eaLnBrk="1" fontAlgn="auto" latinLnBrk="0" hangingPunct="1">
                        <a:lnSpc>
                          <a:spcPct val="100000"/>
                        </a:lnSpc>
                        <a:spcBef>
                          <a:spcPts val="120"/>
                        </a:spcBef>
                        <a:spcAft>
                          <a:spcPts val="0"/>
                        </a:spcAft>
                        <a:buClrTx/>
                        <a:buSzTx/>
                        <a:buFontTx/>
                        <a:buNone/>
                        <a:tabLst/>
                        <a:defRPr/>
                      </a:pPr>
                      <a:r>
                        <a:rPr lang="en-US" sz="1600" b="0" i="0" dirty="0">
                          <a:solidFill>
                            <a:schemeClr val="tx1"/>
                          </a:solidFill>
                          <a:effectLst/>
                          <a:latin typeface="Times New Roman" panose="02020603050405020304" pitchFamily="18" charset="0"/>
                          <a:ea typeface="+mn-ea"/>
                          <a:cs typeface="Times New Roman" panose="02020603050405020304" pitchFamily="18" charset="0"/>
                        </a:rPr>
                        <a:t>Reinforcement Learning.</a:t>
                      </a:r>
                    </a:p>
                  </a:txBody>
                  <a:tcPr marL="0" marR="0" marT="1524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AF0"/>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b="0" i="0" dirty="0">
                          <a:solidFill>
                            <a:schemeClr val="tx1"/>
                          </a:solidFill>
                          <a:effectLst/>
                          <a:latin typeface="Times New Roman" panose="02020603050405020304" pitchFamily="18" charset="0"/>
                          <a:ea typeface="+mn-ea"/>
                          <a:cs typeface="Times New Roman" panose="02020603050405020304" pitchFamily="18" charset="0"/>
                        </a:rPr>
                        <a:t>Adapts to changing consumer preferences over time.</a:t>
                      </a:r>
                    </a:p>
                  </a:txBody>
                  <a:tcPr marL="0" marR="0" marT="12700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AF0"/>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b="0" i="0" dirty="0">
                          <a:solidFill>
                            <a:schemeClr val="tx1"/>
                          </a:solidFill>
                          <a:effectLst/>
                          <a:latin typeface="Times New Roman" panose="02020603050405020304" pitchFamily="18" charset="0"/>
                          <a:ea typeface="+mn-ea"/>
                          <a:cs typeface="Times New Roman" panose="02020603050405020304" pitchFamily="18" charset="0"/>
                        </a:rPr>
                        <a:t>Requires a well-defined reward structure.</a:t>
                      </a:r>
                    </a:p>
                  </a:txBody>
                  <a:tcPr marL="0" marR="0" marT="508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AF0"/>
                    </a:solidFill>
                  </a:tcPr>
                </a:tc>
                <a:extLst>
                  <a:ext uri="{0D108BD9-81ED-4DB2-BD59-A6C34878D82A}">
                    <a16:rowId xmlns:a16="http://schemas.microsoft.com/office/drawing/2014/main" val="10001"/>
                  </a:ext>
                </a:extLst>
              </a:tr>
              <a:tr h="1008248">
                <a:tc>
                  <a:txBody>
                    <a:bodyPr/>
                    <a:lstStyle/>
                    <a:p>
                      <a:pPr>
                        <a:lnSpc>
                          <a:spcPct val="100000"/>
                        </a:lnSpc>
                        <a:spcBef>
                          <a:spcPts val="725"/>
                        </a:spcBef>
                      </a:pPr>
                      <a:endParaRPr sz="1600" dirty="0">
                        <a:latin typeface="Times New Roman" panose="02020603050405020304" pitchFamily="18" charset="0"/>
                        <a:cs typeface="Times New Roman" panose="02020603050405020304" pitchFamily="18" charset="0"/>
                      </a:endParaRPr>
                    </a:p>
                    <a:p>
                      <a:pPr algn="ctr">
                        <a:lnSpc>
                          <a:spcPct val="100000"/>
                        </a:lnSpc>
                      </a:pPr>
                      <a:r>
                        <a:rPr sz="1600" spc="-50" dirty="0">
                          <a:latin typeface="Times New Roman" panose="02020603050405020304" pitchFamily="18" charset="0"/>
                          <a:cs typeface="Times New Roman" panose="02020603050405020304" pitchFamily="18" charset="0"/>
                        </a:rPr>
                        <a:t>7</a:t>
                      </a:r>
                      <a:endParaRPr sz="1600" dirty="0">
                        <a:latin typeface="Times New Roman" panose="02020603050405020304" pitchFamily="18" charset="0"/>
                        <a:cs typeface="Times New Roman" panose="02020603050405020304" pitchFamily="18" charset="0"/>
                      </a:endParaRPr>
                    </a:p>
                  </a:txBody>
                  <a:tcPr marL="0" marR="0" marT="92075"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AF0"/>
                    </a:solidFill>
                  </a:tcPr>
                </a:tc>
                <a:tc>
                  <a:txBody>
                    <a:bodyPr/>
                    <a:lstStyle/>
                    <a:p>
                      <a:r>
                        <a:rPr lang="en-US" sz="1600" b="0" i="0" dirty="0">
                          <a:solidFill>
                            <a:schemeClr val="tx1"/>
                          </a:solidFill>
                          <a:effectLst/>
                          <a:latin typeface="Times New Roman" panose="02020603050405020304" pitchFamily="18" charset="0"/>
                          <a:ea typeface="+mn-ea"/>
                          <a:cs typeface="Times New Roman" panose="02020603050405020304" pitchFamily="18" charset="0"/>
                        </a:rPr>
                        <a:t>Using Clickstream Data for Predictive Analytics in E-commerce</a:t>
                      </a:r>
                    </a:p>
                  </a:txBody>
                  <a:tcPr marL="0" marR="0" marT="6223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E9EAF0"/>
                    </a:solidFill>
                  </a:tcPr>
                </a:tc>
                <a:tc>
                  <a:txBody>
                    <a:bodyPr/>
                    <a:lstStyle/>
                    <a:p>
                      <a:pPr>
                        <a:lnSpc>
                          <a:spcPct val="100000"/>
                        </a:lnSpc>
                        <a:spcBef>
                          <a:spcPts val="490"/>
                        </a:spcBef>
                      </a:pPr>
                      <a:r>
                        <a:rPr lang="en-US" sz="1600" b="0" i="0" dirty="0">
                          <a:solidFill>
                            <a:schemeClr val="tx1"/>
                          </a:solidFill>
                          <a:effectLst/>
                          <a:latin typeface="Times New Roman" panose="02020603050405020304" pitchFamily="18" charset="0"/>
                          <a:ea typeface="+mn-ea"/>
                          <a:cs typeface="Times New Roman" panose="02020603050405020304" pitchFamily="18" charset="0"/>
                        </a:rPr>
                        <a:t>Predictive Analytics (Regression Models)</a:t>
                      </a:r>
                      <a:endParaRPr sz="1600" dirty="0">
                        <a:latin typeface="Times New Roman" panose="02020603050405020304" pitchFamily="18" charset="0"/>
                        <a:cs typeface="Times New Roman" panose="02020603050405020304" pitchFamily="18" charset="0"/>
                      </a:endParaRPr>
                    </a:p>
                  </a:txBody>
                  <a:tcPr marL="0" marR="0" marT="6223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AF0"/>
                    </a:solidFill>
                  </a:tcPr>
                </a:tc>
                <a:tc>
                  <a:txBody>
                    <a:bodyPr/>
                    <a:lstStyle/>
                    <a:p>
                      <a:r>
                        <a:rPr lang="en-US" sz="1600" b="0" i="0" dirty="0">
                          <a:solidFill>
                            <a:schemeClr val="tx1"/>
                          </a:solidFill>
                          <a:effectLst/>
                          <a:latin typeface="Times New Roman" panose="02020603050405020304" pitchFamily="18" charset="0"/>
                          <a:ea typeface="+mn-ea"/>
                          <a:cs typeface="Times New Roman" panose="02020603050405020304" pitchFamily="18" charset="0"/>
                        </a:rPr>
                        <a:t>Provides actionable insights for marketing strategies.</a:t>
                      </a:r>
                    </a:p>
                  </a:txBody>
                  <a:tcPr marL="0" marR="0" marT="174625"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AF0"/>
                    </a:solidFill>
                  </a:tcPr>
                </a:tc>
                <a:tc>
                  <a:txBody>
                    <a:bodyPr/>
                    <a:lstStyle/>
                    <a:p>
                      <a:r>
                        <a:rPr lang="en-US" sz="1600" b="0" i="0" dirty="0">
                          <a:solidFill>
                            <a:schemeClr val="tx1"/>
                          </a:solidFill>
                          <a:effectLst/>
                          <a:latin typeface="Times New Roman" panose="02020603050405020304" pitchFamily="18" charset="0"/>
                          <a:ea typeface="+mn-ea"/>
                          <a:cs typeface="Times New Roman" panose="02020603050405020304" pitchFamily="18" charset="0"/>
                        </a:rPr>
                        <a:t>May not capture non-linear relationships well.</a:t>
                      </a:r>
                    </a:p>
                  </a:txBody>
                  <a:tcPr marL="0" marR="0" marT="159385"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E9EAF0"/>
                    </a:solidFill>
                  </a:tcPr>
                </a:tc>
                <a:extLst>
                  <a:ext uri="{0D108BD9-81ED-4DB2-BD59-A6C34878D82A}">
                    <a16:rowId xmlns:a16="http://schemas.microsoft.com/office/drawing/2014/main" val="10002"/>
                  </a:ext>
                </a:extLst>
              </a:tr>
              <a:tr h="1129044">
                <a:tc>
                  <a:txBody>
                    <a:bodyPr/>
                    <a:lstStyle/>
                    <a:p>
                      <a:pPr>
                        <a:lnSpc>
                          <a:spcPct val="100000"/>
                        </a:lnSpc>
                        <a:spcBef>
                          <a:spcPts val="295"/>
                        </a:spcBef>
                      </a:pPr>
                      <a:endParaRPr sz="1600" dirty="0">
                        <a:latin typeface="Times New Roman" panose="02020603050405020304" pitchFamily="18" charset="0"/>
                        <a:cs typeface="Times New Roman" panose="02020603050405020304" pitchFamily="18" charset="0"/>
                      </a:endParaRPr>
                    </a:p>
                    <a:p>
                      <a:pPr algn="ctr">
                        <a:lnSpc>
                          <a:spcPct val="100000"/>
                        </a:lnSpc>
                      </a:pPr>
                      <a:r>
                        <a:rPr sz="1600" spc="-50" dirty="0">
                          <a:latin typeface="Times New Roman" panose="02020603050405020304" pitchFamily="18" charset="0"/>
                          <a:cs typeface="Times New Roman" panose="02020603050405020304" pitchFamily="18" charset="0"/>
                        </a:rPr>
                        <a:t>8</a:t>
                      </a:r>
                      <a:endParaRPr sz="1600" dirty="0">
                        <a:latin typeface="Times New Roman" panose="02020603050405020304" pitchFamily="18" charset="0"/>
                        <a:cs typeface="Times New Roman" panose="02020603050405020304" pitchFamily="18" charset="0"/>
                      </a:endParaRPr>
                    </a:p>
                  </a:txBody>
                  <a:tcPr marL="0" marR="0" marT="37465"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AF0"/>
                    </a:solidFill>
                  </a:tcPr>
                </a:tc>
                <a:tc>
                  <a:txBody>
                    <a:bodyPr/>
                    <a:lstStyle/>
                    <a:p>
                      <a:r>
                        <a:rPr lang="en-US" sz="1600" b="0" i="0" dirty="0">
                          <a:solidFill>
                            <a:schemeClr val="tx1"/>
                          </a:solidFill>
                          <a:effectLst/>
                          <a:latin typeface="Times New Roman" panose="02020603050405020304" pitchFamily="18" charset="0"/>
                          <a:ea typeface="+mn-ea"/>
                          <a:cs typeface="Times New Roman" panose="02020603050405020304" pitchFamily="18" charset="0"/>
                        </a:rPr>
                        <a:t>Consumer Behavior Analysis in E-commerce Using Clickstream Data and Social Media Integration</a:t>
                      </a:r>
                    </a:p>
                  </a:txBody>
                  <a:tcPr marL="0" marR="0" marT="11938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AF0"/>
                    </a:solidFill>
                  </a:tcPr>
                </a:tc>
                <a:tc>
                  <a:txBody>
                    <a:bodyPr/>
                    <a:lstStyle/>
                    <a:p>
                      <a:pPr>
                        <a:lnSpc>
                          <a:spcPct val="100000"/>
                        </a:lnSpc>
                        <a:spcBef>
                          <a:spcPts val="60"/>
                        </a:spcBef>
                      </a:pPr>
                      <a:r>
                        <a:rPr lang="en-US" sz="1600" b="0" i="0" dirty="0">
                          <a:solidFill>
                            <a:schemeClr val="tx1"/>
                          </a:solidFill>
                          <a:effectLst/>
                          <a:latin typeface="Times New Roman" panose="02020603050405020304" pitchFamily="18" charset="0"/>
                          <a:ea typeface="+mn-ea"/>
                          <a:cs typeface="Times New Roman" panose="02020603050405020304" pitchFamily="18" charset="0"/>
                        </a:rPr>
                        <a:t>Data Integration and Analysis</a:t>
                      </a:r>
                      <a:endParaRPr sz="1600" dirty="0">
                        <a:latin typeface="Times New Roman" panose="02020603050405020304" pitchFamily="18" charset="0"/>
                        <a:cs typeface="Times New Roman" panose="02020603050405020304" pitchFamily="18" charset="0"/>
                      </a:endParaRPr>
                    </a:p>
                  </a:txBody>
                  <a:tcPr marL="0" marR="0" marT="762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AF0"/>
                    </a:solidFill>
                  </a:tcPr>
                </a:tc>
                <a:tc>
                  <a:txBody>
                    <a:bodyPr/>
                    <a:lstStyle/>
                    <a:p>
                      <a:pPr marL="0" marR="0" lvl="0" indent="0" algn="ctr" defTabSz="914400" eaLnBrk="1" fontAlgn="auto" latinLnBrk="0" hangingPunct="1">
                        <a:lnSpc>
                          <a:spcPts val="1900"/>
                        </a:lnSpc>
                        <a:spcBef>
                          <a:spcPts val="0"/>
                        </a:spcBef>
                        <a:spcAft>
                          <a:spcPts val="0"/>
                        </a:spcAft>
                        <a:buClrTx/>
                        <a:buSzTx/>
                        <a:buFontTx/>
                        <a:buNone/>
                        <a:tabLst/>
                        <a:defRPr/>
                      </a:pPr>
                      <a:r>
                        <a:rPr lang="en-US" sz="1600" b="0" i="0" dirty="0">
                          <a:solidFill>
                            <a:schemeClr val="tx1"/>
                          </a:solidFill>
                          <a:effectLst/>
                          <a:latin typeface="Times New Roman" panose="02020603050405020304" pitchFamily="18" charset="0"/>
                          <a:ea typeface="+mn-ea"/>
                          <a:cs typeface="Times New Roman" panose="02020603050405020304" pitchFamily="18" charset="0"/>
                        </a:rPr>
                        <a:t>Combines multiple data sources for richer insights.</a:t>
                      </a:r>
                    </a:p>
                  </a:txBody>
                  <a:tcPr marL="0" marR="0"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AF0"/>
                    </a:solidFill>
                  </a:tcPr>
                </a:tc>
                <a:tc>
                  <a:txBody>
                    <a:bodyPr/>
                    <a:lstStyle/>
                    <a:p>
                      <a:r>
                        <a:rPr lang="en-US" sz="1600" b="0" i="0" dirty="0">
                          <a:solidFill>
                            <a:schemeClr val="tx1"/>
                          </a:solidFill>
                          <a:effectLst/>
                          <a:latin typeface="Times New Roman" panose="02020603050405020304" pitchFamily="18" charset="0"/>
                          <a:ea typeface="+mn-ea"/>
                          <a:cs typeface="Times New Roman" panose="02020603050405020304" pitchFamily="18" charset="0"/>
                        </a:rPr>
                        <a:t>Data integration can be complex and time-consuming.</a:t>
                      </a:r>
                    </a:p>
                  </a:txBody>
                  <a:tcPr marL="0" marR="0" marT="11938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AF0"/>
                    </a:solidFill>
                  </a:tcPr>
                </a:tc>
                <a:extLst>
                  <a:ext uri="{0D108BD9-81ED-4DB2-BD59-A6C34878D82A}">
                    <a16:rowId xmlns:a16="http://schemas.microsoft.com/office/drawing/2014/main" val="10003"/>
                  </a:ext>
                </a:extLst>
              </a:tr>
              <a:tr h="990356">
                <a:tc>
                  <a:txBody>
                    <a:bodyPr/>
                    <a:lstStyle/>
                    <a:p>
                      <a:pPr algn="ctr">
                        <a:lnSpc>
                          <a:spcPct val="100000"/>
                        </a:lnSpc>
                        <a:spcBef>
                          <a:spcPts val="2170"/>
                        </a:spcBef>
                      </a:pPr>
                      <a:r>
                        <a:rPr sz="1600" spc="-50" dirty="0">
                          <a:latin typeface="Times New Roman" panose="02020603050405020304" pitchFamily="18" charset="0"/>
                          <a:cs typeface="Times New Roman" panose="02020603050405020304" pitchFamily="18" charset="0"/>
                        </a:rPr>
                        <a:t>9</a:t>
                      </a:r>
                      <a:endParaRPr sz="1600" dirty="0">
                        <a:latin typeface="Times New Roman" panose="02020603050405020304" pitchFamily="18" charset="0"/>
                        <a:cs typeface="Times New Roman" panose="02020603050405020304" pitchFamily="18" charset="0"/>
                      </a:endParaRPr>
                    </a:p>
                  </a:txBody>
                  <a:tcPr marL="0" marR="0" marT="27559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AF0"/>
                    </a:solidFill>
                  </a:tcPr>
                </a:tc>
                <a:tc>
                  <a:txBody>
                    <a:bodyPr/>
                    <a:lstStyle/>
                    <a:p>
                      <a:r>
                        <a:rPr lang="en-US" sz="1600" b="0" i="0" dirty="0">
                          <a:solidFill>
                            <a:schemeClr val="tx1"/>
                          </a:solidFill>
                          <a:effectLst/>
                          <a:latin typeface="Times New Roman" panose="02020603050405020304" pitchFamily="18" charset="0"/>
                          <a:ea typeface="+mn-ea"/>
                          <a:cs typeface="Times New Roman" panose="02020603050405020304" pitchFamily="18" charset="0"/>
                        </a:rPr>
                        <a:t>Clickstream Data Analysis for Improving User Experience in E-commerce</a:t>
                      </a:r>
                    </a:p>
                  </a:txBody>
                  <a:tcPr marL="0" marR="0" marT="6604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AF0"/>
                    </a:solidFill>
                  </a:tcPr>
                </a:tc>
                <a:tc>
                  <a:txBody>
                    <a:bodyPr/>
                    <a:lstStyle/>
                    <a:p>
                      <a:pPr algn="l">
                        <a:buFont typeface="Arial" panose="020B0604020202020204" pitchFamily="34" charset="0"/>
                        <a:buNone/>
                      </a:pPr>
                      <a:r>
                        <a:rPr lang="en-US" sz="1600" b="0" i="0" dirty="0">
                          <a:solidFill>
                            <a:schemeClr val="tx1"/>
                          </a:solidFill>
                          <a:effectLst/>
                          <a:latin typeface="Times New Roman" panose="02020603050405020304" pitchFamily="18" charset="0"/>
                          <a:ea typeface="+mn-ea"/>
                          <a:cs typeface="Times New Roman" panose="02020603050405020304" pitchFamily="18" charset="0"/>
                        </a:rPr>
                        <a:t>User Experience (UX) Analytics</a:t>
                      </a:r>
                      <a:r>
                        <a:rPr lang="en-US" sz="1600" b="0" i="0" dirty="0">
                          <a:solidFill>
                            <a:schemeClr val="tx1"/>
                          </a:solidFill>
                          <a:effectLst/>
                          <a:latin typeface="Times New Roman" panose="02020603050405020304" pitchFamily="18" charset="0"/>
                          <a:cs typeface="Times New Roman" panose="02020603050405020304" pitchFamily="18" charset="0"/>
                        </a:rPr>
                        <a:t>.</a:t>
                      </a:r>
                    </a:p>
                  </a:txBody>
                  <a:tcPr marL="0" marR="0" marT="6604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AF0"/>
                    </a:solidFill>
                  </a:tcPr>
                </a:tc>
                <a:tc>
                  <a:txBody>
                    <a:bodyPr/>
                    <a:lstStyle/>
                    <a:p>
                      <a:r>
                        <a:rPr lang="en-US" sz="1600" b="0" i="0" dirty="0">
                          <a:solidFill>
                            <a:schemeClr val="tx1"/>
                          </a:solidFill>
                          <a:effectLst/>
                          <a:latin typeface="Times New Roman" panose="02020603050405020304" pitchFamily="18" charset="0"/>
                          <a:ea typeface="+mn-ea"/>
                          <a:cs typeface="Times New Roman" panose="02020603050405020304" pitchFamily="18" charset="0"/>
                        </a:rPr>
                        <a:t>Directly addresses user experience improvements.</a:t>
                      </a:r>
                    </a:p>
                  </a:txBody>
                  <a:tcPr marL="0" marR="0" marT="6604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AF0"/>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b="0" i="0" dirty="0">
                          <a:solidFill>
                            <a:schemeClr val="tx1"/>
                          </a:solidFill>
                          <a:effectLst/>
                          <a:latin typeface="+mn-lt"/>
                          <a:ea typeface="+mn-ea"/>
                          <a:cs typeface="+mn-cs"/>
                        </a:rPr>
                        <a:t>Focused primarily on UX may overlook sales metrics.</a:t>
                      </a:r>
                    </a:p>
                  </a:txBody>
                  <a:tcPr marL="0" marR="0" marT="130810" marB="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9EAF0"/>
                    </a:solidFill>
                  </a:tcPr>
                </a:tc>
                <a:extLst>
                  <a:ext uri="{0D108BD9-81ED-4DB2-BD59-A6C34878D82A}">
                    <a16:rowId xmlns:a16="http://schemas.microsoft.com/office/drawing/2014/main" val="10004"/>
                  </a:ext>
                </a:extLst>
              </a:tr>
              <a:tr h="1094582">
                <a:tc>
                  <a:txBody>
                    <a:bodyPr/>
                    <a:lstStyle/>
                    <a:p>
                      <a:pPr algn="ctr">
                        <a:lnSpc>
                          <a:spcPct val="100000"/>
                        </a:lnSpc>
                        <a:spcBef>
                          <a:spcPts val="1635"/>
                        </a:spcBef>
                      </a:pPr>
                      <a:r>
                        <a:rPr sz="1600" spc="-25" dirty="0">
                          <a:latin typeface="Times New Roman" panose="02020603050405020304" pitchFamily="18" charset="0"/>
                          <a:cs typeface="Times New Roman" panose="02020603050405020304" pitchFamily="18" charset="0"/>
                        </a:rPr>
                        <a:t>10</a:t>
                      </a:r>
                      <a:endParaRPr sz="1600" dirty="0">
                        <a:latin typeface="Times New Roman" panose="02020603050405020304" pitchFamily="18" charset="0"/>
                        <a:cs typeface="Times New Roman" panose="02020603050405020304" pitchFamily="18" charset="0"/>
                      </a:endParaRPr>
                    </a:p>
                  </a:txBody>
                  <a:tcPr marL="0" marR="0" marT="207645"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AF0"/>
                    </a:solidFill>
                  </a:tcPr>
                </a:tc>
                <a:tc>
                  <a:txBody>
                    <a:bodyPr/>
                    <a:lstStyle/>
                    <a:p>
                      <a:r>
                        <a:rPr lang="en-US" sz="1600" b="0" i="0" dirty="0">
                          <a:solidFill>
                            <a:schemeClr val="tx1"/>
                          </a:solidFill>
                          <a:effectLst/>
                          <a:latin typeface="Times New Roman" panose="02020603050405020304" pitchFamily="18" charset="0"/>
                          <a:ea typeface="+mn-ea"/>
                          <a:cs typeface="Times New Roman" panose="02020603050405020304" pitchFamily="18" charset="0"/>
                        </a:rPr>
                        <a:t>A Hybrid Approach to Consumer Segmentation Using Clickstream Data and Machine Learning</a:t>
                      </a:r>
                    </a:p>
                  </a:txBody>
                  <a:tcPr marL="0" marR="0" marT="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AF0"/>
                    </a:solidFill>
                  </a:tcPr>
                </a:tc>
                <a:tc>
                  <a:txBody>
                    <a:bodyPr/>
                    <a:lstStyle/>
                    <a:p>
                      <a:pPr>
                        <a:lnSpc>
                          <a:spcPct val="100000"/>
                        </a:lnSpc>
                        <a:spcBef>
                          <a:spcPts val="65"/>
                        </a:spcBef>
                      </a:pPr>
                      <a:r>
                        <a:rPr lang="en-US" sz="1600" b="0" i="0" dirty="0">
                          <a:solidFill>
                            <a:schemeClr val="tx1"/>
                          </a:solidFill>
                          <a:effectLst/>
                          <a:latin typeface="Times New Roman" panose="02020603050405020304" pitchFamily="18" charset="0"/>
                          <a:ea typeface="+mn-ea"/>
                          <a:cs typeface="Times New Roman" panose="02020603050405020304" pitchFamily="18" charset="0"/>
                        </a:rPr>
                        <a:t>Hybrid Machine Learning</a:t>
                      </a:r>
                      <a:endParaRPr sz="1600" dirty="0">
                        <a:latin typeface="Times New Roman" panose="02020603050405020304" pitchFamily="18" charset="0"/>
                        <a:cs typeface="Times New Roman" panose="02020603050405020304" pitchFamily="18" charset="0"/>
                      </a:endParaRPr>
                    </a:p>
                  </a:txBody>
                  <a:tcPr marL="0" marR="0" marT="8255"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AF0"/>
                    </a:solidFill>
                  </a:tcPr>
                </a:tc>
                <a:tc>
                  <a:txBody>
                    <a:bodyPr/>
                    <a:lstStyle/>
                    <a:p>
                      <a:r>
                        <a:rPr lang="en-US" sz="1600" b="0" i="0" dirty="0">
                          <a:solidFill>
                            <a:schemeClr val="tx1"/>
                          </a:solidFill>
                          <a:effectLst/>
                          <a:latin typeface="Times New Roman" panose="02020603050405020304" pitchFamily="18" charset="0"/>
                          <a:ea typeface="+mn-ea"/>
                          <a:cs typeface="Times New Roman" panose="02020603050405020304" pitchFamily="18" charset="0"/>
                        </a:rPr>
                        <a:t>Combines strengths of multiple algorithms for better accuracy.</a:t>
                      </a:r>
                    </a:p>
                  </a:txBody>
                  <a:tcPr marL="0" marR="0" marT="6350" marB="0">
                    <a:lnL w="12700">
                      <a:solidFill>
                        <a:srgbClr val="FFFFFF"/>
                      </a:solidFill>
                      <a:prstDash val="soli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AF0"/>
                    </a:solidFill>
                  </a:tcPr>
                </a:tc>
                <a:tc>
                  <a:txBody>
                    <a:bodyPr/>
                    <a:lstStyle/>
                    <a:p>
                      <a:r>
                        <a:rPr lang="en-US" sz="1600" b="0" i="0" dirty="0">
                          <a:solidFill>
                            <a:schemeClr val="tx1"/>
                          </a:solidFill>
                          <a:effectLst/>
                          <a:latin typeface="Times New Roman" panose="02020603050405020304" pitchFamily="18" charset="0"/>
                          <a:ea typeface="+mn-ea"/>
                          <a:cs typeface="Times New Roman" panose="02020603050405020304" pitchFamily="18" charset="0"/>
                        </a:rPr>
                        <a:t>Increased complexity in model training and interpretation.</a:t>
                      </a:r>
                    </a:p>
                  </a:txBody>
                  <a:tcPr marL="0" marR="0" marT="1200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AF0"/>
                    </a:solidFill>
                  </a:tcPr>
                </a:tc>
                <a:extLst>
                  <a:ext uri="{0D108BD9-81ED-4DB2-BD59-A6C34878D82A}">
                    <a16:rowId xmlns:a16="http://schemas.microsoft.com/office/drawing/2014/main" val="10005"/>
                  </a:ext>
                </a:extLst>
              </a:tr>
            </a:tbl>
          </a:graphicData>
        </a:graphic>
      </p:graphicFrame>
      <p:pic>
        <p:nvPicPr>
          <p:cNvPr id="4" name="object 4">
            <a:extLst>
              <a:ext uri="{FF2B5EF4-FFF2-40B4-BE49-F238E27FC236}">
                <a16:creationId xmlns:a16="http://schemas.microsoft.com/office/drawing/2014/main" id="{BF85BFC2-25BA-807A-8AE9-CB0BF969BD69}"/>
              </a:ext>
            </a:extLst>
          </p:cNvPr>
          <p:cNvPicPr/>
          <p:nvPr/>
        </p:nvPicPr>
        <p:blipFill>
          <a:blip r:embed="rId2" cstate="print"/>
          <a:stretch>
            <a:fillRect/>
          </a:stretch>
        </p:blipFill>
        <p:spPr>
          <a:xfrm>
            <a:off x="10920983" y="158495"/>
            <a:ext cx="979931" cy="838200"/>
          </a:xfrm>
          <a:prstGeom prst="rect">
            <a:avLst/>
          </a:prstGeom>
        </p:spPr>
      </p:pic>
      <p:sp>
        <p:nvSpPr>
          <p:cNvPr id="5" name="object 5">
            <a:extLst>
              <a:ext uri="{FF2B5EF4-FFF2-40B4-BE49-F238E27FC236}">
                <a16:creationId xmlns:a16="http://schemas.microsoft.com/office/drawing/2014/main" id="{FD37850D-88DC-B62F-15DB-0CE91E5AE8DC}"/>
              </a:ext>
            </a:extLst>
          </p:cNvPr>
          <p:cNvSpPr txBox="1">
            <a:spLocks noGrp="1"/>
          </p:cNvSpPr>
          <p:nvPr>
            <p:ph type="sldNum" sz="quarter" idx="7"/>
          </p:nvPr>
        </p:nvSpPr>
        <p:spPr>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25" dirty="0"/>
              <a:t>6</a:t>
            </a:fld>
            <a:endParaRPr spc="-25" dirty="0"/>
          </a:p>
        </p:txBody>
      </p:sp>
    </p:spTree>
    <p:extLst>
      <p:ext uri="{BB962C8B-B14F-4D97-AF65-F5344CB8AC3E}">
        <p14:creationId xmlns:p14="http://schemas.microsoft.com/office/powerpoint/2010/main" val="1985485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04251" y="996695"/>
            <a:ext cx="10183495" cy="5545749"/>
          </a:xfrm>
          <a:prstGeom prst="rect">
            <a:avLst/>
          </a:prstGeom>
        </p:spPr>
        <p:txBody>
          <a:bodyPr vert="horz" wrap="square" lIns="0" tIns="81915" rIns="0" bIns="0" rtlCol="0">
            <a:spAutoFit/>
          </a:bodyPr>
          <a:lstStyle/>
          <a:p>
            <a:pPr marL="12700">
              <a:lnSpc>
                <a:spcPct val="100000"/>
              </a:lnSpc>
              <a:spcBef>
                <a:spcPts val="645"/>
              </a:spcBef>
            </a:pPr>
            <a:r>
              <a:rPr lang="en-US" sz="1500" dirty="0">
                <a:latin typeface="Times New Roman" panose="02020603050405020304" pitchFamily="18" charset="0"/>
                <a:cs typeface="Times New Roman" panose="02020603050405020304" pitchFamily="18" charset="0"/>
              </a:rPr>
              <a:t>Monitoring and analyzing clickstream data from different clients offers valuable insights and serves multiple motivations for businesses, marketers, and developers. The main reasons are: </a:t>
            </a:r>
          </a:p>
          <a:p>
            <a:pPr marL="469900" indent="-457200">
              <a:lnSpc>
                <a:spcPct val="100000"/>
              </a:lnSpc>
              <a:spcBef>
                <a:spcPts val="645"/>
              </a:spcBef>
              <a:buAutoNum type="arabicPeriod"/>
            </a:pPr>
            <a:r>
              <a:rPr lang="en-US" sz="1500" b="1" dirty="0">
                <a:latin typeface="Times New Roman" panose="02020603050405020304" pitchFamily="18" charset="0"/>
                <a:cs typeface="Times New Roman" panose="02020603050405020304" pitchFamily="18" charset="0"/>
              </a:rPr>
              <a:t>Understanding User Behavior: </a:t>
            </a:r>
            <a:r>
              <a:rPr lang="en-US" sz="1500" dirty="0">
                <a:latin typeface="Times New Roman" panose="02020603050405020304" pitchFamily="18" charset="0"/>
                <a:cs typeface="Times New Roman" panose="02020603050405020304" pitchFamily="18" charset="0"/>
              </a:rPr>
              <a:t>Clickstream data tracks the sequence of actions users take— such as pages visited, links clicked, and time spent on each step. This helps reveal how clients interact with a website, app, or platform, identifying patterns, preferences, and pain points. 2 </a:t>
            </a:r>
          </a:p>
          <a:p>
            <a:pPr marL="469900" indent="-457200">
              <a:lnSpc>
                <a:spcPct val="100000"/>
              </a:lnSpc>
              <a:spcBef>
                <a:spcPts val="645"/>
              </a:spcBef>
              <a:buAutoNum type="arabicPeriod"/>
            </a:pPr>
            <a:r>
              <a:rPr lang="en-US" sz="1500" b="1" dirty="0">
                <a:latin typeface="Times New Roman" panose="02020603050405020304" pitchFamily="18" charset="0"/>
                <a:cs typeface="Times New Roman" panose="02020603050405020304" pitchFamily="18" charset="0"/>
              </a:rPr>
              <a:t>Improving User Experience: </a:t>
            </a:r>
            <a:r>
              <a:rPr lang="en-US" sz="1500" dirty="0">
                <a:latin typeface="Times New Roman" panose="02020603050405020304" pitchFamily="18" charset="0"/>
                <a:cs typeface="Times New Roman" panose="02020603050405020304" pitchFamily="18" charset="0"/>
              </a:rPr>
              <a:t>By analyzing where users drop off, linger, or encounter friction, businesses can optimize navigation, streamline interfaces, and enhance functionality to make the experience more intuitive and engaging.</a:t>
            </a:r>
          </a:p>
          <a:p>
            <a:pPr marL="469900" indent="-457200">
              <a:lnSpc>
                <a:spcPct val="100000"/>
              </a:lnSpc>
              <a:spcBef>
                <a:spcPts val="645"/>
              </a:spcBef>
              <a:buAutoNum type="arabicPeriod"/>
            </a:pPr>
            <a:r>
              <a:rPr lang="en-US" sz="1500" dirty="0">
                <a:latin typeface="Times New Roman" panose="02020603050405020304" pitchFamily="18" charset="0"/>
                <a:cs typeface="Times New Roman" panose="02020603050405020304" pitchFamily="18" charset="0"/>
              </a:rPr>
              <a:t> </a:t>
            </a:r>
            <a:r>
              <a:rPr lang="en-US" sz="1500" b="1" dirty="0">
                <a:latin typeface="Times New Roman" panose="02020603050405020304" pitchFamily="18" charset="0"/>
                <a:cs typeface="Times New Roman" panose="02020603050405020304" pitchFamily="18" charset="0"/>
              </a:rPr>
              <a:t>Personalization: </a:t>
            </a:r>
            <a:r>
              <a:rPr lang="en-US" sz="1500" dirty="0">
                <a:latin typeface="Times New Roman" panose="02020603050405020304" pitchFamily="18" charset="0"/>
                <a:cs typeface="Times New Roman" panose="02020603050405020304" pitchFamily="18" charset="0"/>
              </a:rPr>
              <a:t>Tracking individual click patterns allows companies to tailor content, recommendations, or promotions to specific clients. For example, e-commerce sites can suggest products based on browsing history, increasing relevance and satisfaction.</a:t>
            </a:r>
          </a:p>
          <a:p>
            <a:pPr marL="469900" indent="-457200">
              <a:lnSpc>
                <a:spcPct val="100000"/>
              </a:lnSpc>
              <a:spcBef>
                <a:spcPts val="645"/>
              </a:spcBef>
              <a:buAutoNum type="arabicPeriod"/>
            </a:pPr>
            <a:r>
              <a:rPr lang="en-US" sz="1500" b="1" dirty="0">
                <a:latin typeface="Times New Roman" panose="02020603050405020304" pitchFamily="18" charset="0"/>
                <a:cs typeface="Times New Roman" panose="02020603050405020304" pitchFamily="18" charset="0"/>
              </a:rPr>
              <a:t> Boosting Conversion Rates</a:t>
            </a:r>
            <a:r>
              <a:rPr lang="en-US" sz="1500" dirty="0">
                <a:latin typeface="Times New Roman" panose="02020603050405020304" pitchFamily="18" charset="0"/>
                <a:cs typeface="Times New Roman" panose="02020603050405020304" pitchFamily="18" charset="0"/>
              </a:rPr>
              <a:t>: Clickstream analysis highlights what drives users toward desired actions (e.g., purchases, sign-ups) and what deters them. This enables targeted improvements to funnels, calls-to-action, or checkout processes to maximize conversions</a:t>
            </a:r>
          </a:p>
          <a:p>
            <a:pPr marL="469900" indent="-457200">
              <a:lnSpc>
                <a:spcPct val="100000"/>
              </a:lnSpc>
              <a:spcBef>
                <a:spcPts val="645"/>
              </a:spcBef>
              <a:buAutoNum type="arabicPeriod"/>
            </a:pPr>
            <a:r>
              <a:rPr lang="en-US" sz="1500" b="1" dirty="0">
                <a:latin typeface="Times New Roman" panose="02020603050405020304" pitchFamily="18" charset="0"/>
                <a:cs typeface="Times New Roman" panose="02020603050405020304" pitchFamily="18" charset="0"/>
              </a:rPr>
              <a:t>Marketing Optimization: </a:t>
            </a:r>
            <a:r>
              <a:rPr lang="en-US" sz="1500" dirty="0">
                <a:latin typeface="Times New Roman" panose="02020603050405020304" pitchFamily="18" charset="0"/>
                <a:cs typeface="Times New Roman" panose="02020603050405020304" pitchFamily="18" charset="0"/>
              </a:rPr>
              <a:t>Understanding which links, ads, or campaigns drive traffic and engagement helps refine marketing strategies. It also reveals which channels or messages resonate most with different client segments.</a:t>
            </a:r>
          </a:p>
          <a:p>
            <a:pPr marL="469900" indent="-457200">
              <a:lnSpc>
                <a:spcPct val="100000"/>
              </a:lnSpc>
              <a:spcBef>
                <a:spcPts val="645"/>
              </a:spcBef>
              <a:buAutoNum type="arabicPeriod"/>
            </a:pPr>
            <a:r>
              <a:rPr lang="en-US" sz="1500" b="1" dirty="0">
                <a:latin typeface="Times New Roman" panose="02020603050405020304" pitchFamily="18" charset="0"/>
                <a:cs typeface="Times New Roman" panose="02020603050405020304" pitchFamily="18" charset="0"/>
              </a:rPr>
              <a:t>Performance Monitoring: </a:t>
            </a:r>
            <a:r>
              <a:rPr lang="en-US" sz="1500" dirty="0">
                <a:latin typeface="Times New Roman" panose="02020603050405020304" pitchFamily="18" charset="0"/>
                <a:cs typeface="Times New Roman" panose="02020603050405020304" pitchFamily="18" charset="0"/>
              </a:rPr>
              <a:t>Clickstream data can expose technical issues—like slow-loading pages or broken links—allowing teams to address problems that might otherwise frustrate users and harm retention.</a:t>
            </a:r>
          </a:p>
          <a:p>
            <a:pPr marL="469900" indent="-457200">
              <a:lnSpc>
                <a:spcPct val="100000"/>
              </a:lnSpc>
              <a:spcBef>
                <a:spcPts val="645"/>
              </a:spcBef>
              <a:buAutoNum type="arabicPeriod"/>
            </a:pPr>
            <a:r>
              <a:rPr lang="en-US" sz="1500" b="1" dirty="0">
                <a:latin typeface="Times New Roman" panose="02020603050405020304" pitchFamily="18" charset="0"/>
                <a:cs typeface="Times New Roman" panose="02020603050405020304" pitchFamily="18" charset="0"/>
              </a:rPr>
              <a:t>Business Intelligence and Decision-Making: </a:t>
            </a:r>
            <a:r>
              <a:rPr lang="en-US" sz="1500" dirty="0">
                <a:latin typeface="Times New Roman" panose="02020603050405020304" pitchFamily="18" charset="0"/>
                <a:cs typeface="Times New Roman" panose="02020603050405020304" pitchFamily="18" charset="0"/>
              </a:rPr>
              <a:t>Aggregated data provides a big-picture view of trends, such as peak usage times or popular features. This informs resource allocation, product development, and strategic planning.</a:t>
            </a:r>
          </a:p>
          <a:p>
            <a:pPr marL="469900" indent="-457200">
              <a:lnSpc>
                <a:spcPct val="100000"/>
              </a:lnSpc>
              <a:spcBef>
                <a:spcPts val="645"/>
              </a:spcBef>
              <a:buAutoNum type="arabicPeriod"/>
            </a:pPr>
            <a:r>
              <a:rPr lang="en-US" sz="1500" b="1" dirty="0">
                <a:latin typeface="Times New Roman" panose="02020603050405020304" pitchFamily="18" charset="0"/>
                <a:cs typeface="Times New Roman" panose="02020603050405020304" pitchFamily="18" charset="0"/>
              </a:rPr>
              <a:t>Competitive Advantage: </a:t>
            </a:r>
            <a:r>
              <a:rPr lang="en-US" sz="1500" dirty="0">
                <a:latin typeface="Times New Roman" panose="02020603050405020304" pitchFamily="18" charset="0"/>
                <a:cs typeface="Times New Roman" panose="02020603050405020304" pitchFamily="18" charset="0"/>
              </a:rPr>
              <a:t>Companies that leverage clickstream insights can stay ahead by quickly adapting to client needs and preferences, outpacing competitors who rely on less granular feedback.</a:t>
            </a:r>
            <a:endParaRPr lang="en-US" sz="1500" b="0" i="0" dirty="0">
              <a:solidFill>
                <a:schemeClr val="tx1"/>
              </a:solidFill>
              <a:effectLst/>
              <a:latin typeface="Times New Roman" panose="02020603050405020304" pitchFamily="18" charset="0"/>
              <a:cs typeface="Times New Roman" panose="02020603050405020304" pitchFamily="18" charset="0"/>
            </a:endParaRPr>
          </a:p>
        </p:txBody>
      </p:sp>
      <p:sp>
        <p:nvSpPr>
          <p:cNvPr id="3" name="object 3"/>
          <p:cNvSpPr txBox="1">
            <a:spLocks noGrp="1"/>
          </p:cNvSpPr>
          <p:nvPr>
            <p:ph type="title"/>
          </p:nvPr>
        </p:nvSpPr>
        <p:spPr>
          <a:prstGeom prst="rect">
            <a:avLst/>
          </a:prstGeom>
        </p:spPr>
        <p:txBody>
          <a:bodyPr vert="horz" wrap="square" lIns="0" tIns="187629" rIns="0" bIns="0" rtlCol="0">
            <a:spAutoFit/>
          </a:bodyPr>
          <a:lstStyle/>
          <a:p>
            <a:pPr marL="1922780">
              <a:lnSpc>
                <a:spcPct val="100000"/>
              </a:lnSpc>
              <a:spcBef>
                <a:spcPts val="95"/>
              </a:spcBef>
            </a:pPr>
            <a:r>
              <a:rPr spc="-10" dirty="0"/>
              <a:t>Motivation</a:t>
            </a:r>
          </a:p>
        </p:txBody>
      </p:sp>
      <p:pic>
        <p:nvPicPr>
          <p:cNvPr id="4" name="object 4"/>
          <p:cNvPicPr/>
          <p:nvPr/>
        </p:nvPicPr>
        <p:blipFill>
          <a:blip r:embed="rId2" cstate="print"/>
          <a:stretch>
            <a:fillRect/>
          </a:stretch>
        </p:blipFill>
        <p:spPr>
          <a:xfrm>
            <a:off x="10920983" y="158495"/>
            <a:ext cx="979931" cy="838200"/>
          </a:xfrm>
          <a:prstGeom prst="rect">
            <a:avLst/>
          </a:prstGeom>
        </p:spPr>
      </p:pic>
      <p:sp>
        <p:nvSpPr>
          <p:cNvPr id="5" name="object 5"/>
          <p:cNvSpPr txBox="1">
            <a:spLocks noGrp="1"/>
          </p:cNvSpPr>
          <p:nvPr>
            <p:ph type="sldNum" sz="quarter" idx="7"/>
          </p:nvPr>
        </p:nvSpPr>
        <p:spPr>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25" dirty="0"/>
              <a:t>7</a:t>
            </a:fld>
            <a:endParaRPr spc="-2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0271" y="922701"/>
            <a:ext cx="10371455" cy="5021311"/>
          </a:xfrm>
          <a:prstGeom prst="rect">
            <a:avLst/>
          </a:prstGeom>
        </p:spPr>
        <p:txBody>
          <a:bodyPr vert="horz" wrap="square" lIns="0" tIns="10795" rIns="0" bIns="0" rtlCol="0">
            <a:spAutoFit/>
          </a:bodyPr>
          <a:lstStyle/>
          <a:p>
            <a:pPr marL="283845" marR="5080" indent="-271780" algn="l">
              <a:lnSpc>
                <a:spcPct val="100699"/>
              </a:lnSpc>
              <a:spcBef>
                <a:spcPts val="85"/>
              </a:spcBef>
              <a:buClr>
                <a:srgbClr val="4966AC"/>
              </a:buClr>
              <a:buSzPct val="85000"/>
              <a:buFont typeface="Wingdings"/>
              <a:buChar char=""/>
              <a:tabLst>
                <a:tab pos="285115" algn="l"/>
              </a:tabLst>
            </a:pPr>
            <a:r>
              <a:rPr lang="en-US" sz="1600" dirty="0">
                <a:latin typeface="Times New Roman" panose="02020603050405020304" pitchFamily="18" charset="0"/>
                <a:cs typeface="Times New Roman" panose="02020603050405020304" pitchFamily="18" charset="0"/>
              </a:rPr>
              <a:t>The objective of this project is to analyze clickstream data to gain a deeper understanding of user behavior and segment users based on their browsing patterns and interactions. Clickstream data, which captures user activities such as page views, clicks, and conversions, provides valuable insights into how users navigate a website. By leveraging machine learning techniques like K-Means and DBSCAN clustering, the project identifies distinct user groups, including high-engagement users, casual browsers, cart abandoners, and potential buyers. These clusters help in understanding how different types of users interact with the website and what factors influence their decision-making.</a:t>
            </a:r>
          </a:p>
          <a:p>
            <a:pPr marL="12065" marR="5080" algn="l">
              <a:lnSpc>
                <a:spcPct val="100699"/>
              </a:lnSpc>
              <a:spcBef>
                <a:spcPts val="85"/>
              </a:spcBef>
              <a:buClr>
                <a:srgbClr val="4966AC"/>
              </a:buClr>
              <a:buSzPct val="85000"/>
              <a:tabLst>
                <a:tab pos="285115" algn="l"/>
              </a:tabLst>
            </a:pPr>
            <a:endParaRPr lang="en-US" sz="1600" dirty="0">
              <a:latin typeface="Times New Roman" panose="02020603050405020304" pitchFamily="18" charset="0"/>
              <a:cs typeface="Times New Roman" panose="02020603050405020304" pitchFamily="18" charset="0"/>
            </a:endParaRPr>
          </a:p>
          <a:p>
            <a:pPr marL="283845" marR="5080" indent="-271780" algn="l">
              <a:lnSpc>
                <a:spcPct val="100699"/>
              </a:lnSpc>
              <a:spcBef>
                <a:spcPts val="85"/>
              </a:spcBef>
              <a:buClr>
                <a:srgbClr val="4966AC"/>
              </a:buClr>
              <a:buSzPct val="85000"/>
              <a:buFont typeface="Wingdings"/>
              <a:buChar char=""/>
              <a:tabLst>
                <a:tab pos="285115" algn="l"/>
              </a:tabLst>
            </a:pPr>
            <a:r>
              <a:rPr lang="en-US" sz="1600" dirty="0">
                <a:latin typeface="Times New Roman" panose="02020603050405020304" pitchFamily="18" charset="0"/>
                <a:cs typeface="Times New Roman" panose="02020603050405020304" pitchFamily="18" charset="0"/>
              </a:rPr>
              <a:t>To achieve this, key metrics such as session duration, total page views, bounce rate, click patterns, and conversion rates are extracted and analyzed. These features allow the model to group users based on similarities in their browsing behavior. K-Means clustering helps in segmenting users into predefined groups based on numerical patterns, while DBSCAN is useful for identifying anomalies such as bots or irregular browsing behavior. The insights gained from this segmentation process enable businesses to optimize their marketing strategies, personalize user experiences, improve customer retention, and enhance website performance. For example, identifying frequent visitors who do not complete purchases can help businesses implement targeted promotions or retargeting strategies. Similarly, recognizing high-value customers allows for better loyalty programs and personalized recommendations.</a:t>
            </a:r>
          </a:p>
          <a:p>
            <a:pPr marL="283845" marR="5080" indent="-271780" algn="l">
              <a:lnSpc>
                <a:spcPct val="100699"/>
              </a:lnSpc>
              <a:spcBef>
                <a:spcPts val="85"/>
              </a:spcBef>
              <a:buClr>
                <a:srgbClr val="4966AC"/>
              </a:buClr>
              <a:buSzPct val="85000"/>
              <a:buFont typeface="Wingdings"/>
              <a:buChar char=""/>
              <a:tabLst>
                <a:tab pos="285115" algn="l"/>
              </a:tabLst>
            </a:pPr>
            <a:endParaRPr lang="en-US" sz="1600" dirty="0">
              <a:latin typeface="Times New Roman" panose="02020603050405020304" pitchFamily="18" charset="0"/>
              <a:cs typeface="Times New Roman" panose="02020603050405020304" pitchFamily="18" charset="0"/>
            </a:endParaRPr>
          </a:p>
          <a:p>
            <a:pPr marL="283845" marR="5080" indent="-271780" algn="l">
              <a:lnSpc>
                <a:spcPct val="100699"/>
              </a:lnSpc>
              <a:spcBef>
                <a:spcPts val="85"/>
              </a:spcBef>
              <a:buClr>
                <a:srgbClr val="4966AC"/>
              </a:buClr>
              <a:buSzPct val="85000"/>
              <a:buFont typeface="Wingdings"/>
              <a:buChar char=""/>
              <a:tabLst>
                <a:tab pos="285115" algn="l"/>
              </a:tabLst>
            </a:pPr>
            <a:r>
              <a:rPr lang="en-US" sz="1600" dirty="0">
                <a:latin typeface="Times New Roman" panose="02020603050405020304" pitchFamily="18" charset="0"/>
                <a:cs typeface="Times New Roman" panose="02020603050405020304" pitchFamily="18" charset="0"/>
              </a:rPr>
              <a:t>Ultimately, this project provides a data-driven approach to improving website efficiency and engagement by helping businesses understand their audience, refine user experience strategies, and drive higher conversions. By applying machine learning techniques to real-time user interactions, organizations can make informed decisions that enhance customer satisfaction and boost overall business performance.</a:t>
            </a:r>
            <a:endParaRPr lang="en-US" sz="1600" b="0" i="0" dirty="0">
              <a:solidFill>
                <a:schemeClr val="tx1"/>
              </a:solidFill>
              <a:effectLst/>
              <a:latin typeface="Times New Roman" panose="02020603050405020304" pitchFamily="18" charset="0"/>
              <a:cs typeface="Times New Roman" panose="02020603050405020304" pitchFamily="18" charset="0"/>
            </a:endParaRPr>
          </a:p>
        </p:txBody>
      </p:sp>
      <p:sp>
        <p:nvSpPr>
          <p:cNvPr id="3" name="object 3"/>
          <p:cNvSpPr txBox="1">
            <a:spLocks noGrp="1"/>
          </p:cNvSpPr>
          <p:nvPr>
            <p:ph type="title"/>
          </p:nvPr>
        </p:nvSpPr>
        <p:spPr>
          <a:xfrm>
            <a:off x="3071876" y="-304800"/>
            <a:ext cx="6048247" cy="1193088"/>
          </a:xfrm>
          <a:prstGeom prst="rect">
            <a:avLst/>
          </a:prstGeom>
        </p:spPr>
        <p:txBody>
          <a:bodyPr vert="horz" wrap="square" lIns="0" tIns="547928" rIns="0" bIns="0" rtlCol="0">
            <a:spAutoFit/>
          </a:bodyPr>
          <a:lstStyle/>
          <a:p>
            <a:pPr marL="2000250">
              <a:lnSpc>
                <a:spcPct val="100000"/>
              </a:lnSpc>
              <a:spcBef>
                <a:spcPts val="95"/>
              </a:spcBef>
            </a:pPr>
            <a:r>
              <a:rPr spc="-10" dirty="0"/>
              <a:t>Objective</a:t>
            </a:r>
          </a:p>
        </p:txBody>
      </p:sp>
      <p:pic>
        <p:nvPicPr>
          <p:cNvPr id="4" name="object 4"/>
          <p:cNvPicPr/>
          <p:nvPr/>
        </p:nvPicPr>
        <p:blipFill>
          <a:blip r:embed="rId2" cstate="print"/>
          <a:stretch>
            <a:fillRect/>
          </a:stretch>
        </p:blipFill>
        <p:spPr>
          <a:xfrm>
            <a:off x="10920983" y="158495"/>
            <a:ext cx="979931" cy="838200"/>
          </a:xfrm>
          <a:prstGeom prst="rect">
            <a:avLst/>
          </a:prstGeom>
        </p:spPr>
      </p:pic>
      <p:sp>
        <p:nvSpPr>
          <p:cNvPr id="5" name="object 5"/>
          <p:cNvSpPr txBox="1">
            <a:spLocks noGrp="1"/>
          </p:cNvSpPr>
          <p:nvPr>
            <p:ph type="sldNum" sz="quarter" idx="7"/>
          </p:nvPr>
        </p:nvSpPr>
        <p:spPr>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42058" y="1143000"/>
            <a:ext cx="10168890" cy="5077672"/>
          </a:xfrm>
          <a:prstGeom prst="rect">
            <a:avLst/>
          </a:prstGeom>
        </p:spPr>
        <p:txBody>
          <a:bodyPr vert="horz" wrap="square" lIns="0" tIns="12065" rIns="0" bIns="0" rtlCol="0">
            <a:spAutoFit/>
          </a:bodyPr>
          <a:lstStyle/>
          <a:p>
            <a:pPr marL="354965" marR="107950" indent="-342900" algn="just">
              <a:lnSpc>
                <a:spcPct val="100299"/>
              </a:lnSpc>
              <a:spcBef>
                <a:spcPts val="95"/>
              </a:spcBef>
              <a:buClr>
                <a:srgbClr val="4966AC"/>
              </a:buClr>
              <a:buSzPct val="85000"/>
              <a:buFont typeface="Wingdings" panose="05000000000000000000" pitchFamily="2" charset="2"/>
              <a:buChar char="Ø"/>
              <a:tabLst>
                <a:tab pos="285115" algn="l"/>
              </a:tabLst>
            </a:pPr>
            <a:r>
              <a:rPr lang="en-US" sz="1600" dirty="0">
                <a:latin typeface="Times New Roman" panose="02020603050405020304" pitchFamily="18" charset="0"/>
                <a:cs typeface="Times New Roman" panose="02020603050405020304" pitchFamily="18" charset="0"/>
              </a:rPr>
              <a:t>This is because clickstream data are a form of big data, and thus, it is characterized by large volumes, which are difficult to process. As shown in the ASOS example, however, if the appropriate data analytics methods are employed, clickstream data can derive valuable insights to support marketing activities As demonstrated by ASOS, one potentially useful application of clickstream data in marketing research and practice is consumer segmentation. Consumer segmentation is defined as the division of consumers into groups of buyers who share distinct characteristics and behaviors that might require separate products or marketing mixes. Recognizing consumer heterogeneity, much has been written about consumer segmentation in the offline environment, there is, however, a handful of research on consumer segmentation according to consumers’ online behavior. Existing studies on consumer online segmentation are limited in terms of insights.</a:t>
            </a:r>
          </a:p>
          <a:p>
            <a:pPr marL="354965" marR="107950" indent="-342900" algn="just">
              <a:lnSpc>
                <a:spcPct val="100299"/>
              </a:lnSpc>
              <a:spcBef>
                <a:spcPts val="95"/>
              </a:spcBef>
              <a:buClr>
                <a:srgbClr val="4966AC"/>
              </a:buClr>
              <a:buSzPct val="85000"/>
              <a:buFont typeface="Wingdings" panose="05000000000000000000" pitchFamily="2" charset="2"/>
              <a:buChar char="Ø"/>
              <a:tabLst>
                <a:tab pos="285115" algn="l"/>
              </a:tabLst>
            </a:pPr>
            <a:endParaRPr lang="en-US" sz="1600" b="1" dirty="0">
              <a:latin typeface="Times New Roman" panose="02020603050405020304" pitchFamily="18" charset="0"/>
              <a:cs typeface="Times New Roman" panose="02020603050405020304" pitchFamily="18" charset="0"/>
            </a:endParaRPr>
          </a:p>
          <a:p>
            <a:pPr marL="354965" marR="107950" indent="-342900" algn="just">
              <a:lnSpc>
                <a:spcPct val="100299"/>
              </a:lnSpc>
              <a:spcBef>
                <a:spcPts val="95"/>
              </a:spcBef>
              <a:buClr>
                <a:srgbClr val="4966AC"/>
              </a:buClr>
              <a:buSzPct val="85000"/>
              <a:buFont typeface="Wingdings" panose="05000000000000000000" pitchFamily="2" charset="2"/>
              <a:buChar char="Ø"/>
              <a:tabLst>
                <a:tab pos="285115" algn="l"/>
              </a:tabLst>
            </a:pPr>
            <a:r>
              <a:rPr lang="en-US" sz="1600" b="1" dirty="0">
                <a:latin typeface="Times New Roman" panose="02020603050405020304" pitchFamily="18" charset="0"/>
                <a:cs typeface="Times New Roman" panose="02020603050405020304" pitchFamily="18" charset="0"/>
              </a:rPr>
              <a:t>Disadvantages:-</a:t>
            </a:r>
          </a:p>
          <a:p>
            <a:pPr marL="354965" marR="107950" indent="-342900" algn="just">
              <a:lnSpc>
                <a:spcPct val="100299"/>
              </a:lnSpc>
              <a:spcBef>
                <a:spcPts val="95"/>
              </a:spcBef>
              <a:buClr>
                <a:srgbClr val="4966AC"/>
              </a:buClr>
              <a:buSzPct val="85000"/>
              <a:buFont typeface="Wingdings" panose="05000000000000000000" pitchFamily="2" charset="2"/>
              <a:buChar char="Ø"/>
              <a:tabLst>
                <a:tab pos="285115" algn="l"/>
              </a:tabLst>
            </a:pPr>
            <a:endParaRPr lang="en-US" sz="1600" b="1" dirty="0">
              <a:latin typeface="Times New Roman" panose="02020603050405020304" pitchFamily="18" charset="0"/>
              <a:cs typeface="Times New Roman" panose="02020603050405020304" pitchFamily="18" charset="0"/>
            </a:endParaRPr>
          </a:p>
          <a:p>
            <a:pPr marL="354965" marR="107950" lvl="2" indent="-342900" algn="just">
              <a:lnSpc>
                <a:spcPct val="100299"/>
              </a:lnSpc>
              <a:spcBef>
                <a:spcPts val="95"/>
              </a:spcBef>
              <a:buClr>
                <a:srgbClr val="4966AC"/>
              </a:buClr>
              <a:buSzPct val="85000"/>
              <a:buFont typeface="+mj-lt"/>
              <a:buAutoNum type="arabicPeriod"/>
              <a:tabLst>
                <a:tab pos="285115" algn="l"/>
              </a:tabLst>
            </a:pPr>
            <a:r>
              <a:rPr lang="en-US" sz="1600" dirty="0">
                <a:latin typeface="Times New Roman" panose="02020603050405020304" pitchFamily="18" charset="0"/>
                <a:cs typeface="Times New Roman" panose="02020603050405020304" pitchFamily="18" charset="0"/>
              </a:rPr>
              <a:t>Data Overload and Noise</a:t>
            </a:r>
            <a:endParaRPr lang="en-US" sz="1600" b="1" dirty="0">
              <a:latin typeface="Times New Roman" panose="02020603050405020304" pitchFamily="18" charset="0"/>
              <a:cs typeface="Times New Roman" panose="02020603050405020304" pitchFamily="18" charset="0"/>
            </a:endParaRPr>
          </a:p>
          <a:p>
            <a:pPr marL="354965" marR="107950" lvl="2" indent="-342900" algn="just">
              <a:lnSpc>
                <a:spcPct val="100299"/>
              </a:lnSpc>
              <a:spcBef>
                <a:spcPts val="95"/>
              </a:spcBef>
              <a:buClr>
                <a:srgbClr val="4966AC"/>
              </a:buClr>
              <a:buSzPct val="85000"/>
              <a:buFont typeface="+mj-lt"/>
              <a:buAutoNum type="arabicPeriod"/>
              <a:tabLst>
                <a:tab pos="285115" algn="l"/>
              </a:tabLst>
            </a:pPr>
            <a:r>
              <a:rPr lang="en-US" sz="1600" dirty="0">
                <a:latin typeface="Times New Roman" panose="02020603050405020304" pitchFamily="18" charset="0"/>
                <a:cs typeface="Times New Roman" panose="02020603050405020304" pitchFamily="18" charset="0"/>
              </a:rPr>
              <a:t>Privacy and Compliance Challenge</a:t>
            </a:r>
            <a:endParaRPr lang="en-US" sz="1600" b="1" dirty="0">
              <a:latin typeface="Times New Roman" panose="02020603050405020304" pitchFamily="18" charset="0"/>
              <a:cs typeface="Times New Roman" panose="02020603050405020304" pitchFamily="18" charset="0"/>
            </a:endParaRPr>
          </a:p>
          <a:p>
            <a:pPr marL="354965" marR="107950" lvl="2" indent="-342900" algn="just">
              <a:lnSpc>
                <a:spcPct val="100299"/>
              </a:lnSpc>
              <a:spcBef>
                <a:spcPts val="95"/>
              </a:spcBef>
              <a:buClr>
                <a:srgbClr val="4966AC"/>
              </a:buClr>
              <a:buSzPct val="85000"/>
              <a:buFont typeface="+mj-lt"/>
              <a:buAutoNum type="arabicPeriod"/>
              <a:tabLst>
                <a:tab pos="285115" algn="l"/>
              </a:tabLst>
            </a:pPr>
            <a:r>
              <a:rPr lang="en-US" sz="1600" dirty="0">
                <a:latin typeface="Times New Roman" panose="02020603050405020304" pitchFamily="18" charset="0"/>
                <a:cs typeface="Times New Roman" panose="02020603050405020304" pitchFamily="18" charset="0"/>
              </a:rPr>
              <a:t>Limited Real-Time Analysis</a:t>
            </a:r>
          </a:p>
          <a:p>
            <a:pPr marL="354965" marR="107950" lvl="2" indent="-342900" algn="just">
              <a:lnSpc>
                <a:spcPct val="100299"/>
              </a:lnSpc>
              <a:spcBef>
                <a:spcPts val="95"/>
              </a:spcBef>
              <a:buClr>
                <a:srgbClr val="4966AC"/>
              </a:buClr>
              <a:buSzPct val="85000"/>
              <a:buFont typeface="+mj-lt"/>
              <a:buAutoNum type="arabicPeriod"/>
              <a:tabLst>
                <a:tab pos="285115" algn="l"/>
              </a:tabLst>
            </a:pPr>
            <a:r>
              <a:rPr lang="en-US" sz="1600" dirty="0">
                <a:latin typeface="Times New Roman" panose="02020603050405020304" pitchFamily="18" charset="0"/>
                <a:cs typeface="Times New Roman" panose="02020603050405020304" pitchFamily="18" charset="0"/>
              </a:rPr>
              <a:t>Incomplete Contextual Understanding</a:t>
            </a:r>
          </a:p>
          <a:p>
            <a:pPr marL="354965" marR="107950" lvl="2" indent="-342900" algn="just">
              <a:lnSpc>
                <a:spcPct val="100299"/>
              </a:lnSpc>
              <a:spcBef>
                <a:spcPts val="95"/>
              </a:spcBef>
              <a:buClr>
                <a:srgbClr val="4966AC"/>
              </a:buClr>
              <a:buSzPct val="85000"/>
              <a:buFont typeface="+mj-lt"/>
              <a:buAutoNum type="arabicPeriod"/>
              <a:tabLst>
                <a:tab pos="285115" algn="l"/>
              </a:tabLst>
            </a:pPr>
            <a:r>
              <a:rPr lang="en-US" sz="1600" dirty="0">
                <a:latin typeface="Times New Roman" panose="02020603050405020304" pitchFamily="18" charset="0"/>
                <a:cs typeface="Times New Roman" panose="02020603050405020304" pitchFamily="18" charset="0"/>
              </a:rPr>
              <a:t>Scalability Issues</a:t>
            </a:r>
          </a:p>
          <a:p>
            <a:pPr marL="354965" marR="107950" lvl="2" indent="-342900" algn="just">
              <a:lnSpc>
                <a:spcPct val="100299"/>
              </a:lnSpc>
              <a:spcBef>
                <a:spcPts val="95"/>
              </a:spcBef>
              <a:buClr>
                <a:srgbClr val="4966AC"/>
              </a:buClr>
              <a:buSzPct val="85000"/>
              <a:buFont typeface="+mj-lt"/>
              <a:buAutoNum type="arabicPeriod"/>
              <a:tabLst>
                <a:tab pos="285115" algn="l"/>
              </a:tabLst>
            </a:pPr>
            <a:r>
              <a:rPr lang="en-US" sz="1600" dirty="0">
                <a:latin typeface="Times New Roman" panose="02020603050405020304" pitchFamily="18" charset="0"/>
                <a:cs typeface="Times New Roman" panose="02020603050405020304" pitchFamily="18" charset="0"/>
              </a:rPr>
              <a:t>Integration Gaps</a:t>
            </a:r>
          </a:p>
          <a:p>
            <a:pPr marL="354965" marR="107950" lvl="2" indent="-342900" algn="just">
              <a:lnSpc>
                <a:spcPct val="100299"/>
              </a:lnSpc>
              <a:spcBef>
                <a:spcPts val="95"/>
              </a:spcBef>
              <a:buClr>
                <a:srgbClr val="4966AC"/>
              </a:buClr>
              <a:buSzPct val="85000"/>
              <a:buFont typeface="+mj-lt"/>
              <a:buAutoNum type="arabicPeriod"/>
              <a:tabLst>
                <a:tab pos="285115" algn="l"/>
              </a:tabLst>
            </a:pPr>
            <a:r>
              <a:rPr lang="en-US" sz="1600" dirty="0">
                <a:latin typeface="Times New Roman" panose="02020603050405020304" pitchFamily="18" charset="0"/>
                <a:cs typeface="Times New Roman" panose="02020603050405020304" pitchFamily="18" charset="0"/>
              </a:rPr>
              <a:t>Accuracy and Attribution Problems</a:t>
            </a:r>
          </a:p>
          <a:p>
            <a:pPr marL="354965" marR="107950" indent="-342900" algn="just">
              <a:lnSpc>
                <a:spcPct val="100299"/>
              </a:lnSpc>
              <a:spcBef>
                <a:spcPts val="95"/>
              </a:spcBef>
              <a:buClr>
                <a:srgbClr val="4966AC"/>
              </a:buClr>
              <a:buSzPct val="85000"/>
              <a:buFont typeface="+mj-lt"/>
              <a:buAutoNum type="arabicPeriod"/>
              <a:tabLst>
                <a:tab pos="285115" algn="l"/>
              </a:tabLst>
            </a:pPr>
            <a:endParaRPr lang="en-US" sz="1600" b="1" dirty="0">
              <a:solidFill>
                <a:schemeClr val="tx1"/>
              </a:solidFill>
              <a:latin typeface="Times New Roman" panose="02020603050405020304" pitchFamily="18" charset="0"/>
              <a:cs typeface="Times New Roman" panose="02020603050405020304" pitchFamily="18" charset="0"/>
            </a:endParaRPr>
          </a:p>
        </p:txBody>
      </p:sp>
      <p:sp>
        <p:nvSpPr>
          <p:cNvPr id="3" name="object 3"/>
          <p:cNvSpPr txBox="1">
            <a:spLocks noGrp="1"/>
          </p:cNvSpPr>
          <p:nvPr>
            <p:ph type="title"/>
          </p:nvPr>
        </p:nvSpPr>
        <p:spPr>
          <a:xfrm>
            <a:off x="2588109" y="179338"/>
            <a:ext cx="6048247" cy="1193088"/>
          </a:xfrm>
          <a:prstGeom prst="rect">
            <a:avLst/>
          </a:prstGeom>
        </p:spPr>
        <p:txBody>
          <a:bodyPr vert="horz" wrap="square" lIns="0" tIns="12700" rIns="0" bIns="0" rtlCol="0">
            <a:spAutoFit/>
          </a:bodyPr>
          <a:lstStyle/>
          <a:p>
            <a:pPr marL="1798320">
              <a:lnSpc>
                <a:spcPct val="100000"/>
              </a:lnSpc>
              <a:spcBef>
                <a:spcPts val="100"/>
              </a:spcBef>
            </a:pPr>
            <a:r>
              <a:rPr sz="3600" dirty="0"/>
              <a:t>Existing</a:t>
            </a:r>
            <a:r>
              <a:rPr sz="3600" spc="-15" dirty="0"/>
              <a:t> </a:t>
            </a:r>
            <a:r>
              <a:rPr sz="3600" spc="-10" dirty="0"/>
              <a:t>Method</a:t>
            </a:r>
            <a:endParaRPr sz="3600" dirty="0"/>
          </a:p>
        </p:txBody>
      </p:sp>
      <p:pic>
        <p:nvPicPr>
          <p:cNvPr id="4" name="object 4"/>
          <p:cNvPicPr/>
          <p:nvPr/>
        </p:nvPicPr>
        <p:blipFill>
          <a:blip r:embed="rId2" cstate="print"/>
          <a:stretch>
            <a:fillRect/>
          </a:stretch>
        </p:blipFill>
        <p:spPr>
          <a:xfrm>
            <a:off x="10920983" y="158495"/>
            <a:ext cx="979931" cy="838200"/>
          </a:xfrm>
          <a:prstGeom prst="rect">
            <a:avLst/>
          </a:prstGeom>
        </p:spPr>
      </p:pic>
      <p:sp>
        <p:nvSpPr>
          <p:cNvPr id="5" name="object 5"/>
          <p:cNvSpPr txBox="1">
            <a:spLocks noGrp="1"/>
          </p:cNvSpPr>
          <p:nvPr>
            <p:ph type="sldNum" sz="quarter" idx="7"/>
          </p:nvPr>
        </p:nvSpPr>
        <p:spPr>
          <a:prstGeom prst="rect">
            <a:avLst/>
          </a:prstGeom>
        </p:spPr>
        <p:txBody>
          <a:bodyPr vert="horz" wrap="square" lIns="0" tIns="13970" rIns="0" bIns="0" rtlCol="0">
            <a:spAutoFit/>
          </a:bodyPr>
          <a:lstStyle/>
          <a:p>
            <a:pPr marL="38100">
              <a:lnSpc>
                <a:spcPct val="100000"/>
              </a:lnSpc>
              <a:spcBef>
                <a:spcPts val="110"/>
              </a:spcBef>
            </a:pPr>
            <a:fld id="{81D60167-4931-47E6-BA6A-407CBD079E47}" type="slidenum">
              <a:rPr spc="-25" dirty="0"/>
              <a:t>9</a:t>
            </a:fld>
            <a:endParaRPr spc="-25" dirty="0"/>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410"/>
              </a:lnSpc>
            </a:pPr>
            <a:r>
              <a:rPr dirty="0"/>
              <a:t>PROJECT</a:t>
            </a:r>
            <a:r>
              <a:rPr spc="10" dirty="0"/>
              <a:t> </a:t>
            </a:r>
            <a:r>
              <a:rPr spc="-40" dirty="0"/>
              <a:t>VIVA-</a:t>
            </a:r>
            <a:r>
              <a:rPr spc="-20" dirty="0"/>
              <a:t>VOCE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353C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673</TotalTime>
  <Words>3665</Words>
  <Application>Microsoft Office PowerPoint</Application>
  <PresentationFormat>Widescreen</PresentationFormat>
  <Paragraphs>393</Paragraphs>
  <Slides>33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33</vt:i4>
      </vt:variant>
    </vt:vector>
  </HeadingPairs>
  <TitlesOfParts>
    <vt:vector size="44" baseType="lpstr">
      <vt:lpstr>__Inter_d65c78</vt:lpstr>
      <vt:lpstr>Aptos</vt:lpstr>
      <vt:lpstr>Arial</vt:lpstr>
      <vt:lpstr>Calibri</vt:lpstr>
      <vt:lpstr>Century Gothic</vt:lpstr>
      <vt:lpstr>Palatino Linotype</vt:lpstr>
      <vt:lpstr>Tahoma</vt:lpstr>
      <vt:lpstr>Times New Roman</vt:lpstr>
      <vt:lpstr>Wingdings</vt:lpstr>
      <vt:lpstr>Wingdings 2</vt:lpstr>
      <vt:lpstr>Office Theme</vt:lpstr>
      <vt:lpstr>Shopping Intensity: Unveiling Consumer Segments Through Clickstream Data</vt:lpstr>
      <vt:lpstr>Outline</vt:lpstr>
      <vt:lpstr>Abstract</vt:lpstr>
      <vt:lpstr>Introduction</vt:lpstr>
      <vt:lpstr>Literature Survey</vt:lpstr>
      <vt:lpstr>Literature Survey</vt:lpstr>
      <vt:lpstr>Motivation</vt:lpstr>
      <vt:lpstr>Objective</vt:lpstr>
      <vt:lpstr>Existing Method</vt:lpstr>
      <vt:lpstr>Proposed Method</vt:lpstr>
      <vt:lpstr>Proposed Method</vt:lpstr>
      <vt:lpstr>Block diagram</vt:lpstr>
      <vt:lpstr>Explanation of Proposed Work</vt:lpstr>
      <vt:lpstr>Explanation of Proposed Work</vt:lpstr>
      <vt:lpstr>Explanation of Proposed Work</vt:lpstr>
      <vt:lpstr>Software Involved</vt:lpstr>
      <vt:lpstr>Hardware Involved </vt:lpstr>
      <vt:lpstr>Application &amp; Advantages</vt:lpstr>
      <vt:lpstr>Application &amp; Advantages</vt:lpstr>
      <vt:lpstr>System Architecture/Proposed work Block diagram</vt:lpstr>
      <vt:lpstr>System Architecture/Proposed work Block diagram</vt:lpstr>
      <vt:lpstr>UML Diagram</vt:lpstr>
      <vt:lpstr>Implementation(Sample code)</vt:lpstr>
      <vt:lpstr>Implementation(Sample code)</vt:lpstr>
      <vt:lpstr>Testing/Simulation</vt:lpstr>
      <vt:lpstr>Testing/Simulation</vt:lpstr>
      <vt:lpstr>Results &amp; Discussion</vt:lpstr>
      <vt:lpstr>Results &amp; Discussion</vt:lpstr>
      <vt:lpstr>Results &amp; Discussion</vt:lpstr>
      <vt:lpstr>Results &amp; Discussion</vt:lpstr>
      <vt:lpstr>Conclusion &amp; 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subbarao kavuri</dc:creator>
  <cp:lastModifiedBy>Subbarao Kavuri</cp:lastModifiedBy>
  <cp:revision>11</cp:revision>
  <dcterms:created xsi:type="dcterms:W3CDTF">2024-07-09T17:41:49Z</dcterms:created>
  <dcterms:modified xsi:type="dcterms:W3CDTF">2025-04-02T06:08:27Z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2024-07-09T00:00:00Z</vt:filetime>
  </property>
  <property fmtid="{D5CDD505-2E9C-101B-9397-08002B2CF9AE}" pid="3" name="Creator">
    <vt:lpwstr>Microsoft® PowerPoint® 2021</vt:lpwstr>
  </property>
  <property fmtid="{D5CDD505-2E9C-101B-9397-08002B2CF9AE}" pid="4" name="LastSaved">
    <vt:filetime>2024-07-09T00:00:00Z</vt:filetime>
  </property>
  <property fmtid="{D5CDD505-2E9C-101B-9397-08002B2CF9AE}" pid="5" name="Producer">
    <vt:lpwstr>Microsoft® PowerPoint® 2021</vt:lpwstr>
  </property>
</Properties>
</file>