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34"/>
  </p:notesMasterIdLst>
  <p:handoutMasterIdLst>
    <p:handoutMasterId r:id="rId35"/>
  </p:handoutMasterIdLst>
  <p:sldIdLst>
    <p:sldId id="375" r:id="rId2"/>
    <p:sldId id="257" r:id="rId3"/>
    <p:sldId id="258" r:id="rId4"/>
    <p:sldId id="259" r:id="rId5"/>
    <p:sldId id="260" r:id="rId6"/>
    <p:sldId id="261" r:id="rId7"/>
    <p:sldId id="262" r:id="rId8"/>
    <p:sldId id="368" r:id="rId9"/>
    <p:sldId id="264" r:id="rId10"/>
    <p:sldId id="265" r:id="rId11"/>
    <p:sldId id="335" r:id="rId12"/>
    <p:sldId id="267" r:id="rId13"/>
    <p:sldId id="268" r:id="rId14"/>
    <p:sldId id="269" r:id="rId15"/>
    <p:sldId id="270" r:id="rId16"/>
    <p:sldId id="271" r:id="rId17"/>
    <p:sldId id="272" r:id="rId18"/>
    <p:sldId id="361" r:id="rId19"/>
    <p:sldId id="363" r:id="rId20"/>
    <p:sldId id="369" r:id="rId21"/>
    <p:sldId id="371" r:id="rId22"/>
    <p:sldId id="367" r:id="rId23"/>
    <p:sldId id="376" r:id="rId24"/>
    <p:sldId id="374" r:id="rId25"/>
    <p:sldId id="372" r:id="rId26"/>
    <p:sldId id="373" r:id="rId27"/>
    <p:sldId id="377" r:id="rId28"/>
    <p:sldId id="364" r:id="rId29"/>
    <p:sldId id="370" r:id="rId30"/>
    <p:sldId id="273" r:id="rId31"/>
    <p:sldId id="378" r:id="rId32"/>
    <p:sldId id="325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500000"/>
    <a:srgbClr val="8D4B39"/>
    <a:srgbClr val="3A12E4"/>
    <a:srgbClr val="AD1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D4C7A-39D6-41AD-8BAB-7C77C9A3F40E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291B70-284E-4BBC-A945-16B8461F2AC0}">
      <dgm:prSet phldrT="[Text]"/>
      <dgm:spPr/>
      <dgm:t>
        <a:bodyPr/>
        <a:lstStyle/>
        <a:p>
          <a:r>
            <a:rPr lang="en-IN" dirty="0"/>
            <a:t>Image Collection</a:t>
          </a:r>
        </a:p>
      </dgm:t>
    </dgm:pt>
    <dgm:pt modelId="{1B64C4EB-EEF6-49A6-BB78-1DD397562390}" type="parTrans" cxnId="{AD2798FD-A5F6-4896-93B9-2CA3066DF2B1}">
      <dgm:prSet/>
      <dgm:spPr/>
      <dgm:t>
        <a:bodyPr/>
        <a:lstStyle/>
        <a:p>
          <a:endParaRPr lang="en-IN"/>
        </a:p>
      </dgm:t>
    </dgm:pt>
    <dgm:pt modelId="{567B9F2B-647A-4D00-AAF3-D261BAB9A69C}" type="sibTrans" cxnId="{AD2798FD-A5F6-4896-93B9-2CA3066DF2B1}">
      <dgm:prSet/>
      <dgm:spPr/>
      <dgm:t>
        <a:bodyPr/>
        <a:lstStyle/>
        <a:p>
          <a:endParaRPr lang="en-IN"/>
        </a:p>
      </dgm:t>
    </dgm:pt>
    <dgm:pt modelId="{8420C018-C6FC-4EB9-BB74-22ED78C80085}">
      <dgm:prSet phldrT="[Text]" custT="1"/>
      <dgm:spPr/>
      <dgm:t>
        <a:bodyPr/>
        <a:lstStyle/>
        <a:p>
          <a:r>
            <a:rPr lang="en-IN" sz="1100" dirty="0"/>
            <a:t>Collect the image of  a mango leaf and stored in the data base</a:t>
          </a:r>
        </a:p>
      </dgm:t>
    </dgm:pt>
    <dgm:pt modelId="{A1FA2F16-A119-4804-8CB2-BCE259283D84}" type="parTrans" cxnId="{EDDA0CBE-84CD-4773-B48B-872F480C4A47}">
      <dgm:prSet/>
      <dgm:spPr/>
      <dgm:t>
        <a:bodyPr/>
        <a:lstStyle/>
        <a:p>
          <a:endParaRPr lang="en-IN"/>
        </a:p>
      </dgm:t>
    </dgm:pt>
    <dgm:pt modelId="{43B39CF1-10B0-4FA4-BD73-D0163F7C7D79}" type="sibTrans" cxnId="{EDDA0CBE-84CD-4773-B48B-872F480C4A47}">
      <dgm:prSet/>
      <dgm:spPr/>
      <dgm:t>
        <a:bodyPr/>
        <a:lstStyle/>
        <a:p>
          <a:endParaRPr lang="en-IN"/>
        </a:p>
      </dgm:t>
    </dgm:pt>
    <dgm:pt modelId="{72C990CC-5704-4512-8D5D-256F78C6B2FB}">
      <dgm:prSet phldrT="[Text]"/>
      <dgm:spPr/>
      <dgm:t>
        <a:bodyPr/>
        <a:lstStyle/>
        <a:p>
          <a:r>
            <a:rPr lang="en-US" b="0" i="0" dirty="0"/>
            <a:t>Image Classification</a:t>
          </a:r>
          <a:endParaRPr lang="en-IN" dirty="0"/>
        </a:p>
      </dgm:t>
    </dgm:pt>
    <dgm:pt modelId="{73210251-EB17-490E-8BAE-969F394EE89C}" type="parTrans" cxnId="{B2E9ADE9-B381-4E5C-8803-0AF2B63F2FDA}">
      <dgm:prSet/>
      <dgm:spPr/>
      <dgm:t>
        <a:bodyPr/>
        <a:lstStyle/>
        <a:p>
          <a:endParaRPr lang="en-IN"/>
        </a:p>
      </dgm:t>
    </dgm:pt>
    <dgm:pt modelId="{0DA5F320-9787-4BE3-9475-E8695A94A054}" type="sibTrans" cxnId="{B2E9ADE9-B381-4E5C-8803-0AF2B63F2FDA}">
      <dgm:prSet/>
      <dgm:spPr/>
      <dgm:t>
        <a:bodyPr/>
        <a:lstStyle/>
        <a:p>
          <a:endParaRPr lang="en-IN"/>
        </a:p>
      </dgm:t>
    </dgm:pt>
    <dgm:pt modelId="{8758D24D-9B06-4F98-930E-5D6C3CD13374}">
      <dgm:prSet phldrT="[Text]" custT="1"/>
      <dgm:spPr/>
      <dgm:t>
        <a:bodyPr/>
        <a:lstStyle/>
        <a:p>
          <a:r>
            <a:rPr lang="en-US" sz="1100" b="0" i="0" dirty="0"/>
            <a:t>Collect a large dataset of images of mango leaves, including healthy and diseased leaves.</a:t>
          </a:r>
          <a:endParaRPr lang="en-IN" sz="1100" dirty="0"/>
        </a:p>
      </dgm:t>
    </dgm:pt>
    <dgm:pt modelId="{F1CA8B85-730F-406C-B4A0-9AF92AFF6458}" type="parTrans" cxnId="{7E6FDD6C-45AF-40B4-81EA-AFDF8783601E}">
      <dgm:prSet/>
      <dgm:spPr/>
      <dgm:t>
        <a:bodyPr/>
        <a:lstStyle/>
        <a:p>
          <a:endParaRPr lang="en-IN"/>
        </a:p>
      </dgm:t>
    </dgm:pt>
    <dgm:pt modelId="{AAC130F4-DF81-4BCB-826B-2D9C84489AD7}" type="sibTrans" cxnId="{7E6FDD6C-45AF-40B4-81EA-AFDF8783601E}">
      <dgm:prSet/>
      <dgm:spPr/>
      <dgm:t>
        <a:bodyPr/>
        <a:lstStyle/>
        <a:p>
          <a:endParaRPr lang="en-IN"/>
        </a:p>
      </dgm:t>
    </dgm:pt>
    <dgm:pt modelId="{4B40477D-1EDB-405B-9EEC-04E6602F0CEF}">
      <dgm:prSet phldrT="[Text]"/>
      <dgm:spPr/>
      <dgm:t>
        <a:bodyPr/>
        <a:lstStyle/>
        <a:p>
          <a:r>
            <a:rPr lang="en-US" b="0" i="0" dirty="0"/>
            <a:t>image augmentation </a:t>
          </a:r>
          <a:endParaRPr lang="en-IN" dirty="0"/>
        </a:p>
      </dgm:t>
    </dgm:pt>
    <dgm:pt modelId="{F0EA3A9E-8CFA-4A8B-A7C2-A43382212B30}" type="parTrans" cxnId="{138BD9B4-6BA8-44B4-B0B8-70AC41DC2251}">
      <dgm:prSet/>
      <dgm:spPr/>
      <dgm:t>
        <a:bodyPr/>
        <a:lstStyle/>
        <a:p>
          <a:endParaRPr lang="en-IN"/>
        </a:p>
      </dgm:t>
    </dgm:pt>
    <dgm:pt modelId="{93EFB93E-96D7-439C-8404-0709EB40AEAE}" type="sibTrans" cxnId="{138BD9B4-6BA8-44B4-B0B8-70AC41DC2251}">
      <dgm:prSet/>
      <dgm:spPr/>
      <dgm:t>
        <a:bodyPr/>
        <a:lstStyle/>
        <a:p>
          <a:endParaRPr lang="en-IN"/>
        </a:p>
      </dgm:t>
    </dgm:pt>
    <dgm:pt modelId="{EA57FD4D-BB45-4002-B883-BCC5FEAEFFAE}">
      <dgm:prSet phldrT="[Text]" custT="1"/>
      <dgm:spPr/>
      <dgm:t>
        <a:bodyPr/>
        <a:lstStyle/>
        <a:p>
          <a:r>
            <a:rPr lang="en-US" sz="1100" b="0" i="0" dirty="0"/>
            <a:t>It involves applying random transformations to the training images to increase the diversity of the dataset and improve the model's ability to generalize to new or unseen images.</a:t>
          </a:r>
          <a:endParaRPr lang="en-IN" sz="1100" dirty="0"/>
        </a:p>
      </dgm:t>
    </dgm:pt>
    <dgm:pt modelId="{E8C7ED29-96E4-492D-82CE-3274670E90DA}" type="parTrans" cxnId="{E616E717-C463-4A66-9AD0-4B788D771ED4}">
      <dgm:prSet/>
      <dgm:spPr/>
      <dgm:t>
        <a:bodyPr/>
        <a:lstStyle/>
        <a:p>
          <a:endParaRPr lang="en-IN"/>
        </a:p>
      </dgm:t>
    </dgm:pt>
    <dgm:pt modelId="{3A5FF342-8691-466C-992D-1B1BFAFDF3AD}" type="sibTrans" cxnId="{E616E717-C463-4A66-9AD0-4B788D771ED4}">
      <dgm:prSet/>
      <dgm:spPr/>
      <dgm:t>
        <a:bodyPr/>
        <a:lstStyle/>
        <a:p>
          <a:endParaRPr lang="en-IN"/>
        </a:p>
      </dgm:t>
    </dgm:pt>
    <dgm:pt modelId="{24884E21-3C5F-4146-9EB1-30E2C97DABC4}">
      <dgm:prSet phldrT="[Text]"/>
      <dgm:spPr/>
      <dgm:t>
        <a:bodyPr/>
        <a:lstStyle/>
        <a:p>
          <a:r>
            <a:rPr lang="en-US" b="1" i="0" dirty="0"/>
            <a:t>Training &amp; Testing</a:t>
          </a:r>
          <a:endParaRPr lang="en-IN" dirty="0"/>
        </a:p>
      </dgm:t>
    </dgm:pt>
    <dgm:pt modelId="{F914A2CE-07E8-48D6-9BA7-F9EA5883F20F}" type="parTrans" cxnId="{89E9BA1A-B804-4DE6-BB05-1E1ACD3C8F1E}">
      <dgm:prSet/>
      <dgm:spPr/>
      <dgm:t>
        <a:bodyPr/>
        <a:lstStyle/>
        <a:p>
          <a:endParaRPr lang="en-IN"/>
        </a:p>
      </dgm:t>
    </dgm:pt>
    <dgm:pt modelId="{D992F4CE-7782-4118-89EA-5F672CCE5129}" type="sibTrans" cxnId="{89E9BA1A-B804-4DE6-BB05-1E1ACD3C8F1E}">
      <dgm:prSet/>
      <dgm:spPr/>
      <dgm:t>
        <a:bodyPr/>
        <a:lstStyle/>
        <a:p>
          <a:endParaRPr lang="en-IN"/>
        </a:p>
      </dgm:t>
    </dgm:pt>
    <dgm:pt modelId="{D9D85DD8-B5E8-4152-852B-EAB4CBDF622D}">
      <dgm:prSet phldrT="[Text]" custT="1"/>
      <dgm:spPr/>
      <dgm:t>
        <a:bodyPr/>
        <a:lstStyle/>
        <a:p>
          <a:r>
            <a:rPr lang="en-IN" sz="1100" dirty="0"/>
            <a:t>Training</a:t>
          </a:r>
          <a:r>
            <a:rPr lang="en-IN" sz="1100" baseline="0" dirty="0"/>
            <a:t> and testing the images for data model and trine the data </a:t>
          </a:r>
          <a:endParaRPr lang="en-IN" sz="1100" dirty="0"/>
        </a:p>
      </dgm:t>
    </dgm:pt>
    <dgm:pt modelId="{1D570EFB-CFB5-4057-8E4F-89787051BE5A}" type="parTrans" cxnId="{C0B54DAC-854E-4270-A065-04D37C107394}">
      <dgm:prSet/>
      <dgm:spPr/>
      <dgm:t>
        <a:bodyPr/>
        <a:lstStyle/>
        <a:p>
          <a:endParaRPr lang="en-IN"/>
        </a:p>
      </dgm:t>
    </dgm:pt>
    <dgm:pt modelId="{36A2B216-B7EB-4435-9462-879870EFF024}" type="sibTrans" cxnId="{C0B54DAC-854E-4270-A065-04D37C107394}">
      <dgm:prSet/>
      <dgm:spPr/>
      <dgm:t>
        <a:bodyPr/>
        <a:lstStyle/>
        <a:p>
          <a:endParaRPr lang="en-IN"/>
        </a:p>
      </dgm:t>
    </dgm:pt>
    <dgm:pt modelId="{DE53B7AB-6B59-417C-BB54-F405E7D21950}">
      <dgm:prSet phldrT="[Text]" custT="1"/>
      <dgm:spPr/>
      <dgm:t>
        <a:bodyPr/>
        <a:lstStyle/>
        <a:p>
          <a:r>
            <a:rPr lang="en-US" sz="1100" b="0" i="0" dirty="0"/>
            <a:t>training a deep learning model, specifically a Convolutional Neural Network (CNN), on a dataset of images of mango leaves to detect diseases.</a:t>
          </a:r>
          <a:endParaRPr lang="en-IN" sz="1100" dirty="0"/>
        </a:p>
      </dgm:t>
    </dgm:pt>
    <dgm:pt modelId="{9732F029-9422-4B16-8B78-7C2E30996300}" type="parTrans" cxnId="{9489584A-E704-408D-BBA1-07F638ED1E2E}">
      <dgm:prSet/>
      <dgm:spPr/>
      <dgm:t>
        <a:bodyPr/>
        <a:lstStyle/>
        <a:p>
          <a:endParaRPr lang="en-IN"/>
        </a:p>
      </dgm:t>
    </dgm:pt>
    <dgm:pt modelId="{66B0280A-C014-4A1F-8F0C-CF1D7075A00B}" type="sibTrans" cxnId="{9489584A-E704-408D-BBA1-07F638ED1E2E}">
      <dgm:prSet/>
      <dgm:spPr/>
      <dgm:t>
        <a:bodyPr/>
        <a:lstStyle/>
        <a:p>
          <a:endParaRPr lang="en-IN"/>
        </a:p>
      </dgm:t>
    </dgm:pt>
    <dgm:pt modelId="{9E44735F-8A56-4972-8382-E42EEB3004F6}">
      <dgm:prSet phldrT="[Text]"/>
      <dgm:spPr/>
      <dgm:t>
        <a:bodyPr/>
        <a:lstStyle/>
        <a:p>
          <a:r>
            <a:rPr lang="en-IN" dirty="0"/>
            <a:t>Training Models</a:t>
          </a:r>
        </a:p>
      </dgm:t>
    </dgm:pt>
    <dgm:pt modelId="{9A7E9F6C-4666-4E57-A88A-7836C10FB089}" type="sibTrans" cxnId="{CD5ADCD8-31CD-4405-9E4B-9FAF15086C72}">
      <dgm:prSet/>
      <dgm:spPr/>
      <dgm:t>
        <a:bodyPr/>
        <a:lstStyle/>
        <a:p>
          <a:endParaRPr lang="en-IN"/>
        </a:p>
      </dgm:t>
    </dgm:pt>
    <dgm:pt modelId="{4A22E7B2-0617-4256-8BAF-C3044D675ABC}" type="parTrans" cxnId="{CD5ADCD8-31CD-4405-9E4B-9FAF15086C72}">
      <dgm:prSet/>
      <dgm:spPr/>
      <dgm:t>
        <a:bodyPr/>
        <a:lstStyle/>
        <a:p>
          <a:endParaRPr lang="en-IN"/>
        </a:p>
      </dgm:t>
    </dgm:pt>
    <dgm:pt modelId="{BD15A616-AEAA-45FF-84B9-8347F52AC055}">
      <dgm:prSet phldrT="[Text]"/>
      <dgm:spPr/>
      <dgm:t>
        <a:bodyPr/>
        <a:lstStyle/>
        <a:p>
          <a:r>
            <a:rPr lang="en-IN" dirty="0"/>
            <a:t>Output</a:t>
          </a:r>
        </a:p>
      </dgm:t>
    </dgm:pt>
    <dgm:pt modelId="{E61D284F-1E34-4221-BE09-341B9A481096}" type="parTrans" cxnId="{F43F1BFF-CFC7-4523-9314-041446A97FBE}">
      <dgm:prSet/>
      <dgm:spPr/>
      <dgm:t>
        <a:bodyPr/>
        <a:lstStyle/>
        <a:p>
          <a:endParaRPr lang="en-IN"/>
        </a:p>
      </dgm:t>
    </dgm:pt>
    <dgm:pt modelId="{01C5F5BE-4DFF-4816-A00C-BBF24E5A0EAF}" type="sibTrans" cxnId="{F43F1BFF-CFC7-4523-9314-041446A97FBE}">
      <dgm:prSet/>
      <dgm:spPr/>
      <dgm:t>
        <a:bodyPr/>
        <a:lstStyle/>
        <a:p>
          <a:endParaRPr lang="en-IN"/>
        </a:p>
      </dgm:t>
    </dgm:pt>
    <dgm:pt modelId="{C965D2D8-F87B-444C-8D67-9C2EA902379C}">
      <dgm:prSet phldrT="[Text]" custT="1"/>
      <dgm:spPr/>
      <dgm:t>
        <a:bodyPr/>
        <a:lstStyle/>
        <a:p>
          <a:r>
            <a:rPr lang="en-US" sz="1100" b="0" i="0" dirty="0"/>
            <a:t>output of the training model is a classification of the input images into </a:t>
          </a:r>
          <a:r>
            <a:rPr lang="en-US" altLang="en-US" sz="11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Mango Leaf Disease names</a:t>
          </a:r>
          <a:endParaRPr lang="en-IN" sz="1100" dirty="0"/>
        </a:p>
      </dgm:t>
    </dgm:pt>
    <dgm:pt modelId="{E2FDB46A-C5A7-4E7B-A6DB-388A86E3DF21}" type="parTrans" cxnId="{5C589E74-D8EE-4D81-A5D4-FBFFA13F2FF8}">
      <dgm:prSet/>
      <dgm:spPr/>
      <dgm:t>
        <a:bodyPr/>
        <a:lstStyle/>
        <a:p>
          <a:endParaRPr lang="en-IN"/>
        </a:p>
      </dgm:t>
    </dgm:pt>
    <dgm:pt modelId="{218D9DF8-5215-4B45-9A93-170A92AEC86E}" type="sibTrans" cxnId="{5C589E74-D8EE-4D81-A5D4-FBFFA13F2FF8}">
      <dgm:prSet/>
      <dgm:spPr/>
      <dgm:t>
        <a:bodyPr/>
        <a:lstStyle/>
        <a:p>
          <a:endParaRPr lang="en-IN"/>
        </a:p>
      </dgm:t>
    </dgm:pt>
    <dgm:pt modelId="{2BB0E7BD-453C-471C-B53A-219C713A8029}" type="pres">
      <dgm:prSet presAssocID="{8AFD4C7A-39D6-41AD-8BAB-7C77C9A3F40E}" presName="Name0" presStyleCnt="0">
        <dgm:presLayoutVars>
          <dgm:dir/>
          <dgm:animLvl val="lvl"/>
          <dgm:resizeHandles val="exact"/>
        </dgm:presLayoutVars>
      </dgm:prSet>
      <dgm:spPr/>
    </dgm:pt>
    <dgm:pt modelId="{3B0A52D4-5430-49C4-9CD9-E378C532456E}" type="pres">
      <dgm:prSet presAssocID="{8AFD4C7A-39D6-41AD-8BAB-7C77C9A3F40E}" presName="tSp" presStyleCnt="0"/>
      <dgm:spPr/>
    </dgm:pt>
    <dgm:pt modelId="{1876BF12-219F-4E6A-A086-F4CE48D47413}" type="pres">
      <dgm:prSet presAssocID="{8AFD4C7A-39D6-41AD-8BAB-7C77C9A3F40E}" presName="bSp" presStyleCnt="0"/>
      <dgm:spPr/>
    </dgm:pt>
    <dgm:pt modelId="{16FC5D23-A2A9-40FB-8662-56EB40320C91}" type="pres">
      <dgm:prSet presAssocID="{8AFD4C7A-39D6-41AD-8BAB-7C77C9A3F40E}" presName="process" presStyleCnt="0"/>
      <dgm:spPr/>
    </dgm:pt>
    <dgm:pt modelId="{C7BC8E20-B7CF-4EE2-8AC2-EBF6EF062A2B}" type="pres">
      <dgm:prSet presAssocID="{5B291B70-284E-4BBC-A945-16B8461F2AC0}" presName="composite1" presStyleCnt="0"/>
      <dgm:spPr/>
    </dgm:pt>
    <dgm:pt modelId="{7E8B9934-42D6-4630-AA93-CDB84CFEDE13}" type="pres">
      <dgm:prSet presAssocID="{5B291B70-284E-4BBC-A945-16B8461F2AC0}" presName="dummyNode1" presStyleLbl="node1" presStyleIdx="0" presStyleCnt="6"/>
      <dgm:spPr/>
    </dgm:pt>
    <dgm:pt modelId="{BB0744B0-CC23-48E4-A66F-7C1E6F72F039}" type="pres">
      <dgm:prSet presAssocID="{5B291B70-284E-4BBC-A945-16B8461F2AC0}" presName="childNode1" presStyleLbl="bgAcc1" presStyleIdx="0" presStyleCnt="6" custScaleX="105098" custScaleY="140320">
        <dgm:presLayoutVars>
          <dgm:bulletEnabled val="1"/>
        </dgm:presLayoutVars>
      </dgm:prSet>
      <dgm:spPr/>
    </dgm:pt>
    <dgm:pt modelId="{07CAD29B-435A-4AF1-8B86-304618FFF014}" type="pres">
      <dgm:prSet presAssocID="{5B291B70-284E-4BBC-A945-16B8461F2AC0}" presName="childNode1tx" presStyleLbl="bgAcc1" presStyleIdx="0" presStyleCnt="6">
        <dgm:presLayoutVars>
          <dgm:bulletEnabled val="1"/>
        </dgm:presLayoutVars>
      </dgm:prSet>
      <dgm:spPr/>
    </dgm:pt>
    <dgm:pt modelId="{FA7F0746-FC9B-4E32-BA27-DCF50B415BD8}" type="pres">
      <dgm:prSet presAssocID="{5B291B70-284E-4BBC-A945-16B8461F2AC0}" presName="parentNode1" presStyleLbl="node1" presStyleIdx="0" presStyleCnt="6" custScaleX="116575" custLinFactNeighborX="14133" custLinFactNeighborY="14545">
        <dgm:presLayoutVars>
          <dgm:chMax val="1"/>
          <dgm:bulletEnabled val="1"/>
        </dgm:presLayoutVars>
      </dgm:prSet>
      <dgm:spPr/>
    </dgm:pt>
    <dgm:pt modelId="{79C12F7A-A356-44E2-B3F6-56FA4E38AAB9}" type="pres">
      <dgm:prSet presAssocID="{5B291B70-284E-4BBC-A945-16B8461F2AC0}" presName="connSite1" presStyleCnt="0"/>
      <dgm:spPr/>
    </dgm:pt>
    <dgm:pt modelId="{4AE41869-E284-4C8B-B604-2BD23BF9CB3D}" type="pres">
      <dgm:prSet presAssocID="{567B9F2B-647A-4D00-AAF3-D261BAB9A69C}" presName="Name9" presStyleLbl="sibTrans2D1" presStyleIdx="0" presStyleCnt="5"/>
      <dgm:spPr/>
    </dgm:pt>
    <dgm:pt modelId="{FC52CB11-DB71-4219-A1EE-15A2FE8A358E}" type="pres">
      <dgm:prSet presAssocID="{72C990CC-5704-4512-8D5D-256F78C6B2FB}" presName="composite2" presStyleCnt="0"/>
      <dgm:spPr/>
    </dgm:pt>
    <dgm:pt modelId="{AFB11800-08B5-4AC7-9624-BB7B48C3DD5C}" type="pres">
      <dgm:prSet presAssocID="{72C990CC-5704-4512-8D5D-256F78C6B2FB}" presName="dummyNode2" presStyleLbl="node1" presStyleIdx="0" presStyleCnt="6"/>
      <dgm:spPr/>
    </dgm:pt>
    <dgm:pt modelId="{716100FD-A554-48B5-BE99-E64D72887F37}" type="pres">
      <dgm:prSet presAssocID="{72C990CC-5704-4512-8D5D-256F78C6B2FB}" presName="childNode2" presStyleLbl="bgAcc1" presStyleIdx="1" presStyleCnt="6" custScaleX="130448" custScaleY="127918">
        <dgm:presLayoutVars>
          <dgm:bulletEnabled val="1"/>
        </dgm:presLayoutVars>
      </dgm:prSet>
      <dgm:spPr/>
    </dgm:pt>
    <dgm:pt modelId="{C5862E41-3272-43C8-8430-3BC3073D0142}" type="pres">
      <dgm:prSet presAssocID="{72C990CC-5704-4512-8D5D-256F78C6B2FB}" presName="childNode2tx" presStyleLbl="bgAcc1" presStyleIdx="1" presStyleCnt="6">
        <dgm:presLayoutVars>
          <dgm:bulletEnabled val="1"/>
        </dgm:presLayoutVars>
      </dgm:prSet>
      <dgm:spPr/>
    </dgm:pt>
    <dgm:pt modelId="{9C98355A-E074-4FF2-8855-33979484B9D3}" type="pres">
      <dgm:prSet presAssocID="{72C990CC-5704-4512-8D5D-256F78C6B2FB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84EEC56F-CFA0-4BFC-AF11-0B00840DC47E}" type="pres">
      <dgm:prSet presAssocID="{72C990CC-5704-4512-8D5D-256F78C6B2FB}" presName="connSite2" presStyleCnt="0"/>
      <dgm:spPr/>
    </dgm:pt>
    <dgm:pt modelId="{A7FE7DBC-5497-4F05-A7B4-8F0A8DA7EA3E}" type="pres">
      <dgm:prSet presAssocID="{0DA5F320-9787-4BE3-9475-E8695A94A054}" presName="Name18" presStyleLbl="sibTrans2D1" presStyleIdx="1" presStyleCnt="5"/>
      <dgm:spPr/>
    </dgm:pt>
    <dgm:pt modelId="{981205F0-59E6-4DEC-B39B-735CE66812DC}" type="pres">
      <dgm:prSet presAssocID="{4B40477D-1EDB-405B-9EEC-04E6602F0CEF}" presName="composite1" presStyleCnt="0"/>
      <dgm:spPr/>
    </dgm:pt>
    <dgm:pt modelId="{387FD19B-C759-4EA0-B764-5BFA0A31D437}" type="pres">
      <dgm:prSet presAssocID="{4B40477D-1EDB-405B-9EEC-04E6602F0CEF}" presName="dummyNode1" presStyleLbl="node1" presStyleIdx="1" presStyleCnt="6"/>
      <dgm:spPr/>
    </dgm:pt>
    <dgm:pt modelId="{80CD3E8B-0B24-4F2C-9C1A-E474289AE3DD}" type="pres">
      <dgm:prSet presAssocID="{4B40477D-1EDB-405B-9EEC-04E6602F0CEF}" presName="childNode1" presStyleLbl="bgAcc1" presStyleIdx="2" presStyleCnt="6" custScaleX="150221" custScaleY="179210">
        <dgm:presLayoutVars>
          <dgm:bulletEnabled val="1"/>
        </dgm:presLayoutVars>
      </dgm:prSet>
      <dgm:spPr/>
    </dgm:pt>
    <dgm:pt modelId="{4D869782-1A8E-46E4-9896-D43C6414FE73}" type="pres">
      <dgm:prSet presAssocID="{4B40477D-1EDB-405B-9EEC-04E6602F0CEF}" presName="childNode1tx" presStyleLbl="bgAcc1" presStyleIdx="2" presStyleCnt="6">
        <dgm:presLayoutVars>
          <dgm:bulletEnabled val="1"/>
        </dgm:presLayoutVars>
      </dgm:prSet>
      <dgm:spPr/>
    </dgm:pt>
    <dgm:pt modelId="{4698DFFB-7754-40B6-AC52-A0A5C17F583F}" type="pres">
      <dgm:prSet presAssocID="{4B40477D-1EDB-405B-9EEC-04E6602F0CEF}" presName="parentNode1" presStyleLbl="node1" presStyleIdx="2" presStyleCnt="6" custLinFactNeighborX="43714" custLinFactNeighborY="57514">
        <dgm:presLayoutVars>
          <dgm:chMax val="1"/>
          <dgm:bulletEnabled val="1"/>
        </dgm:presLayoutVars>
      </dgm:prSet>
      <dgm:spPr/>
    </dgm:pt>
    <dgm:pt modelId="{3B66BF2D-6B89-4E09-860F-9DB5CE1D77B5}" type="pres">
      <dgm:prSet presAssocID="{4B40477D-1EDB-405B-9EEC-04E6602F0CEF}" presName="connSite1" presStyleCnt="0"/>
      <dgm:spPr/>
    </dgm:pt>
    <dgm:pt modelId="{5ECE4E29-6F52-4C51-AFCD-4D076E4C2C96}" type="pres">
      <dgm:prSet presAssocID="{93EFB93E-96D7-439C-8404-0709EB40AEAE}" presName="Name9" presStyleLbl="sibTrans2D1" presStyleIdx="2" presStyleCnt="5" custScaleX="88481" custLinFactNeighborX="25970" custLinFactNeighborY="4311"/>
      <dgm:spPr/>
    </dgm:pt>
    <dgm:pt modelId="{801EFD72-B106-4F17-B4D6-A5A964FAB7DB}" type="pres">
      <dgm:prSet presAssocID="{24884E21-3C5F-4146-9EB1-30E2C97DABC4}" presName="composite2" presStyleCnt="0"/>
      <dgm:spPr/>
    </dgm:pt>
    <dgm:pt modelId="{5BFC6188-2133-4888-8B49-70D466DD39BC}" type="pres">
      <dgm:prSet presAssocID="{24884E21-3C5F-4146-9EB1-30E2C97DABC4}" presName="dummyNode2" presStyleLbl="node1" presStyleIdx="2" presStyleCnt="6"/>
      <dgm:spPr/>
    </dgm:pt>
    <dgm:pt modelId="{E8DC065B-0D19-486B-A69C-570CDC74B836}" type="pres">
      <dgm:prSet presAssocID="{24884E21-3C5F-4146-9EB1-30E2C97DABC4}" presName="childNode2" presStyleLbl="bgAcc1" presStyleIdx="3" presStyleCnt="6" custScaleY="152172" custLinFactNeighborX="10508" custLinFactNeighborY="17290">
        <dgm:presLayoutVars>
          <dgm:bulletEnabled val="1"/>
        </dgm:presLayoutVars>
      </dgm:prSet>
      <dgm:spPr/>
    </dgm:pt>
    <dgm:pt modelId="{A4A964C9-A6D2-43F5-B397-92C101EB9814}" type="pres">
      <dgm:prSet presAssocID="{24884E21-3C5F-4146-9EB1-30E2C97DABC4}" presName="childNode2tx" presStyleLbl="bgAcc1" presStyleIdx="3" presStyleCnt="6">
        <dgm:presLayoutVars>
          <dgm:bulletEnabled val="1"/>
        </dgm:presLayoutVars>
      </dgm:prSet>
      <dgm:spPr/>
    </dgm:pt>
    <dgm:pt modelId="{B2560BEC-0D0E-464A-9CF2-FD40DF93BB08}" type="pres">
      <dgm:prSet presAssocID="{24884E21-3C5F-4146-9EB1-30E2C97DABC4}" presName="parentNode2" presStyleLbl="node1" presStyleIdx="3" presStyleCnt="6" custLinFactNeighborX="15199" custLinFactNeighborY="-7585">
        <dgm:presLayoutVars>
          <dgm:chMax val="0"/>
          <dgm:bulletEnabled val="1"/>
        </dgm:presLayoutVars>
      </dgm:prSet>
      <dgm:spPr/>
    </dgm:pt>
    <dgm:pt modelId="{C068BED9-BAF1-4F50-84EE-95F2C3147A74}" type="pres">
      <dgm:prSet presAssocID="{24884E21-3C5F-4146-9EB1-30E2C97DABC4}" presName="connSite2" presStyleCnt="0"/>
      <dgm:spPr/>
    </dgm:pt>
    <dgm:pt modelId="{CD056EE2-3219-42A8-90B7-6151303C2428}" type="pres">
      <dgm:prSet presAssocID="{D992F4CE-7782-4118-89EA-5F672CCE5129}" presName="Name18" presStyleLbl="sibTrans2D1" presStyleIdx="3" presStyleCnt="5" custScaleX="79251" custLinFactNeighborX="-996" custLinFactNeighborY="-9960"/>
      <dgm:spPr/>
    </dgm:pt>
    <dgm:pt modelId="{C0282811-E5F0-4F8B-979B-53B061A795E3}" type="pres">
      <dgm:prSet presAssocID="{9E44735F-8A56-4972-8382-E42EEB3004F6}" presName="composite1" presStyleCnt="0"/>
      <dgm:spPr/>
    </dgm:pt>
    <dgm:pt modelId="{2E3881EA-581A-44C1-A2F8-48ACA37C2C3A}" type="pres">
      <dgm:prSet presAssocID="{9E44735F-8A56-4972-8382-E42EEB3004F6}" presName="dummyNode1" presStyleLbl="node1" presStyleIdx="3" presStyleCnt="6"/>
      <dgm:spPr/>
    </dgm:pt>
    <dgm:pt modelId="{82AF2BFD-F0F6-4DD5-AE05-B30C0A416C56}" type="pres">
      <dgm:prSet presAssocID="{9E44735F-8A56-4972-8382-E42EEB3004F6}" presName="childNode1" presStyleLbl="bgAcc1" presStyleIdx="4" presStyleCnt="6" custScaleX="162269" custScaleY="147484">
        <dgm:presLayoutVars>
          <dgm:bulletEnabled val="1"/>
        </dgm:presLayoutVars>
      </dgm:prSet>
      <dgm:spPr/>
    </dgm:pt>
    <dgm:pt modelId="{43F5BBF8-7AFC-4C32-9C92-7A2A14E2BD56}" type="pres">
      <dgm:prSet presAssocID="{9E44735F-8A56-4972-8382-E42EEB3004F6}" presName="childNode1tx" presStyleLbl="bgAcc1" presStyleIdx="4" presStyleCnt="6">
        <dgm:presLayoutVars>
          <dgm:bulletEnabled val="1"/>
        </dgm:presLayoutVars>
      </dgm:prSet>
      <dgm:spPr/>
    </dgm:pt>
    <dgm:pt modelId="{9E9E00FC-BEB8-497A-94C6-F8276F9F73ED}" type="pres">
      <dgm:prSet presAssocID="{9E44735F-8A56-4972-8382-E42EEB3004F6}" presName="parentNode1" presStyleLbl="node1" presStyleIdx="4" presStyleCnt="6" custLinFactNeighborX="35738" custLinFactNeighborY="31454">
        <dgm:presLayoutVars>
          <dgm:chMax val="1"/>
          <dgm:bulletEnabled val="1"/>
        </dgm:presLayoutVars>
      </dgm:prSet>
      <dgm:spPr/>
    </dgm:pt>
    <dgm:pt modelId="{517105B4-8341-4CF6-AD55-578B6946F08F}" type="pres">
      <dgm:prSet presAssocID="{9E44735F-8A56-4972-8382-E42EEB3004F6}" presName="connSite1" presStyleCnt="0"/>
      <dgm:spPr/>
    </dgm:pt>
    <dgm:pt modelId="{AF7861C7-B70E-4CA5-9EDC-F34C2BDE2545}" type="pres">
      <dgm:prSet presAssocID="{9A7E9F6C-4666-4E57-A88A-7836C10FB089}" presName="Name9" presStyleLbl="sibTrans2D1" presStyleIdx="4" presStyleCnt="5"/>
      <dgm:spPr/>
    </dgm:pt>
    <dgm:pt modelId="{19CB83B1-2A30-4EC8-B635-6EC2C6C242C3}" type="pres">
      <dgm:prSet presAssocID="{BD15A616-AEAA-45FF-84B9-8347F52AC055}" presName="composite2" presStyleCnt="0"/>
      <dgm:spPr/>
    </dgm:pt>
    <dgm:pt modelId="{07B6DB09-9766-4FE0-B7DD-6928CD72860C}" type="pres">
      <dgm:prSet presAssocID="{BD15A616-AEAA-45FF-84B9-8347F52AC055}" presName="dummyNode2" presStyleLbl="node1" presStyleIdx="4" presStyleCnt="6"/>
      <dgm:spPr/>
    </dgm:pt>
    <dgm:pt modelId="{0CE35703-0D67-4428-A1CC-0A92623DC438}" type="pres">
      <dgm:prSet presAssocID="{BD15A616-AEAA-45FF-84B9-8347F52AC055}" presName="childNode2" presStyleLbl="bgAcc1" presStyleIdx="5" presStyleCnt="6" custScaleX="123562" custScaleY="149437">
        <dgm:presLayoutVars>
          <dgm:bulletEnabled val="1"/>
        </dgm:presLayoutVars>
      </dgm:prSet>
      <dgm:spPr/>
    </dgm:pt>
    <dgm:pt modelId="{1890295F-8154-4666-98D9-71F1098143D8}" type="pres">
      <dgm:prSet presAssocID="{BD15A616-AEAA-45FF-84B9-8347F52AC055}" presName="childNode2tx" presStyleLbl="bgAcc1" presStyleIdx="5" presStyleCnt="6">
        <dgm:presLayoutVars>
          <dgm:bulletEnabled val="1"/>
        </dgm:presLayoutVars>
      </dgm:prSet>
      <dgm:spPr/>
    </dgm:pt>
    <dgm:pt modelId="{EABF128E-7605-4A9E-8FE6-A8DF045DB4B9}" type="pres">
      <dgm:prSet presAssocID="{BD15A616-AEAA-45FF-84B9-8347F52AC055}" presName="parentNode2" presStyleLbl="node1" presStyleIdx="5" presStyleCnt="6" custLinFactNeighborX="980" custLinFactNeighborY="-62337">
        <dgm:presLayoutVars>
          <dgm:chMax val="0"/>
          <dgm:bulletEnabled val="1"/>
        </dgm:presLayoutVars>
      </dgm:prSet>
      <dgm:spPr/>
    </dgm:pt>
    <dgm:pt modelId="{72DFFF04-3869-4329-B28E-7AC6A2721B61}" type="pres">
      <dgm:prSet presAssocID="{BD15A616-AEAA-45FF-84B9-8347F52AC055}" presName="connSite2" presStyleCnt="0"/>
      <dgm:spPr/>
    </dgm:pt>
  </dgm:ptLst>
  <dgm:cxnLst>
    <dgm:cxn modelId="{D498220B-C9A0-4CBF-A111-934BCC601A8D}" type="presOf" srcId="{5B291B70-284E-4BBC-A945-16B8461F2AC0}" destId="{FA7F0746-FC9B-4E32-BA27-DCF50B415BD8}" srcOrd="0" destOrd="0" presId="urn:microsoft.com/office/officeart/2005/8/layout/hProcess4"/>
    <dgm:cxn modelId="{CF6FDE0F-3084-4B0C-899B-D22914DDA2C9}" type="presOf" srcId="{BD15A616-AEAA-45FF-84B9-8347F52AC055}" destId="{EABF128E-7605-4A9E-8FE6-A8DF045DB4B9}" srcOrd="0" destOrd="0" presId="urn:microsoft.com/office/officeart/2005/8/layout/hProcess4"/>
    <dgm:cxn modelId="{E616E717-C463-4A66-9AD0-4B788D771ED4}" srcId="{4B40477D-1EDB-405B-9EEC-04E6602F0CEF}" destId="{EA57FD4D-BB45-4002-B883-BCC5FEAEFFAE}" srcOrd="0" destOrd="0" parTransId="{E8C7ED29-96E4-492D-82CE-3274670E90DA}" sibTransId="{3A5FF342-8691-466C-992D-1B1BFAFDF3AD}"/>
    <dgm:cxn modelId="{2E06521A-7CD9-4DE8-9624-D2A5748272B2}" type="presOf" srcId="{72C990CC-5704-4512-8D5D-256F78C6B2FB}" destId="{9C98355A-E074-4FF2-8855-33979484B9D3}" srcOrd="0" destOrd="0" presId="urn:microsoft.com/office/officeart/2005/8/layout/hProcess4"/>
    <dgm:cxn modelId="{89E9BA1A-B804-4DE6-BB05-1E1ACD3C8F1E}" srcId="{8AFD4C7A-39D6-41AD-8BAB-7C77C9A3F40E}" destId="{24884E21-3C5F-4146-9EB1-30E2C97DABC4}" srcOrd="3" destOrd="0" parTransId="{F914A2CE-07E8-48D6-9BA7-F9EA5883F20F}" sibTransId="{D992F4CE-7782-4118-89EA-5F672CCE5129}"/>
    <dgm:cxn modelId="{CBC5DA1A-E18A-469B-8A51-9C65EA4418E1}" type="presOf" srcId="{C965D2D8-F87B-444C-8D67-9C2EA902379C}" destId="{1890295F-8154-4666-98D9-71F1098143D8}" srcOrd="1" destOrd="0" presId="urn:microsoft.com/office/officeart/2005/8/layout/hProcess4"/>
    <dgm:cxn modelId="{1AC9C625-ACF6-4346-AEC4-D08436262105}" type="presOf" srcId="{24884E21-3C5F-4146-9EB1-30E2C97DABC4}" destId="{B2560BEC-0D0E-464A-9CF2-FD40DF93BB08}" srcOrd="0" destOrd="0" presId="urn:microsoft.com/office/officeart/2005/8/layout/hProcess4"/>
    <dgm:cxn modelId="{9930A82F-FAB9-438C-8FE2-AE215CDF12FF}" type="presOf" srcId="{567B9F2B-647A-4D00-AAF3-D261BAB9A69C}" destId="{4AE41869-E284-4C8B-B604-2BD23BF9CB3D}" srcOrd="0" destOrd="0" presId="urn:microsoft.com/office/officeart/2005/8/layout/hProcess4"/>
    <dgm:cxn modelId="{7EA75530-E375-47C3-B651-EE82928284FC}" type="presOf" srcId="{EA57FD4D-BB45-4002-B883-BCC5FEAEFFAE}" destId="{80CD3E8B-0B24-4F2C-9C1A-E474289AE3DD}" srcOrd="0" destOrd="0" presId="urn:microsoft.com/office/officeart/2005/8/layout/hProcess4"/>
    <dgm:cxn modelId="{B2A70934-4D7D-4739-A5D1-582F08D1FCFF}" type="presOf" srcId="{0DA5F320-9787-4BE3-9475-E8695A94A054}" destId="{A7FE7DBC-5497-4F05-A7B4-8F0A8DA7EA3E}" srcOrd="0" destOrd="0" presId="urn:microsoft.com/office/officeart/2005/8/layout/hProcess4"/>
    <dgm:cxn modelId="{BD42F05E-5543-41CA-8A67-A5C574746F94}" type="presOf" srcId="{8758D24D-9B06-4F98-930E-5D6C3CD13374}" destId="{716100FD-A554-48B5-BE99-E64D72887F37}" srcOrd="0" destOrd="0" presId="urn:microsoft.com/office/officeart/2005/8/layout/hProcess4"/>
    <dgm:cxn modelId="{9489584A-E704-408D-BBA1-07F638ED1E2E}" srcId="{9E44735F-8A56-4972-8382-E42EEB3004F6}" destId="{DE53B7AB-6B59-417C-BB54-F405E7D21950}" srcOrd="0" destOrd="0" parTransId="{9732F029-9422-4B16-8B78-7C2E30996300}" sibTransId="{66B0280A-C014-4A1F-8F0C-CF1D7075A00B}"/>
    <dgm:cxn modelId="{7E6FDD6C-45AF-40B4-81EA-AFDF8783601E}" srcId="{72C990CC-5704-4512-8D5D-256F78C6B2FB}" destId="{8758D24D-9B06-4F98-930E-5D6C3CD13374}" srcOrd="0" destOrd="0" parTransId="{F1CA8B85-730F-406C-B4A0-9AF92AFF6458}" sibTransId="{AAC130F4-DF81-4BCB-826B-2D9C84489AD7}"/>
    <dgm:cxn modelId="{4ABFEF71-40DC-46E5-8AFE-9966F7FE3114}" type="presOf" srcId="{D9D85DD8-B5E8-4152-852B-EAB4CBDF622D}" destId="{E8DC065B-0D19-486B-A69C-570CDC74B836}" srcOrd="0" destOrd="0" presId="urn:microsoft.com/office/officeart/2005/8/layout/hProcess4"/>
    <dgm:cxn modelId="{2081B053-93D3-4779-BFD7-222EA5D814B9}" type="presOf" srcId="{DE53B7AB-6B59-417C-BB54-F405E7D21950}" destId="{43F5BBF8-7AFC-4C32-9C92-7A2A14E2BD56}" srcOrd="1" destOrd="0" presId="urn:microsoft.com/office/officeart/2005/8/layout/hProcess4"/>
    <dgm:cxn modelId="{5C589E74-D8EE-4D81-A5D4-FBFFA13F2FF8}" srcId="{BD15A616-AEAA-45FF-84B9-8347F52AC055}" destId="{C965D2D8-F87B-444C-8D67-9C2EA902379C}" srcOrd="0" destOrd="0" parTransId="{E2FDB46A-C5A7-4E7B-A6DB-388A86E3DF21}" sibTransId="{218D9DF8-5215-4B45-9A93-170A92AEC86E}"/>
    <dgm:cxn modelId="{90504A5A-C19E-4946-B185-E5252116D581}" type="presOf" srcId="{4B40477D-1EDB-405B-9EEC-04E6602F0CEF}" destId="{4698DFFB-7754-40B6-AC52-A0A5C17F583F}" srcOrd="0" destOrd="0" presId="urn:microsoft.com/office/officeart/2005/8/layout/hProcess4"/>
    <dgm:cxn modelId="{03720A87-DC71-47A2-920B-E6DA4209025C}" type="presOf" srcId="{93EFB93E-96D7-439C-8404-0709EB40AEAE}" destId="{5ECE4E29-6F52-4C51-AFCD-4D076E4C2C96}" srcOrd="0" destOrd="0" presId="urn:microsoft.com/office/officeart/2005/8/layout/hProcess4"/>
    <dgm:cxn modelId="{64F2C787-1634-43B4-8DDE-F9CCA6D43F1B}" type="presOf" srcId="{8758D24D-9B06-4F98-930E-5D6C3CD13374}" destId="{C5862E41-3272-43C8-8430-3BC3073D0142}" srcOrd="1" destOrd="0" presId="urn:microsoft.com/office/officeart/2005/8/layout/hProcess4"/>
    <dgm:cxn modelId="{E0487E88-8608-4FC4-A7A5-10603B488BBD}" type="presOf" srcId="{9A7E9F6C-4666-4E57-A88A-7836C10FB089}" destId="{AF7861C7-B70E-4CA5-9EDC-F34C2BDE2545}" srcOrd="0" destOrd="0" presId="urn:microsoft.com/office/officeart/2005/8/layout/hProcess4"/>
    <dgm:cxn modelId="{F4C1EF99-8FB7-42DC-883D-02A72B79D956}" type="presOf" srcId="{9E44735F-8A56-4972-8382-E42EEB3004F6}" destId="{9E9E00FC-BEB8-497A-94C6-F8276F9F73ED}" srcOrd="0" destOrd="0" presId="urn:microsoft.com/office/officeart/2005/8/layout/hProcess4"/>
    <dgm:cxn modelId="{4775ADA4-1CA1-422E-BC50-61DC4A004ADD}" type="presOf" srcId="{8AFD4C7A-39D6-41AD-8BAB-7C77C9A3F40E}" destId="{2BB0E7BD-453C-471C-B53A-219C713A8029}" srcOrd="0" destOrd="0" presId="urn:microsoft.com/office/officeart/2005/8/layout/hProcess4"/>
    <dgm:cxn modelId="{C0B54DAC-854E-4270-A065-04D37C107394}" srcId="{24884E21-3C5F-4146-9EB1-30E2C97DABC4}" destId="{D9D85DD8-B5E8-4152-852B-EAB4CBDF622D}" srcOrd="0" destOrd="0" parTransId="{1D570EFB-CFB5-4057-8E4F-89787051BE5A}" sibTransId="{36A2B216-B7EB-4435-9462-879870EFF024}"/>
    <dgm:cxn modelId="{138BD9B4-6BA8-44B4-B0B8-70AC41DC2251}" srcId="{8AFD4C7A-39D6-41AD-8BAB-7C77C9A3F40E}" destId="{4B40477D-1EDB-405B-9EEC-04E6602F0CEF}" srcOrd="2" destOrd="0" parTransId="{F0EA3A9E-8CFA-4A8B-A7C2-A43382212B30}" sibTransId="{93EFB93E-96D7-439C-8404-0709EB40AEAE}"/>
    <dgm:cxn modelId="{443419BD-D3EC-4078-9CD7-78D5454EC0BA}" type="presOf" srcId="{8420C018-C6FC-4EB9-BB74-22ED78C80085}" destId="{BB0744B0-CC23-48E4-A66F-7C1E6F72F039}" srcOrd="0" destOrd="0" presId="urn:microsoft.com/office/officeart/2005/8/layout/hProcess4"/>
    <dgm:cxn modelId="{EDDA0CBE-84CD-4773-B48B-872F480C4A47}" srcId="{5B291B70-284E-4BBC-A945-16B8461F2AC0}" destId="{8420C018-C6FC-4EB9-BB74-22ED78C80085}" srcOrd="0" destOrd="0" parTransId="{A1FA2F16-A119-4804-8CB2-BCE259283D84}" sibTransId="{43B39CF1-10B0-4FA4-BD73-D0163F7C7D79}"/>
    <dgm:cxn modelId="{2E7503C5-23E4-4798-B1FF-30846CD1A84F}" type="presOf" srcId="{EA57FD4D-BB45-4002-B883-BCC5FEAEFFAE}" destId="{4D869782-1A8E-46E4-9896-D43C6414FE73}" srcOrd="1" destOrd="0" presId="urn:microsoft.com/office/officeart/2005/8/layout/hProcess4"/>
    <dgm:cxn modelId="{BBA636C8-638E-46B5-BB28-267ADBA5BCC4}" type="presOf" srcId="{DE53B7AB-6B59-417C-BB54-F405E7D21950}" destId="{82AF2BFD-F0F6-4DD5-AE05-B30C0A416C56}" srcOrd="0" destOrd="0" presId="urn:microsoft.com/office/officeart/2005/8/layout/hProcess4"/>
    <dgm:cxn modelId="{361C45CA-4FAD-4A18-A3FA-21663BAAE35C}" type="presOf" srcId="{8420C018-C6FC-4EB9-BB74-22ED78C80085}" destId="{07CAD29B-435A-4AF1-8B86-304618FFF014}" srcOrd="1" destOrd="0" presId="urn:microsoft.com/office/officeart/2005/8/layout/hProcess4"/>
    <dgm:cxn modelId="{CD5ADCD8-31CD-4405-9E4B-9FAF15086C72}" srcId="{8AFD4C7A-39D6-41AD-8BAB-7C77C9A3F40E}" destId="{9E44735F-8A56-4972-8382-E42EEB3004F6}" srcOrd="4" destOrd="0" parTransId="{4A22E7B2-0617-4256-8BAF-C3044D675ABC}" sibTransId="{9A7E9F6C-4666-4E57-A88A-7836C10FB089}"/>
    <dgm:cxn modelId="{5305A0DE-39F5-44CC-B647-4AAD50CC1776}" type="presOf" srcId="{D992F4CE-7782-4118-89EA-5F672CCE5129}" destId="{CD056EE2-3219-42A8-90B7-6151303C2428}" srcOrd="0" destOrd="0" presId="urn:microsoft.com/office/officeart/2005/8/layout/hProcess4"/>
    <dgm:cxn modelId="{3FD5ADE1-7294-464C-9F5D-FC19957DA7F8}" type="presOf" srcId="{D9D85DD8-B5E8-4152-852B-EAB4CBDF622D}" destId="{A4A964C9-A6D2-43F5-B397-92C101EB9814}" srcOrd="1" destOrd="0" presId="urn:microsoft.com/office/officeart/2005/8/layout/hProcess4"/>
    <dgm:cxn modelId="{B2E9ADE9-B381-4E5C-8803-0AF2B63F2FDA}" srcId="{8AFD4C7A-39D6-41AD-8BAB-7C77C9A3F40E}" destId="{72C990CC-5704-4512-8D5D-256F78C6B2FB}" srcOrd="1" destOrd="0" parTransId="{73210251-EB17-490E-8BAE-969F394EE89C}" sibTransId="{0DA5F320-9787-4BE3-9475-E8695A94A054}"/>
    <dgm:cxn modelId="{DC8650F2-6F79-46F5-9246-E1E0A818E7E8}" type="presOf" srcId="{C965D2D8-F87B-444C-8D67-9C2EA902379C}" destId="{0CE35703-0D67-4428-A1CC-0A92623DC438}" srcOrd="0" destOrd="0" presId="urn:microsoft.com/office/officeart/2005/8/layout/hProcess4"/>
    <dgm:cxn modelId="{AD2798FD-A5F6-4896-93B9-2CA3066DF2B1}" srcId="{8AFD4C7A-39D6-41AD-8BAB-7C77C9A3F40E}" destId="{5B291B70-284E-4BBC-A945-16B8461F2AC0}" srcOrd="0" destOrd="0" parTransId="{1B64C4EB-EEF6-49A6-BB78-1DD397562390}" sibTransId="{567B9F2B-647A-4D00-AAF3-D261BAB9A69C}"/>
    <dgm:cxn modelId="{F43F1BFF-CFC7-4523-9314-041446A97FBE}" srcId="{8AFD4C7A-39D6-41AD-8BAB-7C77C9A3F40E}" destId="{BD15A616-AEAA-45FF-84B9-8347F52AC055}" srcOrd="5" destOrd="0" parTransId="{E61D284F-1E34-4221-BE09-341B9A481096}" sibTransId="{01C5F5BE-4DFF-4816-A00C-BBF24E5A0EAF}"/>
    <dgm:cxn modelId="{6CE53520-FFD8-4160-A96B-531B9D27AB5C}" type="presParOf" srcId="{2BB0E7BD-453C-471C-B53A-219C713A8029}" destId="{3B0A52D4-5430-49C4-9CD9-E378C532456E}" srcOrd="0" destOrd="0" presId="urn:microsoft.com/office/officeart/2005/8/layout/hProcess4"/>
    <dgm:cxn modelId="{24896B8B-53A8-4CCC-B543-8B297FCB97E4}" type="presParOf" srcId="{2BB0E7BD-453C-471C-B53A-219C713A8029}" destId="{1876BF12-219F-4E6A-A086-F4CE48D47413}" srcOrd="1" destOrd="0" presId="urn:microsoft.com/office/officeart/2005/8/layout/hProcess4"/>
    <dgm:cxn modelId="{DD7643D0-C906-4ED3-A976-C41AECF97653}" type="presParOf" srcId="{2BB0E7BD-453C-471C-B53A-219C713A8029}" destId="{16FC5D23-A2A9-40FB-8662-56EB40320C91}" srcOrd="2" destOrd="0" presId="urn:microsoft.com/office/officeart/2005/8/layout/hProcess4"/>
    <dgm:cxn modelId="{EF126905-0618-46D6-8D53-FEF47DED2CBD}" type="presParOf" srcId="{16FC5D23-A2A9-40FB-8662-56EB40320C91}" destId="{C7BC8E20-B7CF-4EE2-8AC2-EBF6EF062A2B}" srcOrd="0" destOrd="0" presId="urn:microsoft.com/office/officeart/2005/8/layout/hProcess4"/>
    <dgm:cxn modelId="{730AD412-6343-4C8F-BC29-392791D63FBB}" type="presParOf" srcId="{C7BC8E20-B7CF-4EE2-8AC2-EBF6EF062A2B}" destId="{7E8B9934-42D6-4630-AA93-CDB84CFEDE13}" srcOrd="0" destOrd="0" presId="urn:microsoft.com/office/officeart/2005/8/layout/hProcess4"/>
    <dgm:cxn modelId="{B4444F0E-04B7-45BE-9EC7-915C1A576189}" type="presParOf" srcId="{C7BC8E20-B7CF-4EE2-8AC2-EBF6EF062A2B}" destId="{BB0744B0-CC23-48E4-A66F-7C1E6F72F039}" srcOrd="1" destOrd="0" presId="urn:microsoft.com/office/officeart/2005/8/layout/hProcess4"/>
    <dgm:cxn modelId="{E2F9C6DA-DDB2-457F-AD55-1A6DA981B7A8}" type="presParOf" srcId="{C7BC8E20-B7CF-4EE2-8AC2-EBF6EF062A2B}" destId="{07CAD29B-435A-4AF1-8B86-304618FFF014}" srcOrd="2" destOrd="0" presId="urn:microsoft.com/office/officeart/2005/8/layout/hProcess4"/>
    <dgm:cxn modelId="{832178B0-FA4E-4553-887E-163332C802DE}" type="presParOf" srcId="{C7BC8E20-B7CF-4EE2-8AC2-EBF6EF062A2B}" destId="{FA7F0746-FC9B-4E32-BA27-DCF50B415BD8}" srcOrd="3" destOrd="0" presId="urn:microsoft.com/office/officeart/2005/8/layout/hProcess4"/>
    <dgm:cxn modelId="{C11F20AB-405E-4592-9440-7C130B8D2FB5}" type="presParOf" srcId="{C7BC8E20-B7CF-4EE2-8AC2-EBF6EF062A2B}" destId="{79C12F7A-A356-44E2-B3F6-56FA4E38AAB9}" srcOrd="4" destOrd="0" presId="urn:microsoft.com/office/officeart/2005/8/layout/hProcess4"/>
    <dgm:cxn modelId="{2D61AA95-A239-4BCF-89A3-B064DD8472DB}" type="presParOf" srcId="{16FC5D23-A2A9-40FB-8662-56EB40320C91}" destId="{4AE41869-E284-4C8B-B604-2BD23BF9CB3D}" srcOrd="1" destOrd="0" presId="urn:microsoft.com/office/officeart/2005/8/layout/hProcess4"/>
    <dgm:cxn modelId="{A3E27BA1-90BD-4495-96B6-EB52977A77C1}" type="presParOf" srcId="{16FC5D23-A2A9-40FB-8662-56EB40320C91}" destId="{FC52CB11-DB71-4219-A1EE-15A2FE8A358E}" srcOrd="2" destOrd="0" presId="urn:microsoft.com/office/officeart/2005/8/layout/hProcess4"/>
    <dgm:cxn modelId="{4819862D-0975-465F-9B0F-1D6CEAF5C31A}" type="presParOf" srcId="{FC52CB11-DB71-4219-A1EE-15A2FE8A358E}" destId="{AFB11800-08B5-4AC7-9624-BB7B48C3DD5C}" srcOrd="0" destOrd="0" presId="urn:microsoft.com/office/officeart/2005/8/layout/hProcess4"/>
    <dgm:cxn modelId="{7D2DE305-8251-4976-88B5-E37EAFD37A5E}" type="presParOf" srcId="{FC52CB11-DB71-4219-A1EE-15A2FE8A358E}" destId="{716100FD-A554-48B5-BE99-E64D72887F37}" srcOrd="1" destOrd="0" presId="urn:microsoft.com/office/officeart/2005/8/layout/hProcess4"/>
    <dgm:cxn modelId="{E21149FD-0963-4B09-82D3-50EE402BD03B}" type="presParOf" srcId="{FC52CB11-DB71-4219-A1EE-15A2FE8A358E}" destId="{C5862E41-3272-43C8-8430-3BC3073D0142}" srcOrd="2" destOrd="0" presId="urn:microsoft.com/office/officeart/2005/8/layout/hProcess4"/>
    <dgm:cxn modelId="{929BEFD4-108D-4F1F-88F1-566206D07F6C}" type="presParOf" srcId="{FC52CB11-DB71-4219-A1EE-15A2FE8A358E}" destId="{9C98355A-E074-4FF2-8855-33979484B9D3}" srcOrd="3" destOrd="0" presId="urn:microsoft.com/office/officeart/2005/8/layout/hProcess4"/>
    <dgm:cxn modelId="{F67FDB62-1FEC-481F-B9F7-146B44522201}" type="presParOf" srcId="{FC52CB11-DB71-4219-A1EE-15A2FE8A358E}" destId="{84EEC56F-CFA0-4BFC-AF11-0B00840DC47E}" srcOrd="4" destOrd="0" presId="urn:microsoft.com/office/officeart/2005/8/layout/hProcess4"/>
    <dgm:cxn modelId="{029B48F9-6B70-4B7F-ACC5-6B87A793B877}" type="presParOf" srcId="{16FC5D23-A2A9-40FB-8662-56EB40320C91}" destId="{A7FE7DBC-5497-4F05-A7B4-8F0A8DA7EA3E}" srcOrd="3" destOrd="0" presId="urn:microsoft.com/office/officeart/2005/8/layout/hProcess4"/>
    <dgm:cxn modelId="{9E07730C-974E-40D3-906E-1A7A6661A4B3}" type="presParOf" srcId="{16FC5D23-A2A9-40FB-8662-56EB40320C91}" destId="{981205F0-59E6-4DEC-B39B-735CE66812DC}" srcOrd="4" destOrd="0" presId="urn:microsoft.com/office/officeart/2005/8/layout/hProcess4"/>
    <dgm:cxn modelId="{D8DBADAE-B58E-4C39-BB4E-D5E6960AAB98}" type="presParOf" srcId="{981205F0-59E6-4DEC-B39B-735CE66812DC}" destId="{387FD19B-C759-4EA0-B764-5BFA0A31D437}" srcOrd="0" destOrd="0" presId="urn:microsoft.com/office/officeart/2005/8/layout/hProcess4"/>
    <dgm:cxn modelId="{635FC5DA-BDBA-479F-9B86-82AB563EBF7B}" type="presParOf" srcId="{981205F0-59E6-4DEC-B39B-735CE66812DC}" destId="{80CD3E8B-0B24-4F2C-9C1A-E474289AE3DD}" srcOrd="1" destOrd="0" presId="urn:microsoft.com/office/officeart/2005/8/layout/hProcess4"/>
    <dgm:cxn modelId="{9F2508A8-1D95-422D-9780-E1B41350F843}" type="presParOf" srcId="{981205F0-59E6-4DEC-B39B-735CE66812DC}" destId="{4D869782-1A8E-46E4-9896-D43C6414FE73}" srcOrd="2" destOrd="0" presId="urn:microsoft.com/office/officeart/2005/8/layout/hProcess4"/>
    <dgm:cxn modelId="{7CF70DEB-9906-40EB-BE1E-CE605E9A49F1}" type="presParOf" srcId="{981205F0-59E6-4DEC-B39B-735CE66812DC}" destId="{4698DFFB-7754-40B6-AC52-A0A5C17F583F}" srcOrd="3" destOrd="0" presId="urn:microsoft.com/office/officeart/2005/8/layout/hProcess4"/>
    <dgm:cxn modelId="{7947630F-177E-40EB-B81B-299D9EAC4696}" type="presParOf" srcId="{981205F0-59E6-4DEC-B39B-735CE66812DC}" destId="{3B66BF2D-6B89-4E09-860F-9DB5CE1D77B5}" srcOrd="4" destOrd="0" presId="urn:microsoft.com/office/officeart/2005/8/layout/hProcess4"/>
    <dgm:cxn modelId="{1BE9DF66-5CCD-4743-BDFA-B36855CFC8E6}" type="presParOf" srcId="{16FC5D23-A2A9-40FB-8662-56EB40320C91}" destId="{5ECE4E29-6F52-4C51-AFCD-4D076E4C2C96}" srcOrd="5" destOrd="0" presId="urn:microsoft.com/office/officeart/2005/8/layout/hProcess4"/>
    <dgm:cxn modelId="{34C7F2F1-F9BE-499B-B849-6A8819485A55}" type="presParOf" srcId="{16FC5D23-A2A9-40FB-8662-56EB40320C91}" destId="{801EFD72-B106-4F17-B4D6-A5A964FAB7DB}" srcOrd="6" destOrd="0" presId="urn:microsoft.com/office/officeart/2005/8/layout/hProcess4"/>
    <dgm:cxn modelId="{F5F2564C-9DCD-4DFC-959F-D15E98CFDDFC}" type="presParOf" srcId="{801EFD72-B106-4F17-B4D6-A5A964FAB7DB}" destId="{5BFC6188-2133-4888-8B49-70D466DD39BC}" srcOrd="0" destOrd="0" presId="urn:microsoft.com/office/officeart/2005/8/layout/hProcess4"/>
    <dgm:cxn modelId="{918DC0F5-F65E-4637-BCD1-7574C252350D}" type="presParOf" srcId="{801EFD72-B106-4F17-B4D6-A5A964FAB7DB}" destId="{E8DC065B-0D19-486B-A69C-570CDC74B836}" srcOrd="1" destOrd="0" presId="urn:microsoft.com/office/officeart/2005/8/layout/hProcess4"/>
    <dgm:cxn modelId="{6C748F2B-183E-4427-9D58-291C8C57BFF1}" type="presParOf" srcId="{801EFD72-B106-4F17-B4D6-A5A964FAB7DB}" destId="{A4A964C9-A6D2-43F5-B397-92C101EB9814}" srcOrd="2" destOrd="0" presId="urn:microsoft.com/office/officeart/2005/8/layout/hProcess4"/>
    <dgm:cxn modelId="{F8EC7CD5-24AD-42F8-81E3-5AB65C1789B8}" type="presParOf" srcId="{801EFD72-B106-4F17-B4D6-A5A964FAB7DB}" destId="{B2560BEC-0D0E-464A-9CF2-FD40DF93BB08}" srcOrd="3" destOrd="0" presId="urn:microsoft.com/office/officeart/2005/8/layout/hProcess4"/>
    <dgm:cxn modelId="{AE1EED02-3EEB-4DAE-A6AB-8FC6E7E0BCBE}" type="presParOf" srcId="{801EFD72-B106-4F17-B4D6-A5A964FAB7DB}" destId="{C068BED9-BAF1-4F50-84EE-95F2C3147A74}" srcOrd="4" destOrd="0" presId="urn:microsoft.com/office/officeart/2005/8/layout/hProcess4"/>
    <dgm:cxn modelId="{5DD8361A-7BA8-4CE4-8348-F67B3A297892}" type="presParOf" srcId="{16FC5D23-A2A9-40FB-8662-56EB40320C91}" destId="{CD056EE2-3219-42A8-90B7-6151303C2428}" srcOrd="7" destOrd="0" presId="urn:microsoft.com/office/officeart/2005/8/layout/hProcess4"/>
    <dgm:cxn modelId="{0C528971-340B-491A-9D1D-9523DE1F166A}" type="presParOf" srcId="{16FC5D23-A2A9-40FB-8662-56EB40320C91}" destId="{C0282811-E5F0-4F8B-979B-53B061A795E3}" srcOrd="8" destOrd="0" presId="urn:microsoft.com/office/officeart/2005/8/layout/hProcess4"/>
    <dgm:cxn modelId="{5ED5496F-EC41-4B22-9C04-A32F1F5256AC}" type="presParOf" srcId="{C0282811-E5F0-4F8B-979B-53B061A795E3}" destId="{2E3881EA-581A-44C1-A2F8-48ACA37C2C3A}" srcOrd="0" destOrd="0" presId="urn:microsoft.com/office/officeart/2005/8/layout/hProcess4"/>
    <dgm:cxn modelId="{9C604120-63E7-4B1D-93B4-BFFD4736E5E0}" type="presParOf" srcId="{C0282811-E5F0-4F8B-979B-53B061A795E3}" destId="{82AF2BFD-F0F6-4DD5-AE05-B30C0A416C56}" srcOrd="1" destOrd="0" presId="urn:microsoft.com/office/officeart/2005/8/layout/hProcess4"/>
    <dgm:cxn modelId="{DD86931B-ECF1-46C2-A43C-B77A8C4332F9}" type="presParOf" srcId="{C0282811-E5F0-4F8B-979B-53B061A795E3}" destId="{43F5BBF8-7AFC-4C32-9C92-7A2A14E2BD56}" srcOrd="2" destOrd="0" presId="urn:microsoft.com/office/officeart/2005/8/layout/hProcess4"/>
    <dgm:cxn modelId="{D5F5E624-1C2D-4414-98BE-0F7000BDFE9F}" type="presParOf" srcId="{C0282811-E5F0-4F8B-979B-53B061A795E3}" destId="{9E9E00FC-BEB8-497A-94C6-F8276F9F73ED}" srcOrd="3" destOrd="0" presId="urn:microsoft.com/office/officeart/2005/8/layout/hProcess4"/>
    <dgm:cxn modelId="{78B36A7E-9108-4759-9290-F12C3EA0A055}" type="presParOf" srcId="{C0282811-E5F0-4F8B-979B-53B061A795E3}" destId="{517105B4-8341-4CF6-AD55-578B6946F08F}" srcOrd="4" destOrd="0" presId="urn:microsoft.com/office/officeart/2005/8/layout/hProcess4"/>
    <dgm:cxn modelId="{647967E2-C180-4955-AB89-FBD6B31025A5}" type="presParOf" srcId="{16FC5D23-A2A9-40FB-8662-56EB40320C91}" destId="{AF7861C7-B70E-4CA5-9EDC-F34C2BDE2545}" srcOrd="9" destOrd="0" presId="urn:microsoft.com/office/officeart/2005/8/layout/hProcess4"/>
    <dgm:cxn modelId="{70C5D535-AFF3-4F83-BE70-C9116480BDE6}" type="presParOf" srcId="{16FC5D23-A2A9-40FB-8662-56EB40320C91}" destId="{19CB83B1-2A30-4EC8-B635-6EC2C6C242C3}" srcOrd="10" destOrd="0" presId="urn:microsoft.com/office/officeart/2005/8/layout/hProcess4"/>
    <dgm:cxn modelId="{0D70AFDB-6B5F-4378-8EAA-1D90A9E7C475}" type="presParOf" srcId="{19CB83B1-2A30-4EC8-B635-6EC2C6C242C3}" destId="{07B6DB09-9766-4FE0-B7DD-6928CD72860C}" srcOrd="0" destOrd="0" presId="urn:microsoft.com/office/officeart/2005/8/layout/hProcess4"/>
    <dgm:cxn modelId="{4E7C646E-F211-4697-96A2-6A576DBCEAFC}" type="presParOf" srcId="{19CB83B1-2A30-4EC8-B635-6EC2C6C242C3}" destId="{0CE35703-0D67-4428-A1CC-0A92623DC438}" srcOrd="1" destOrd="0" presId="urn:microsoft.com/office/officeart/2005/8/layout/hProcess4"/>
    <dgm:cxn modelId="{76CDE551-D6D1-4D26-9098-8747551BB23C}" type="presParOf" srcId="{19CB83B1-2A30-4EC8-B635-6EC2C6C242C3}" destId="{1890295F-8154-4666-98D9-71F1098143D8}" srcOrd="2" destOrd="0" presId="urn:microsoft.com/office/officeart/2005/8/layout/hProcess4"/>
    <dgm:cxn modelId="{8255189B-3F09-4614-94EC-BC2C00D425B6}" type="presParOf" srcId="{19CB83B1-2A30-4EC8-B635-6EC2C6C242C3}" destId="{EABF128E-7605-4A9E-8FE6-A8DF045DB4B9}" srcOrd="3" destOrd="0" presId="urn:microsoft.com/office/officeart/2005/8/layout/hProcess4"/>
    <dgm:cxn modelId="{C75E1D2C-070A-4545-9075-3A618C9B635E}" type="presParOf" srcId="{19CB83B1-2A30-4EC8-B635-6EC2C6C242C3}" destId="{72DFFF04-3869-4329-B28E-7AC6A2721B6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744B0-CC23-48E4-A66F-7C1E6F72F039}">
      <dsp:nvSpPr>
        <dsp:cNvPr id="0" name=""/>
        <dsp:cNvSpPr/>
      </dsp:nvSpPr>
      <dsp:spPr>
        <a:xfrm>
          <a:off x="6055" y="1873074"/>
          <a:ext cx="1335097" cy="1470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Collect the image of  a mango leaf and stored in the data base</a:t>
          </a:r>
        </a:p>
      </dsp:txBody>
      <dsp:txXfrm>
        <a:off x="39889" y="1906908"/>
        <a:ext cx="1267429" cy="1087503"/>
      </dsp:txXfrm>
    </dsp:sp>
    <dsp:sp modelId="{4AE41869-E284-4C8B-B604-2BD23BF9CB3D}">
      <dsp:nvSpPr>
        <dsp:cNvPr id="0" name=""/>
        <dsp:cNvSpPr/>
      </dsp:nvSpPr>
      <dsp:spPr>
        <a:xfrm>
          <a:off x="876163" y="2232333"/>
          <a:ext cx="1584167" cy="1584167"/>
        </a:xfrm>
        <a:prstGeom prst="leftCircularArrow">
          <a:avLst>
            <a:gd name="adj1" fmla="val 3077"/>
            <a:gd name="adj2" fmla="val 377957"/>
            <a:gd name="adj3" fmla="val 1977515"/>
            <a:gd name="adj4" fmla="val 8848536"/>
            <a:gd name="adj5" fmla="val 35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7F0746-FC9B-4E32-BA27-DCF50B415BD8}">
      <dsp:nvSpPr>
        <dsp:cNvPr id="0" name=""/>
        <dsp:cNvSpPr/>
      </dsp:nvSpPr>
      <dsp:spPr>
        <a:xfrm>
          <a:off x="386739" y="2972857"/>
          <a:ext cx="1316349" cy="449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Image Collection</a:t>
          </a:r>
        </a:p>
      </dsp:txBody>
      <dsp:txXfrm>
        <a:off x="399891" y="2986009"/>
        <a:ext cx="1290045" cy="422736"/>
      </dsp:txXfrm>
    </dsp:sp>
    <dsp:sp modelId="{716100FD-A554-48B5-BE99-E64D72887F37}">
      <dsp:nvSpPr>
        <dsp:cNvPr id="0" name=""/>
        <dsp:cNvSpPr/>
      </dsp:nvSpPr>
      <dsp:spPr>
        <a:xfrm>
          <a:off x="1775609" y="1935492"/>
          <a:ext cx="1657127" cy="1340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Collect a large dataset of images of mango leaves, including healthy and diseased leaves.</a:t>
          </a:r>
          <a:endParaRPr lang="en-IN" sz="1100" kern="1200" dirty="0"/>
        </a:p>
      </dsp:txBody>
      <dsp:txXfrm>
        <a:off x="1806452" y="2253537"/>
        <a:ext cx="1595441" cy="991387"/>
      </dsp:txXfrm>
    </dsp:sp>
    <dsp:sp modelId="{A7FE7DBC-5497-4F05-A7B4-8F0A8DA7EA3E}">
      <dsp:nvSpPr>
        <dsp:cNvPr id="0" name=""/>
        <dsp:cNvSpPr/>
      </dsp:nvSpPr>
      <dsp:spPr>
        <a:xfrm>
          <a:off x="2639298" y="1316205"/>
          <a:ext cx="2024983" cy="2024983"/>
        </a:xfrm>
        <a:prstGeom prst="circularArrow">
          <a:avLst>
            <a:gd name="adj1" fmla="val 2407"/>
            <a:gd name="adj2" fmla="val 291093"/>
            <a:gd name="adj3" fmla="val 19523337"/>
            <a:gd name="adj4" fmla="val 12565452"/>
            <a:gd name="adj5" fmla="val 28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98355A-E074-4FF2-8855-33979484B9D3}">
      <dsp:nvSpPr>
        <dsp:cNvPr id="0" name=""/>
        <dsp:cNvSpPr/>
      </dsp:nvSpPr>
      <dsp:spPr>
        <a:xfrm>
          <a:off x="2251302" y="1857229"/>
          <a:ext cx="1129187" cy="449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Image Classification</a:t>
          </a:r>
          <a:endParaRPr lang="en-IN" sz="1200" kern="1200" dirty="0"/>
        </a:p>
      </dsp:txBody>
      <dsp:txXfrm>
        <a:off x="2264454" y="1870381"/>
        <a:ext cx="1102883" cy="422736"/>
      </dsp:txXfrm>
    </dsp:sp>
    <dsp:sp modelId="{80CD3E8B-0B24-4F2C-9C1A-E474289AE3DD}">
      <dsp:nvSpPr>
        <dsp:cNvPr id="0" name=""/>
        <dsp:cNvSpPr/>
      </dsp:nvSpPr>
      <dsp:spPr>
        <a:xfrm>
          <a:off x="3664845" y="1667828"/>
          <a:ext cx="1908310" cy="1877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It involves applying random transformations to the training images to increase the diversity of the dataset and improve the model's ability to generalize to new or unseen images.</a:t>
          </a:r>
          <a:endParaRPr lang="en-IN" sz="1100" kern="1200" dirty="0"/>
        </a:p>
      </dsp:txBody>
      <dsp:txXfrm>
        <a:off x="3708056" y="1711039"/>
        <a:ext cx="1821888" cy="1388908"/>
      </dsp:txXfrm>
    </dsp:sp>
    <dsp:sp modelId="{5ECE4E29-6F52-4C51-AFCD-4D076E4C2C96}">
      <dsp:nvSpPr>
        <dsp:cNvPr id="0" name=""/>
        <dsp:cNvSpPr/>
      </dsp:nvSpPr>
      <dsp:spPr>
        <a:xfrm>
          <a:off x="5566131" y="2738440"/>
          <a:ext cx="1087662" cy="1229261"/>
        </a:xfrm>
        <a:prstGeom prst="leftCircularArrow">
          <a:avLst>
            <a:gd name="adj1" fmla="val 3965"/>
            <a:gd name="adj2" fmla="val 497519"/>
            <a:gd name="adj3" fmla="val 2015249"/>
            <a:gd name="adj4" fmla="val 8766709"/>
            <a:gd name="adj5" fmla="val 46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98DFFB-7754-40B6-AC52-A0A5C17F583F}">
      <dsp:nvSpPr>
        <dsp:cNvPr id="0" name=""/>
        <dsp:cNvSpPr/>
      </dsp:nvSpPr>
      <dsp:spPr>
        <a:xfrm>
          <a:off x="4759742" y="3164296"/>
          <a:ext cx="1129187" cy="449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image augmentation </a:t>
          </a:r>
          <a:endParaRPr lang="en-IN" sz="1200" kern="1200" dirty="0"/>
        </a:p>
      </dsp:txBody>
      <dsp:txXfrm>
        <a:off x="4772894" y="3177448"/>
        <a:ext cx="1102883" cy="422736"/>
      </dsp:txXfrm>
    </dsp:sp>
    <dsp:sp modelId="{E8DC065B-0D19-486B-A69C-570CDC74B836}">
      <dsp:nvSpPr>
        <dsp:cNvPr id="0" name=""/>
        <dsp:cNvSpPr/>
      </dsp:nvSpPr>
      <dsp:spPr>
        <a:xfrm>
          <a:off x="5938751" y="1990633"/>
          <a:ext cx="1270335" cy="1594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Training</a:t>
          </a:r>
          <a:r>
            <a:rPr lang="en-IN" sz="1100" kern="1200" baseline="0" dirty="0"/>
            <a:t> and testing the images for data model and trine the data </a:t>
          </a:r>
          <a:endParaRPr lang="en-IN" sz="1100" kern="1200" dirty="0"/>
        </a:p>
      </dsp:txBody>
      <dsp:txXfrm>
        <a:off x="5975443" y="2368982"/>
        <a:ext cx="1196951" cy="1179358"/>
      </dsp:txXfrm>
    </dsp:sp>
    <dsp:sp modelId="{CD056EE2-3219-42A8-90B7-6151303C2428}">
      <dsp:nvSpPr>
        <dsp:cNvPr id="0" name=""/>
        <dsp:cNvSpPr/>
      </dsp:nvSpPr>
      <dsp:spPr>
        <a:xfrm>
          <a:off x="6822065" y="1158753"/>
          <a:ext cx="1470800" cy="1855876"/>
        </a:xfrm>
        <a:prstGeom prst="circularArrow">
          <a:avLst>
            <a:gd name="adj1" fmla="val 2626"/>
            <a:gd name="adj2" fmla="val 319237"/>
            <a:gd name="adj3" fmla="val 19574162"/>
            <a:gd name="adj4" fmla="val 12644421"/>
            <a:gd name="adj5" fmla="val 306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560BEC-0D0E-464A-9CF2-FD40DF93BB08}">
      <dsp:nvSpPr>
        <dsp:cNvPr id="0" name=""/>
        <dsp:cNvSpPr/>
      </dsp:nvSpPr>
      <dsp:spPr>
        <a:xfrm>
          <a:off x="6259186" y="1824214"/>
          <a:ext cx="1129187" cy="449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Training &amp; Testing</a:t>
          </a:r>
          <a:endParaRPr lang="en-IN" sz="1200" kern="1200" dirty="0"/>
        </a:p>
      </dsp:txBody>
      <dsp:txXfrm>
        <a:off x="6272338" y="1837366"/>
        <a:ext cx="1102883" cy="422736"/>
      </dsp:txXfrm>
    </dsp:sp>
    <dsp:sp modelId="{82AF2BFD-F0F6-4DD5-AE05-B30C0A416C56}">
      <dsp:nvSpPr>
        <dsp:cNvPr id="0" name=""/>
        <dsp:cNvSpPr/>
      </dsp:nvSpPr>
      <dsp:spPr>
        <a:xfrm>
          <a:off x="7448856" y="1834034"/>
          <a:ext cx="2061360" cy="1545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training a deep learning model, specifically a Convolutional Neural Network (CNN), on a dataset of images of mango leaves to detect diseases.</a:t>
          </a:r>
          <a:endParaRPr lang="en-IN" sz="1100" kern="1200" dirty="0"/>
        </a:p>
      </dsp:txBody>
      <dsp:txXfrm>
        <a:off x="7484417" y="1869595"/>
        <a:ext cx="1990238" cy="1143026"/>
      </dsp:txXfrm>
    </dsp:sp>
    <dsp:sp modelId="{AF7861C7-B70E-4CA5-9EDC-F34C2BDE2545}">
      <dsp:nvSpPr>
        <dsp:cNvPr id="0" name=""/>
        <dsp:cNvSpPr/>
      </dsp:nvSpPr>
      <dsp:spPr>
        <a:xfrm>
          <a:off x="8911482" y="2376169"/>
          <a:ext cx="1445646" cy="1445646"/>
        </a:xfrm>
        <a:prstGeom prst="leftCircularArrow">
          <a:avLst>
            <a:gd name="adj1" fmla="val 3372"/>
            <a:gd name="adj2" fmla="val 417073"/>
            <a:gd name="adj3" fmla="val 1785858"/>
            <a:gd name="adj4" fmla="val 8617763"/>
            <a:gd name="adj5" fmla="val 39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9E00FC-BEB8-497A-94C6-F8276F9F73ED}">
      <dsp:nvSpPr>
        <dsp:cNvPr id="0" name=""/>
        <dsp:cNvSpPr/>
      </dsp:nvSpPr>
      <dsp:spPr>
        <a:xfrm>
          <a:off x="8530214" y="3047276"/>
          <a:ext cx="1129187" cy="449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Training Models</a:t>
          </a:r>
        </a:p>
      </dsp:txBody>
      <dsp:txXfrm>
        <a:off x="8543366" y="3060428"/>
        <a:ext cx="1102883" cy="422736"/>
      </dsp:txXfrm>
    </dsp:sp>
    <dsp:sp modelId="{0CE35703-0D67-4428-A1CC-0A92623DC438}">
      <dsp:nvSpPr>
        <dsp:cNvPr id="0" name=""/>
        <dsp:cNvSpPr/>
      </dsp:nvSpPr>
      <dsp:spPr>
        <a:xfrm>
          <a:off x="9742325" y="1823803"/>
          <a:ext cx="1569652" cy="156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output of the training model is a classification of the input images into </a:t>
          </a:r>
          <a:r>
            <a:rPr lang="en-US" altLang="en-US" sz="1100" kern="12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Mango Leaf Disease names</a:t>
          </a:r>
          <a:endParaRPr lang="en-IN" sz="1100" kern="1200" dirty="0"/>
        </a:p>
      </dsp:txBody>
      <dsp:txXfrm>
        <a:off x="9778357" y="2195351"/>
        <a:ext cx="1497588" cy="1158162"/>
      </dsp:txXfrm>
    </dsp:sp>
    <dsp:sp modelId="{EABF128E-7605-4A9E-8FE6-A8DF045DB4B9}">
      <dsp:nvSpPr>
        <dsp:cNvPr id="0" name=""/>
        <dsp:cNvSpPr/>
      </dsp:nvSpPr>
      <dsp:spPr>
        <a:xfrm>
          <a:off x="10185346" y="1578355"/>
          <a:ext cx="1129187" cy="449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Output</a:t>
          </a:r>
        </a:p>
      </dsp:txBody>
      <dsp:txXfrm>
        <a:off x="10198498" y="1591507"/>
        <a:ext cx="1102883" cy="422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A0FAAA-BB9C-119B-8A4E-3801176A7E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D187-831A-3AE0-1D62-0FBA36AAB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11/26/2024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40126-F2C5-AB6E-698E-F335A1B1A4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C73A0-70E3-7C1A-5A80-4B9187587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D6F3CF9E-AA85-4B2A-A17A-9ED675317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63C1B4-DF5B-3CE5-ECE9-7418CB4DA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4BF6D-A097-EFFB-359C-4109CF9BAF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11/26/2024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1A92DF-60EC-7728-E486-E0A81D507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6D4C04-3C87-6018-A20F-9C32DDE20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AFCCA-2A2F-DEAB-E901-962D5A6F3A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59746-69EA-AA45-8938-0796EDCD9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7EF66E34-C41F-4822-9B13-2FB28D90A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B6B140A4-58FF-6294-378E-13A4EDB1C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3098F867-C447-C580-5292-78A0B9287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96C6A07-E5A1-B0F5-8E57-FCE3D7D69C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fld id="{9264D63E-9152-42A5-8C30-ED6A610271C8}" type="slidenum">
              <a:rPr lang="en-US" altLang="en-US" smtClean="0">
                <a:latin typeface="Century Gothic" panose="020B0502020202020204" pitchFamily="34" charset="0"/>
              </a:rPr>
              <a:pPr/>
              <a:t>2</a:t>
            </a:fld>
            <a:endParaRPr lang="en-US" altLang="en-US">
              <a:latin typeface="Century Gothic" panose="020B0502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30B02-C9FE-3909-18AC-FD11522983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11/26/2024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662B-76B5-16B0-C73D-FDACCD2533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" name="Rounded Rectangle 12">
            <a:extLst>
              <a:ext uri="{FF2B5EF4-FFF2-40B4-BE49-F238E27FC236}">
                <a16:creationId xmlns:a16="http://schemas.microsoft.com/office/drawing/2014/main" id="{8CB358AD-F55E-C4DD-F288-2F1E5DC7A7AA}"/>
              </a:ext>
            </a:extLst>
          </p:cNvPr>
          <p:cNvSpPr/>
          <p:nvPr/>
        </p:nvSpPr>
        <p:spPr>
          <a:xfrm>
            <a:off x="87313" y="69850"/>
            <a:ext cx="1201737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80765-9893-8448-8113-53797CAEA853}"/>
              </a:ext>
            </a:extLst>
          </p:cNvPr>
          <p:cNvSpPr/>
          <p:nvPr/>
        </p:nvSpPr>
        <p:spPr bwMode="ltGray">
          <a:xfrm>
            <a:off x="84138" y="1449388"/>
            <a:ext cx="12028487" cy="152717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35397-8EEF-B331-736D-BB48818B0BBA}"/>
              </a:ext>
            </a:extLst>
          </p:cNvPr>
          <p:cNvSpPr/>
          <p:nvPr/>
        </p:nvSpPr>
        <p:spPr>
          <a:xfrm>
            <a:off x="84138" y="1397000"/>
            <a:ext cx="12028487" cy="1206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FEB877-23D9-FD0D-EA08-02DF86D9C3B0}"/>
              </a:ext>
            </a:extLst>
          </p:cNvPr>
          <p:cNvSpPr/>
          <p:nvPr/>
        </p:nvSpPr>
        <p:spPr>
          <a:xfrm>
            <a:off x="84138" y="2976563"/>
            <a:ext cx="12028487" cy="111125"/>
          </a:xfrm>
          <a:prstGeom prst="rect">
            <a:avLst/>
          </a:prstGeom>
          <a:solidFill>
            <a:schemeClr val="bg2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BEA33029-7418-4E27-4D3E-3C56D472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CCA4AB1C-46EE-E595-EB7E-8B413F71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E0FDE108-5CE0-EF87-AC8E-6C709089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DFD629-C138-4A63-9E9D-C349623F7B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404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439AA5F-E3CA-6F66-6560-F4969996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CD11661-EEEE-BDC0-6AAB-FE9CD3C3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94F701D-81FE-60C1-290C-CB4930C4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52E0-A612-4B45-9DEC-0B1649C3C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51598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8CB3A6B-EB2D-A2E5-98F0-54335739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B57205C-987D-43D7-092F-1594C9ED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1D0F0EA6-C4B0-22B5-AA59-4A62103B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3400E-9841-416C-95F2-EE049772CE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99841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CAFE6BBE-965D-1062-8A20-4CB1FA7B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70FC39E-1921-C87F-6AE2-DF77664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74FC7EA2-6143-704E-260B-DD4BE648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2B866-DF31-4717-B83D-C2EF40188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04518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79604-897A-F532-1E08-3D858A3AB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>
            <a:extLst>
              <a:ext uri="{FF2B5EF4-FFF2-40B4-BE49-F238E27FC236}">
                <a16:creationId xmlns:a16="http://schemas.microsoft.com/office/drawing/2014/main" id="{E6C14606-A1DC-8EBF-5120-6A456F4F1AC8}"/>
              </a:ext>
            </a:extLst>
          </p:cNvPr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E739C-BA7B-D3ED-EC5B-53EF0D061CC4}"/>
              </a:ext>
            </a:extLst>
          </p:cNvPr>
          <p:cNvSpPr/>
          <p:nvPr/>
        </p:nvSpPr>
        <p:spPr>
          <a:xfrm flipV="1">
            <a:off x="92075" y="2376488"/>
            <a:ext cx="1201896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2BBF1-2530-E105-60CA-9EB53BD7DEB3}"/>
              </a:ext>
            </a:extLst>
          </p:cNvPr>
          <p:cNvSpPr/>
          <p:nvPr/>
        </p:nvSpPr>
        <p:spPr>
          <a:xfrm>
            <a:off x="92075" y="2341563"/>
            <a:ext cx="1201896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15D293-DCB5-97D4-82AD-B49214CFA9C5}"/>
              </a:ext>
            </a:extLst>
          </p:cNvPr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762BFF1-1648-1EB0-F416-48BAF5B6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7A1F52-51A5-28F6-6C5B-1BC9E59C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7CAD7C-E95D-8230-D1CD-F1E59BF3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4E64-3883-4332-BFB9-3618CF1BD9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1325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590DA4A1-03B6-8368-854D-5E53F1B6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37A4B3D-E31C-D3BB-AEA8-4727164C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1E6E592-3A3E-D6AB-AE91-31EF626E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5CF6E-932A-413D-B22A-5C3B33C7CC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45966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F3FE7CF9-BE9E-7AF4-DB1F-188D6DFA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FE76AE1-8B90-9C90-8283-B8338E52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825704D-0DCA-DAED-C674-BC8E4B5D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3A23A-6F73-4B8D-B5CD-B19F9BC02F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2398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BE597638-4CBB-D8C3-EB49-870750B9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81C1D57-39E7-480C-2C67-7275D2C9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7D993BC2-BD66-8FD3-D0D6-921E0868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766C0-D13B-49B1-9F95-94640CF7E3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87845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DDEE9B1E-1901-B37D-4BAE-BA3E96C8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78EA-BD7E-CF71-1FC4-D4EDEA63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25C555E7-BF3F-8B7E-CCF1-12AFEE6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373C5-36E2-45E5-9771-D1624834D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98109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91502E-DB51-EB87-21F3-3029E7315F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8">
            <a:extLst>
              <a:ext uri="{FF2B5EF4-FFF2-40B4-BE49-F238E27FC236}">
                <a16:creationId xmlns:a16="http://schemas.microsoft.com/office/drawing/2014/main" id="{8DA60C55-70C2-94AA-5C4D-F81704881447}"/>
              </a:ext>
            </a:extLst>
          </p:cNvPr>
          <p:cNvSpPr/>
          <p:nvPr/>
        </p:nvSpPr>
        <p:spPr>
          <a:xfrm>
            <a:off x="85725" y="69850"/>
            <a:ext cx="1201737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487BF32-AE47-3E28-A42C-0ADCF3AE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A2713DC-9223-8DDF-77EA-B12FBDA3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610BB8C-A229-269E-0ECA-80391791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6B038-C6AD-4407-87A4-0333F8CDDE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63738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6F3BDF-41E5-BF70-16F1-B3426D0B3159}"/>
              </a:ext>
            </a:extLst>
          </p:cNvPr>
          <p:cNvSpPr/>
          <p:nvPr/>
        </p:nvSpPr>
        <p:spPr>
          <a:xfrm flipV="1">
            <a:off x="90488" y="4683125"/>
            <a:ext cx="1200943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C599A-5244-AC32-7A9E-D46068E454D0}"/>
              </a:ext>
            </a:extLst>
          </p:cNvPr>
          <p:cNvSpPr/>
          <p:nvPr/>
        </p:nvSpPr>
        <p:spPr>
          <a:xfrm>
            <a:off x="92075" y="4649788"/>
            <a:ext cx="12007850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08410-30CD-3BD1-69D7-63B87D61BC5B}"/>
              </a:ext>
            </a:extLst>
          </p:cNvPr>
          <p:cNvSpPr/>
          <p:nvPr/>
        </p:nvSpPr>
        <p:spPr>
          <a:xfrm>
            <a:off x="92075" y="4773613"/>
            <a:ext cx="12007850" cy="4921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F2DEFF8D-2DE0-55F5-078C-3FCBFE11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71B544A-EC8B-9FC1-7223-E0C2FD37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7AA704E-0D15-7A1D-6D87-567C4550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A91EA-5315-4E8F-BE5D-CEA69D7FCB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5956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0">
            <a:extLst>
              <a:ext uri="{FF2B5EF4-FFF2-40B4-BE49-F238E27FC236}">
                <a16:creationId xmlns:a16="http://schemas.microsoft.com/office/drawing/2014/main" id="{8C4C6140-1D52-FF9A-4C91-EED263A4BCE4}"/>
              </a:ext>
            </a:extLst>
          </p:cNvPr>
          <p:cNvSpPr/>
          <p:nvPr/>
        </p:nvSpPr>
        <p:spPr>
          <a:xfrm>
            <a:off x="87313" y="69850"/>
            <a:ext cx="1201737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9593253-A065-64B6-166D-4019A6551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Wednesday, November 26,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2FBBA-4208-ED6E-2D6F-D9040309A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Final Review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5AA52CD-DDB5-ADF3-2A45-BCC4EF722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62BE4880-5BD1-45E0-A18E-93C6F72A4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ext Placeholder 12">
            <a:extLst>
              <a:ext uri="{FF2B5EF4-FFF2-40B4-BE49-F238E27FC236}">
                <a16:creationId xmlns:a16="http://schemas.microsoft.com/office/drawing/2014/main" id="{8533966B-93B7-8862-7FBB-F0D5ED204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Title Placeholder 21">
            <a:extLst>
              <a:ext uri="{FF2B5EF4-FFF2-40B4-BE49-F238E27FC236}">
                <a16:creationId xmlns:a16="http://schemas.microsoft.com/office/drawing/2014/main" id="{1DCB2176-ED95-1D82-A788-680D435B1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0" r:id="rId2"/>
    <p:sldLayoutId id="2147484038" r:id="rId3"/>
    <p:sldLayoutId id="2147484031" r:id="rId4"/>
    <p:sldLayoutId id="2147484032" r:id="rId5"/>
    <p:sldLayoutId id="2147484033" r:id="rId6"/>
    <p:sldLayoutId id="2147484034" r:id="rId7"/>
    <p:sldLayoutId id="2147484039" r:id="rId8"/>
    <p:sldLayoutId id="2147484040" r:id="rId9"/>
    <p:sldLayoutId id="2147484035" r:id="rId10"/>
    <p:sldLayoutId id="2147484036" r:id="rId11"/>
  </p:sldLayoutIdLst>
  <p:transition spd="med">
    <p:fade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1B8D2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297FD5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297FD5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016/j.jafr.2023.100787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93" y="66928"/>
            <a:ext cx="12029440" cy="6699884"/>
            <a:chOff x="83693" y="66928"/>
            <a:chExt cx="12029440" cy="66998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8" y="70103"/>
              <a:ext cx="12018264" cy="66933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6868" y="70103"/>
              <a:ext cx="12018645" cy="6693534"/>
            </a:xfrm>
            <a:custGeom>
              <a:avLst/>
              <a:gdLst/>
              <a:ahLst/>
              <a:cxnLst/>
              <a:rect l="l" t="t" r="r" b="b"/>
              <a:pathLst>
                <a:path w="12018645" h="6693534">
                  <a:moveTo>
                    <a:pt x="0" y="329946"/>
                  </a:moveTo>
                  <a:lnTo>
                    <a:pt x="3576" y="281184"/>
                  </a:lnTo>
                  <a:lnTo>
                    <a:pt x="13967" y="234645"/>
                  </a:lnTo>
                  <a:lnTo>
                    <a:pt x="30661" y="190840"/>
                  </a:lnTo>
                  <a:lnTo>
                    <a:pt x="53149" y="150277"/>
                  </a:lnTo>
                  <a:lnTo>
                    <a:pt x="80919" y="113468"/>
                  </a:lnTo>
                  <a:lnTo>
                    <a:pt x="113462" y="80923"/>
                  </a:lnTo>
                  <a:lnTo>
                    <a:pt x="150267" y="53151"/>
                  </a:lnTo>
                  <a:lnTo>
                    <a:pt x="190825" y="30662"/>
                  </a:lnTo>
                  <a:lnTo>
                    <a:pt x="234624" y="13967"/>
                  </a:lnTo>
                  <a:lnTo>
                    <a:pt x="281155" y="3576"/>
                  </a:lnTo>
                  <a:lnTo>
                    <a:pt x="329907" y="0"/>
                  </a:lnTo>
                  <a:lnTo>
                    <a:pt x="11688317" y="0"/>
                  </a:lnTo>
                  <a:lnTo>
                    <a:pt x="11737079" y="3576"/>
                  </a:lnTo>
                  <a:lnTo>
                    <a:pt x="11783618" y="13967"/>
                  </a:lnTo>
                  <a:lnTo>
                    <a:pt x="11827423" y="30662"/>
                  </a:lnTo>
                  <a:lnTo>
                    <a:pt x="11867986" y="53151"/>
                  </a:lnTo>
                  <a:lnTo>
                    <a:pt x="11904795" y="80923"/>
                  </a:lnTo>
                  <a:lnTo>
                    <a:pt x="11937340" y="113468"/>
                  </a:lnTo>
                  <a:lnTo>
                    <a:pt x="11965112" y="150277"/>
                  </a:lnTo>
                  <a:lnTo>
                    <a:pt x="11987601" y="190840"/>
                  </a:lnTo>
                  <a:lnTo>
                    <a:pt x="12004296" y="234645"/>
                  </a:lnTo>
                  <a:lnTo>
                    <a:pt x="12014687" y="281184"/>
                  </a:lnTo>
                  <a:lnTo>
                    <a:pt x="12018264" y="329946"/>
                  </a:lnTo>
                  <a:lnTo>
                    <a:pt x="12018264" y="6363487"/>
                  </a:lnTo>
                  <a:lnTo>
                    <a:pt x="12014687" y="6412239"/>
                  </a:lnTo>
                  <a:lnTo>
                    <a:pt x="12004296" y="6458770"/>
                  </a:lnTo>
                  <a:lnTo>
                    <a:pt x="11987601" y="6502569"/>
                  </a:lnTo>
                  <a:lnTo>
                    <a:pt x="11965112" y="6543127"/>
                  </a:lnTo>
                  <a:lnTo>
                    <a:pt x="11937340" y="6579932"/>
                  </a:lnTo>
                  <a:lnTo>
                    <a:pt x="11904795" y="6612475"/>
                  </a:lnTo>
                  <a:lnTo>
                    <a:pt x="11867986" y="6640246"/>
                  </a:lnTo>
                  <a:lnTo>
                    <a:pt x="11827423" y="6662733"/>
                  </a:lnTo>
                  <a:lnTo>
                    <a:pt x="11783618" y="6679427"/>
                  </a:lnTo>
                  <a:lnTo>
                    <a:pt x="11737079" y="6689818"/>
                  </a:lnTo>
                  <a:lnTo>
                    <a:pt x="11688317" y="6693395"/>
                  </a:lnTo>
                  <a:lnTo>
                    <a:pt x="329907" y="6693395"/>
                  </a:lnTo>
                  <a:lnTo>
                    <a:pt x="281155" y="6689818"/>
                  </a:lnTo>
                  <a:lnTo>
                    <a:pt x="234624" y="6679427"/>
                  </a:lnTo>
                  <a:lnTo>
                    <a:pt x="190825" y="6662733"/>
                  </a:lnTo>
                  <a:lnTo>
                    <a:pt x="150267" y="6640246"/>
                  </a:lnTo>
                  <a:lnTo>
                    <a:pt x="113462" y="6612475"/>
                  </a:lnTo>
                  <a:lnTo>
                    <a:pt x="80919" y="6579932"/>
                  </a:lnTo>
                  <a:lnTo>
                    <a:pt x="53149" y="6543127"/>
                  </a:lnTo>
                  <a:lnTo>
                    <a:pt x="30661" y="6502569"/>
                  </a:lnTo>
                  <a:lnTo>
                    <a:pt x="13967" y="6458770"/>
                  </a:lnTo>
                  <a:lnTo>
                    <a:pt x="3576" y="6412239"/>
                  </a:lnTo>
                  <a:lnTo>
                    <a:pt x="0" y="6363487"/>
                  </a:lnTo>
                  <a:lnTo>
                    <a:pt x="0" y="329946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" y="1397507"/>
              <a:ext cx="12029440" cy="120650"/>
            </a:xfrm>
            <a:custGeom>
              <a:avLst/>
              <a:gdLst/>
              <a:ahLst/>
              <a:cxnLst/>
              <a:rect l="l" t="t" r="r" b="b"/>
              <a:pathLst>
                <a:path w="12029440" h="120650">
                  <a:moveTo>
                    <a:pt x="12028932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12028932" y="120396"/>
                  </a:lnTo>
                  <a:lnTo>
                    <a:pt x="12028932" y="0"/>
                  </a:lnTo>
                  <a:close/>
                </a:path>
              </a:pathLst>
            </a:custGeom>
            <a:solidFill>
              <a:srgbClr val="498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" y="2976371"/>
              <a:ext cx="12029440" cy="111760"/>
            </a:xfrm>
            <a:custGeom>
              <a:avLst/>
              <a:gdLst/>
              <a:ahLst/>
              <a:cxnLst/>
              <a:rect l="l" t="t" r="r" b="b"/>
              <a:pathLst>
                <a:path w="12029440" h="111760">
                  <a:moveTo>
                    <a:pt x="12028932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12028932" y="111251"/>
                  </a:lnTo>
                  <a:lnTo>
                    <a:pt x="12028932" y="0"/>
                  </a:lnTo>
                  <a:close/>
                </a:path>
              </a:pathLst>
            </a:custGeom>
            <a:solidFill>
              <a:srgbClr val="ACC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5684" y="3308684"/>
            <a:ext cx="5105400" cy="2985113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700" b="1" dirty="0">
                <a:solidFill>
                  <a:srgbClr val="00AF50"/>
                </a:solidFill>
                <a:latin typeface="Times New Roman"/>
                <a:cs typeface="Times New Roman"/>
              </a:rPr>
              <a:t>Presented</a:t>
            </a:r>
            <a:r>
              <a:rPr sz="2700" b="1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7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by:</a:t>
            </a: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+mj-lt"/>
              <a:buAutoNum type="arabicPeriod"/>
            </a:pPr>
            <a:r>
              <a:rPr sz="1600" dirty="0">
                <a:latin typeface="Times New Roman"/>
                <a:cs typeface="Times New Roman"/>
              </a:rPr>
              <a:t>Sk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Imran</a:t>
            </a:r>
            <a:r>
              <a:rPr lang="en-US" sz="1600" spc="-10" dirty="0">
                <a:latin typeface="Times New Roman"/>
                <a:cs typeface="Times New Roman"/>
              </a:rPr>
              <a:t>	                    </a:t>
            </a:r>
            <a:r>
              <a:rPr sz="1600" spc="-10" dirty="0">
                <a:latin typeface="Times New Roman"/>
                <a:cs typeface="Times New Roman"/>
              </a:rPr>
              <a:t>(21491A05W8)</a:t>
            </a:r>
            <a:endParaRPr sz="1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6800"/>
              </a:lnSpc>
              <a:spcBef>
                <a:spcPts val="40"/>
              </a:spcBef>
              <a:buFont typeface="+mj-lt"/>
              <a:buAutoNum type="arabicPeriod"/>
            </a:pPr>
            <a:r>
              <a:rPr sz="1600" dirty="0" err="1">
                <a:latin typeface="Times New Roman"/>
                <a:cs typeface="Times New Roman"/>
              </a:rPr>
              <a:t>K</a:t>
            </a:r>
            <a:r>
              <a:rPr lang="en-US" sz="1600" dirty="0" err="1">
                <a:latin typeface="Times New Roman"/>
                <a:cs typeface="Times New Roman"/>
              </a:rPr>
              <a:t>.</a:t>
            </a:r>
            <a:r>
              <a:rPr sz="1600" dirty="0" err="1">
                <a:latin typeface="Times New Roman"/>
                <a:cs typeface="Times New Roman"/>
              </a:rPr>
              <a:t>Khadar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peer</a:t>
            </a:r>
            <a:r>
              <a:rPr sz="1600" spc="-10" dirty="0">
                <a:latin typeface="Times New Roman"/>
                <a:cs typeface="Times New Roman"/>
              </a:rPr>
              <a:t> Saheb</a:t>
            </a:r>
            <a:r>
              <a:rPr lang="en-US" sz="1600" spc="-10" dirty="0">
                <a:latin typeface="Times New Roman"/>
                <a:cs typeface="Times New Roman"/>
              </a:rPr>
              <a:t>               </a:t>
            </a:r>
            <a:r>
              <a:rPr sz="1600" spc="-10" dirty="0">
                <a:latin typeface="Times New Roman"/>
                <a:cs typeface="Times New Roman"/>
              </a:rPr>
              <a:t>(21491A05U5) </a:t>
            </a:r>
            <a:endParaRPr lang="en-US" sz="16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6800"/>
              </a:lnSpc>
              <a:spcBef>
                <a:spcPts val="40"/>
              </a:spcBef>
              <a:buFont typeface="+mj-lt"/>
              <a:buAutoNum type="arabicPeriod"/>
            </a:pPr>
            <a:r>
              <a:rPr sz="1600" dirty="0" err="1">
                <a:latin typeface="Times New Roman"/>
                <a:cs typeface="Times New Roman"/>
              </a:rPr>
              <a:t>K</a:t>
            </a:r>
            <a:r>
              <a:rPr lang="en-US" sz="1600" dirty="0" err="1">
                <a:latin typeface="Times New Roman"/>
                <a:cs typeface="Times New Roman"/>
              </a:rPr>
              <a:t>.</a:t>
            </a:r>
            <a:r>
              <a:rPr sz="1600" spc="-10" dirty="0" err="1">
                <a:latin typeface="Times New Roman"/>
                <a:cs typeface="Times New Roman"/>
              </a:rPr>
              <a:t>Subbarao</a:t>
            </a:r>
            <a:r>
              <a:rPr lang="en-US" sz="1600" spc="-10" dirty="0">
                <a:latin typeface="Times New Roman"/>
                <a:cs typeface="Times New Roman"/>
              </a:rPr>
              <a:t>                               </a:t>
            </a:r>
            <a:r>
              <a:rPr sz="1600" spc="-10" dirty="0">
                <a:latin typeface="Times New Roman"/>
                <a:cs typeface="Times New Roman"/>
              </a:rPr>
              <a:t>(21491A05R3) </a:t>
            </a:r>
            <a:endParaRPr lang="en-US" sz="16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6800"/>
              </a:lnSpc>
              <a:spcBef>
                <a:spcPts val="40"/>
              </a:spcBef>
              <a:buFont typeface="+mj-lt"/>
              <a:buAutoNum type="arabicPeriod"/>
            </a:pPr>
            <a:r>
              <a:rPr sz="1600" spc="-10" dirty="0" err="1">
                <a:latin typeface="Times New Roman"/>
                <a:cs typeface="Times New Roman"/>
              </a:rPr>
              <a:t>K.Shanmukh</a:t>
            </a:r>
            <a:r>
              <a:rPr lang="en-US" sz="1600" spc="-10" dirty="0">
                <a:latin typeface="Times New Roman"/>
                <a:cs typeface="Times New Roman"/>
              </a:rPr>
              <a:t>                             </a:t>
            </a:r>
            <a:r>
              <a:rPr sz="1600" spc="-10" dirty="0">
                <a:latin typeface="Times New Roman"/>
                <a:cs typeface="Times New Roman"/>
              </a:rPr>
              <a:t>(21491A05U4) </a:t>
            </a:r>
            <a:endParaRPr lang="en-US" sz="16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6800"/>
              </a:lnSpc>
              <a:spcBef>
                <a:spcPts val="40"/>
              </a:spcBef>
              <a:buFont typeface="+mj-lt"/>
              <a:buAutoNum type="arabicPeriod"/>
            </a:pPr>
            <a:r>
              <a:rPr sz="1600" spc="-10" dirty="0" err="1">
                <a:latin typeface="Times New Roman"/>
                <a:cs typeface="Times New Roman"/>
              </a:rPr>
              <a:t>A.Surya</a:t>
            </a:r>
            <a:r>
              <a:rPr lang="en-US" sz="1600" spc="-10" dirty="0">
                <a:latin typeface="Times New Roman"/>
                <a:cs typeface="Times New Roman"/>
              </a:rPr>
              <a:t>                                     </a:t>
            </a:r>
            <a:r>
              <a:rPr sz="1600" spc="-10" dirty="0">
                <a:latin typeface="Times New Roman"/>
                <a:cs typeface="Times New Roman"/>
              </a:rPr>
              <a:t>(21491A05U6) </a:t>
            </a:r>
            <a:endParaRPr lang="en-US" sz="16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6800"/>
              </a:lnSpc>
              <a:spcBef>
                <a:spcPts val="40"/>
              </a:spcBef>
              <a:buFont typeface="+mj-lt"/>
              <a:buAutoNum type="arabicPeriod"/>
            </a:pPr>
            <a:r>
              <a:rPr sz="1600" spc="-10" dirty="0" err="1">
                <a:latin typeface="Times New Roman"/>
                <a:cs typeface="Times New Roman"/>
              </a:rPr>
              <a:t>G.Anvitha</a:t>
            </a:r>
            <a:r>
              <a:rPr lang="en-US" sz="1600" spc="-10" dirty="0">
                <a:latin typeface="Times New Roman"/>
                <a:cs typeface="Times New Roman"/>
              </a:rPr>
              <a:t>                                 </a:t>
            </a:r>
            <a:r>
              <a:rPr sz="1600" spc="-10" dirty="0">
                <a:latin typeface="Times New Roman"/>
                <a:cs typeface="Times New Roman"/>
              </a:rPr>
              <a:t>(21491A05S4)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sz="1600" spc="-10" dirty="0" err="1">
                <a:latin typeface="Times New Roman"/>
                <a:cs typeface="Times New Roman"/>
              </a:rPr>
              <a:t>G.Charitha</a:t>
            </a:r>
            <a:r>
              <a:rPr lang="en-US" sz="1600" spc="-10" dirty="0">
                <a:latin typeface="Times New Roman"/>
                <a:cs typeface="Times New Roman"/>
              </a:rPr>
              <a:t>                                </a:t>
            </a:r>
            <a:r>
              <a:rPr sz="1600" spc="-10" dirty="0">
                <a:latin typeface="Times New Roman"/>
                <a:cs typeface="Times New Roman"/>
              </a:rPr>
              <a:t>(21491A05T7)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1817" y="5133847"/>
            <a:ext cx="3503929" cy="146113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265"/>
              </a:spcBef>
            </a:pPr>
            <a:r>
              <a:rPr sz="2700" b="1" i="1" dirty="0">
                <a:solidFill>
                  <a:srgbClr val="00AF50"/>
                </a:solidFill>
                <a:latin typeface="Times New Roman"/>
                <a:cs typeface="Times New Roman"/>
              </a:rPr>
              <a:t>Under</a:t>
            </a:r>
            <a:r>
              <a:rPr sz="27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700" b="1" i="1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7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700" b="1" i="1" dirty="0">
                <a:solidFill>
                  <a:srgbClr val="00AF50"/>
                </a:solidFill>
                <a:latin typeface="Times New Roman"/>
                <a:cs typeface="Times New Roman"/>
              </a:rPr>
              <a:t>Guidance</a:t>
            </a:r>
            <a:r>
              <a:rPr sz="27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7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of</a:t>
            </a:r>
            <a:endParaRPr sz="2700" dirty="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spcBef>
                <a:spcPts val="650"/>
              </a:spcBef>
            </a:pPr>
            <a:r>
              <a:rPr sz="1500" b="1" dirty="0">
                <a:solidFill>
                  <a:srgbClr val="232852"/>
                </a:solidFill>
                <a:latin typeface="Times New Roman"/>
                <a:cs typeface="Times New Roman"/>
              </a:rPr>
              <a:t>Mr.K.</a:t>
            </a:r>
            <a:r>
              <a:rPr sz="1500" b="1" spc="-20" dirty="0">
                <a:solidFill>
                  <a:srgbClr val="232852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232852"/>
                </a:solidFill>
                <a:latin typeface="Times New Roman"/>
                <a:cs typeface="Times New Roman"/>
              </a:rPr>
              <a:t>Kishore</a:t>
            </a:r>
            <a:r>
              <a:rPr sz="1500" b="1" spc="-45" dirty="0">
                <a:solidFill>
                  <a:srgbClr val="232852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232852"/>
                </a:solidFill>
                <a:latin typeface="Times New Roman"/>
                <a:cs typeface="Times New Roman"/>
              </a:rPr>
              <a:t>Babu</a:t>
            </a:r>
            <a:endParaRPr sz="1500" dirty="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  <a:spcBef>
                <a:spcPts val="600"/>
              </a:spcBef>
            </a:pPr>
            <a:r>
              <a:rPr sz="1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Assistant</a:t>
            </a:r>
            <a:r>
              <a:rPr sz="14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professor</a:t>
            </a:r>
            <a:endParaRPr sz="14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10"/>
              </a:spcBef>
            </a:pPr>
            <a:r>
              <a:rPr sz="1300" b="1" dirty="0">
                <a:solidFill>
                  <a:srgbClr val="232852"/>
                </a:solidFill>
                <a:latin typeface="Times New Roman"/>
                <a:cs typeface="Times New Roman"/>
              </a:rPr>
              <a:t>Department</a:t>
            </a:r>
            <a:r>
              <a:rPr sz="1300" b="1" spc="-20" dirty="0">
                <a:solidFill>
                  <a:srgbClr val="232852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232852"/>
                </a:solidFill>
                <a:latin typeface="Times New Roman"/>
                <a:cs typeface="Times New Roman"/>
              </a:rPr>
              <a:t>of</a:t>
            </a:r>
            <a:r>
              <a:rPr sz="1300" b="1" spc="-30" dirty="0">
                <a:solidFill>
                  <a:srgbClr val="232852"/>
                </a:solidFill>
                <a:latin typeface="Times New Roman"/>
                <a:cs typeface="Times New Roman"/>
              </a:rPr>
              <a:t> </a:t>
            </a:r>
            <a:r>
              <a:rPr lang="en-US" sz="1300" b="1" dirty="0">
                <a:solidFill>
                  <a:srgbClr val="232852"/>
                </a:solidFill>
                <a:latin typeface="Times New Roman"/>
                <a:cs typeface="Times New Roman"/>
              </a:rPr>
              <a:t> AIML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819" y="1680630"/>
            <a:ext cx="12029440" cy="1295868"/>
          </a:xfrm>
          <a:prstGeom prst="rect">
            <a:avLst/>
          </a:prstGeom>
          <a:solidFill>
            <a:srgbClr val="0D57C4"/>
          </a:solidFill>
        </p:spPr>
        <p:txBody>
          <a:bodyPr vert="horz" wrap="square" lIns="0" tIns="64135" rIns="0" bIns="0" rtlCol="0">
            <a:spAutoFit/>
          </a:bodyPr>
          <a:lstStyle/>
          <a:p>
            <a:pPr marL="1045844">
              <a:lnSpc>
                <a:spcPct val="100000"/>
              </a:lnSpc>
              <a:spcBef>
                <a:spcPts val="505"/>
              </a:spcBef>
            </a:pPr>
            <a:r>
              <a:rPr lang="en-US" dirty="0">
                <a:solidFill>
                  <a:srgbClr val="1F1F1F"/>
                </a:solidFill>
              </a:rPr>
              <a:t> Mango </a:t>
            </a:r>
            <a:r>
              <a:rPr dirty="0">
                <a:solidFill>
                  <a:srgbClr val="1F1F1F"/>
                </a:solidFill>
              </a:rPr>
              <a:t>Leaf</a:t>
            </a:r>
            <a:r>
              <a:rPr spc="-12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Disease</a:t>
            </a:r>
            <a:r>
              <a:rPr spc="-10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Detection</a:t>
            </a:r>
            <a:r>
              <a:rPr spc="-12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Using</a:t>
            </a:r>
            <a:r>
              <a:rPr spc="-105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Machine</a:t>
            </a:r>
            <a:r>
              <a:rPr spc="-114" dirty="0">
                <a:solidFill>
                  <a:srgbClr val="1F1F1F"/>
                </a:solidFill>
              </a:rPr>
              <a:t> </a:t>
            </a:r>
            <a:r>
              <a:rPr spc="-10" dirty="0">
                <a:solidFill>
                  <a:srgbClr val="1F1F1F"/>
                </a:solidFill>
              </a:rPr>
              <a:t>Learning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" y="70103"/>
            <a:ext cx="12018645" cy="6693534"/>
          </a:xfrm>
          <a:custGeom>
            <a:avLst/>
            <a:gdLst/>
            <a:ahLst/>
            <a:cxnLst/>
            <a:rect l="l" t="t" r="r" b="b"/>
            <a:pathLst>
              <a:path w="12018645" h="6693534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9" y="150277"/>
                </a:lnTo>
                <a:lnTo>
                  <a:pt x="80919" y="113468"/>
                </a:lnTo>
                <a:lnTo>
                  <a:pt x="113462" y="80923"/>
                </a:lnTo>
                <a:lnTo>
                  <a:pt x="150267" y="53151"/>
                </a:lnTo>
                <a:lnTo>
                  <a:pt x="190825" y="30662"/>
                </a:lnTo>
                <a:lnTo>
                  <a:pt x="234624" y="13967"/>
                </a:lnTo>
                <a:lnTo>
                  <a:pt x="281155" y="3576"/>
                </a:lnTo>
                <a:lnTo>
                  <a:pt x="329907" y="0"/>
                </a:lnTo>
                <a:lnTo>
                  <a:pt x="11688317" y="0"/>
                </a:lnTo>
                <a:lnTo>
                  <a:pt x="11737079" y="3576"/>
                </a:lnTo>
                <a:lnTo>
                  <a:pt x="11783618" y="13967"/>
                </a:lnTo>
                <a:lnTo>
                  <a:pt x="11827423" y="30662"/>
                </a:lnTo>
                <a:lnTo>
                  <a:pt x="11867986" y="53151"/>
                </a:lnTo>
                <a:lnTo>
                  <a:pt x="11904795" y="80923"/>
                </a:lnTo>
                <a:lnTo>
                  <a:pt x="11937340" y="113468"/>
                </a:lnTo>
                <a:lnTo>
                  <a:pt x="11965112" y="150277"/>
                </a:lnTo>
                <a:lnTo>
                  <a:pt x="11987601" y="190840"/>
                </a:lnTo>
                <a:lnTo>
                  <a:pt x="12004296" y="234645"/>
                </a:lnTo>
                <a:lnTo>
                  <a:pt x="12014687" y="281184"/>
                </a:lnTo>
                <a:lnTo>
                  <a:pt x="12018264" y="329946"/>
                </a:lnTo>
                <a:lnTo>
                  <a:pt x="12018264" y="6363487"/>
                </a:lnTo>
                <a:lnTo>
                  <a:pt x="12014687" y="6412239"/>
                </a:lnTo>
                <a:lnTo>
                  <a:pt x="12004296" y="6458770"/>
                </a:lnTo>
                <a:lnTo>
                  <a:pt x="11987601" y="6502569"/>
                </a:lnTo>
                <a:lnTo>
                  <a:pt x="11965112" y="6543127"/>
                </a:lnTo>
                <a:lnTo>
                  <a:pt x="11937340" y="6579932"/>
                </a:lnTo>
                <a:lnTo>
                  <a:pt x="11904795" y="6612475"/>
                </a:lnTo>
                <a:lnTo>
                  <a:pt x="11867986" y="6640246"/>
                </a:lnTo>
                <a:lnTo>
                  <a:pt x="11827423" y="6662733"/>
                </a:lnTo>
                <a:lnTo>
                  <a:pt x="11783618" y="6679427"/>
                </a:lnTo>
                <a:lnTo>
                  <a:pt x="11737079" y="6689818"/>
                </a:lnTo>
                <a:lnTo>
                  <a:pt x="11688317" y="6693395"/>
                </a:lnTo>
                <a:lnTo>
                  <a:pt x="329907" y="6693395"/>
                </a:lnTo>
                <a:lnTo>
                  <a:pt x="281155" y="6689818"/>
                </a:lnTo>
                <a:lnTo>
                  <a:pt x="234624" y="6679427"/>
                </a:lnTo>
                <a:lnTo>
                  <a:pt x="190825" y="6662733"/>
                </a:lnTo>
                <a:lnTo>
                  <a:pt x="150267" y="6640246"/>
                </a:lnTo>
                <a:lnTo>
                  <a:pt x="113462" y="6612475"/>
                </a:lnTo>
                <a:lnTo>
                  <a:pt x="80919" y="6579932"/>
                </a:lnTo>
                <a:lnTo>
                  <a:pt x="53149" y="6543127"/>
                </a:lnTo>
                <a:lnTo>
                  <a:pt x="30661" y="6502569"/>
                </a:lnTo>
                <a:lnTo>
                  <a:pt x="13967" y="6458770"/>
                </a:lnTo>
                <a:lnTo>
                  <a:pt x="3576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8194" y="1373188"/>
            <a:ext cx="10140950" cy="4308872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2000" b="1" dirty="0">
                <a:latin typeface="Times New Roman"/>
                <a:cs typeface="Times New Roman"/>
              </a:rPr>
              <a:t>Preprocessing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Segmentation:</a:t>
            </a:r>
            <a:endParaRPr sz="2000" dirty="0">
              <a:latin typeface="Times New Roman"/>
              <a:cs typeface="Times New Roman"/>
            </a:endParaRPr>
          </a:p>
          <a:p>
            <a:pPr marL="12700" marR="5080" indent="46990" algn="just">
              <a:lnSpc>
                <a:spcPct val="100000"/>
              </a:lnSpc>
              <a:spcBef>
                <a:spcPts val="615"/>
              </a:spcBef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samples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enhanced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quality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histogram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equalization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(HE)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separated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healthy </a:t>
            </a:r>
            <a:r>
              <a:rPr sz="1600" dirty="0">
                <a:latin typeface="Times New Roman"/>
                <a:cs typeface="Times New Roman"/>
              </a:rPr>
              <a:t>area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k-</a:t>
            </a:r>
            <a:r>
              <a:rPr sz="1600" b="1" dirty="0">
                <a:latin typeface="Times New Roman"/>
                <a:cs typeface="Times New Roman"/>
              </a:rPr>
              <a:t>means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clustering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pre-</a:t>
            </a:r>
            <a:r>
              <a:rPr sz="1600" dirty="0">
                <a:latin typeface="Times New Roman"/>
                <a:cs typeface="Times New Roman"/>
              </a:rPr>
              <a:t>processing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enhances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quality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segment 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diseased </a:t>
            </a:r>
            <a:r>
              <a:rPr sz="1600" dirty="0">
                <a:latin typeface="Times New Roman"/>
                <a:cs typeface="Times New Roman"/>
              </a:rPr>
              <a:t>portion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easily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initial decision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support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decision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whether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healthy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early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stage.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6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Feature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Extraction:</a:t>
            </a:r>
            <a:endParaRPr sz="2000" dirty="0">
              <a:latin typeface="Times New Roman"/>
              <a:cs typeface="Times New Roman"/>
            </a:endParaRPr>
          </a:p>
          <a:p>
            <a:pPr marL="12700" marR="177800" indent="50165" algn="just">
              <a:lnSpc>
                <a:spcPct val="100000"/>
              </a:lnSpc>
              <a:spcBef>
                <a:spcPts val="615"/>
              </a:spcBef>
            </a:pPr>
            <a:r>
              <a:rPr sz="1600" dirty="0">
                <a:latin typeface="Times New Roman"/>
                <a:cs typeface="Times New Roman"/>
              </a:rPr>
              <a:t>Features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segmented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Discrete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Wavelet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Transform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(DWT)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Principal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Component </a:t>
            </a:r>
            <a:r>
              <a:rPr sz="1600" b="1" dirty="0">
                <a:latin typeface="Times New Roman"/>
                <a:cs typeface="Times New Roman"/>
              </a:rPr>
              <a:t>Analysis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(PCA)</a:t>
            </a:r>
            <a:r>
              <a:rPr sz="1600" b="1" spc="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Gray-</a:t>
            </a:r>
            <a:r>
              <a:rPr sz="1600" b="1" dirty="0">
                <a:latin typeface="Times New Roman"/>
                <a:cs typeface="Times New Roman"/>
              </a:rPr>
              <a:t>Level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Co-</a:t>
            </a:r>
            <a:r>
              <a:rPr sz="1600" b="1" dirty="0">
                <a:latin typeface="Times New Roman"/>
                <a:cs typeface="Times New Roman"/>
              </a:rPr>
              <a:t>occurrence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Matrix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(GLCM)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appearance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healthy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areas 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leaf.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6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Classification:</a:t>
            </a:r>
            <a:endParaRPr sz="2000" dirty="0">
              <a:latin typeface="Times New Roman"/>
              <a:cs typeface="Times New Roman"/>
            </a:endParaRPr>
          </a:p>
          <a:p>
            <a:pPr marL="12700" marR="539750" indent="46990" algn="just">
              <a:lnSpc>
                <a:spcPct val="100000"/>
              </a:lnSpc>
              <a:spcBef>
                <a:spcPts val="615"/>
              </a:spcBef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classifiers,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Support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Vector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Machine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(SVM)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K-</a:t>
            </a:r>
            <a:r>
              <a:rPr sz="1600" b="1" dirty="0">
                <a:latin typeface="Times New Roman"/>
                <a:cs typeface="Times New Roman"/>
              </a:rPr>
              <a:t>Nearest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Neighbours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(KNN)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Convolutional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Neural </a:t>
            </a:r>
            <a:r>
              <a:rPr sz="1600" b="1" dirty="0">
                <a:latin typeface="Times New Roman"/>
                <a:cs typeface="Times New Roman"/>
              </a:rPr>
              <a:t>Network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(CNN)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employed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classify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corresponding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class.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CNN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forms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backbone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end-to-</a:t>
            </a:r>
            <a:r>
              <a:rPr sz="1600" dirty="0">
                <a:latin typeface="Times New Roman"/>
                <a:cs typeface="Times New Roman"/>
              </a:rPr>
              <a:t>end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 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precise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recognition.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853" rIns="0" bIns="0" rtlCol="0">
            <a:spAutoFit/>
          </a:bodyPr>
          <a:lstStyle/>
          <a:p>
            <a:pPr marL="976630">
              <a:lnSpc>
                <a:spcPct val="100000"/>
              </a:lnSpc>
              <a:spcBef>
                <a:spcPts val="95"/>
              </a:spcBef>
            </a:pPr>
            <a:r>
              <a:rPr dirty="0"/>
              <a:t>Proposed</a:t>
            </a:r>
            <a:r>
              <a:rPr spc="-135" dirty="0"/>
              <a:t> </a:t>
            </a:r>
            <a:r>
              <a:rPr spc="-10" dirty="0"/>
              <a:t>Method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90309" y="6205537"/>
            <a:ext cx="619125" cy="466725"/>
            <a:chOff x="190309" y="6205537"/>
            <a:chExt cx="619125" cy="466725"/>
          </a:xfrm>
        </p:grpSpPr>
        <p:sp>
          <p:nvSpPr>
            <p:cNvPr id="6" name="object 6"/>
            <p:cNvSpPr/>
            <p:nvPr/>
          </p:nvSpPr>
          <p:spPr>
            <a:xfrm>
              <a:off x="195071" y="62103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304800" y="0"/>
                  </a:moveTo>
                  <a:lnTo>
                    <a:pt x="250011" y="3683"/>
                  </a:lnTo>
                  <a:lnTo>
                    <a:pt x="198444" y="14301"/>
                  </a:lnTo>
                  <a:lnTo>
                    <a:pt x="150960" y="31210"/>
                  </a:lnTo>
                  <a:lnTo>
                    <a:pt x="108420" y="53764"/>
                  </a:lnTo>
                  <a:lnTo>
                    <a:pt x="71684" y="81316"/>
                  </a:lnTo>
                  <a:lnTo>
                    <a:pt x="41613" y="113221"/>
                  </a:lnTo>
                  <a:lnTo>
                    <a:pt x="19068" y="148834"/>
                  </a:lnTo>
                  <a:lnTo>
                    <a:pt x="4910" y="187509"/>
                  </a:lnTo>
                  <a:lnTo>
                    <a:pt x="0" y="228600"/>
                  </a:lnTo>
                  <a:lnTo>
                    <a:pt x="4910" y="269690"/>
                  </a:lnTo>
                  <a:lnTo>
                    <a:pt x="19068" y="308365"/>
                  </a:lnTo>
                  <a:lnTo>
                    <a:pt x="41613" y="343978"/>
                  </a:lnTo>
                  <a:lnTo>
                    <a:pt x="71684" y="375883"/>
                  </a:lnTo>
                  <a:lnTo>
                    <a:pt x="108420" y="403435"/>
                  </a:lnTo>
                  <a:lnTo>
                    <a:pt x="150960" y="425989"/>
                  </a:lnTo>
                  <a:lnTo>
                    <a:pt x="198444" y="442898"/>
                  </a:lnTo>
                  <a:lnTo>
                    <a:pt x="250011" y="453516"/>
                  </a:lnTo>
                  <a:lnTo>
                    <a:pt x="304800" y="457200"/>
                  </a:lnTo>
                  <a:lnTo>
                    <a:pt x="359588" y="453516"/>
                  </a:lnTo>
                  <a:lnTo>
                    <a:pt x="411155" y="442898"/>
                  </a:lnTo>
                  <a:lnTo>
                    <a:pt x="458639" y="425989"/>
                  </a:lnTo>
                  <a:lnTo>
                    <a:pt x="501179" y="403435"/>
                  </a:lnTo>
                  <a:lnTo>
                    <a:pt x="537915" y="375883"/>
                  </a:lnTo>
                  <a:lnTo>
                    <a:pt x="567986" y="343978"/>
                  </a:lnTo>
                  <a:lnTo>
                    <a:pt x="590531" y="308365"/>
                  </a:lnTo>
                  <a:lnTo>
                    <a:pt x="604689" y="269690"/>
                  </a:lnTo>
                  <a:lnTo>
                    <a:pt x="609600" y="228600"/>
                  </a:lnTo>
                  <a:lnTo>
                    <a:pt x="604689" y="187509"/>
                  </a:lnTo>
                  <a:lnTo>
                    <a:pt x="590531" y="148834"/>
                  </a:lnTo>
                  <a:lnTo>
                    <a:pt x="567986" y="113221"/>
                  </a:lnTo>
                  <a:lnTo>
                    <a:pt x="537915" y="81316"/>
                  </a:lnTo>
                  <a:lnTo>
                    <a:pt x="501179" y="53764"/>
                  </a:lnTo>
                  <a:lnTo>
                    <a:pt x="458639" y="31210"/>
                  </a:lnTo>
                  <a:lnTo>
                    <a:pt x="411155" y="14301"/>
                  </a:lnTo>
                  <a:lnTo>
                    <a:pt x="359588" y="3683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071" y="62103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228600"/>
                  </a:moveTo>
                  <a:lnTo>
                    <a:pt x="4910" y="187509"/>
                  </a:lnTo>
                  <a:lnTo>
                    <a:pt x="19068" y="148834"/>
                  </a:lnTo>
                  <a:lnTo>
                    <a:pt x="41613" y="113221"/>
                  </a:lnTo>
                  <a:lnTo>
                    <a:pt x="71684" y="81316"/>
                  </a:lnTo>
                  <a:lnTo>
                    <a:pt x="108420" y="53764"/>
                  </a:lnTo>
                  <a:lnTo>
                    <a:pt x="150960" y="31210"/>
                  </a:lnTo>
                  <a:lnTo>
                    <a:pt x="198444" y="14301"/>
                  </a:lnTo>
                  <a:lnTo>
                    <a:pt x="250011" y="3683"/>
                  </a:lnTo>
                  <a:lnTo>
                    <a:pt x="304800" y="0"/>
                  </a:lnTo>
                  <a:lnTo>
                    <a:pt x="359588" y="3683"/>
                  </a:lnTo>
                  <a:lnTo>
                    <a:pt x="411155" y="14301"/>
                  </a:lnTo>
                  <a:lnTo>
                    <a:pt x="458639" y="31210"/>
                  </a:lnTo>
                  <a:lnTo>
                    <a:pt x="501179" y="53764"/>
                  </a:lnTo>
                  <a:lnTo>
                    <a:pt x="537915" y="81316"/>
                  </a:lnTo>
                  <a:lnTo>
                    <a:pt x="567986" y="113221"/>
                  </a:lnTo>
                  <a:lnTo>
                    <a:pt x="590531" y="148834"/>
                  </a:lnTo>
                  <a:lnTo>
                    <a:pt x="604689" y="187509"/>
                  </a:lnTo>
                  <a:lnTo>
                    <a:pt x="609600" y="228600"/>
                  </a:lnTo>
                  <a:lnTo>
                    <a:pt x="604689" y="269690"/>
                  </a:lnTo>
                  <a:lnTo>
                    <a:pt x="590531" y="308365"/>
                  </a:lnTo>
                  <a:lnTo>
                    <a:pt x="567986" y="343978"/>
                  </a:lnTo>
                  <a:lnTo>
                    <a:pt x="537915" y="375883"/>
                  </a:lnTo>
                  <a:lnTo>
                    <a:pt x="501179" y="403435"/>
                  </a:lnTo>
                  <a:lnTo>
                    <a:pt x="458639" y="425989"/>
                  </a:lnTo>
                  <a:lnTo>
                    <a:pt x="411155" y="442898"/>
                  </a:lnTo>
                  <a:lnTo>
                    <a:pt x="359588" y="453516"/>
                  </a:lnTo>
                  <a:lnTo>
                    <a:pt x="304800" y="457200"/>
                  </a:lnTo>
                  <a:lnTo>
                    <a:pt x="250011" y="453516"/>
                  </a:lnTo>
                  <a:lnTo>
                    <a:pt x="198444" y="442898"/>
                  </a:lnTo>
                  <a:lnTo>
                    <a:pt x="150960" y="425989"/>
                  </a:lnTo>
                  <a:lnTo>
                    <a:pt x="108420" y="403435"/>
                  </a:lnTo>
                  <a:lnTo>
                    <a:pt x="71684" y="375883"/>
                  </a:lnTo>
                  <a:lnTo>
                    <a:pt x="41613" y="343978"/>
                  </a:lnTo>
                  <a:lnTo>
                    <a:pt x="19068" y="308365"/>
                  </a:lnTo>
                  <a:lnTo>
                    <a:pt x="4910" y="26969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D5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10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CDF99F-1277-E8F9-F221-7CED2D7E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98450"/>
            <a:ext cx="10363200" cy="103346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Block diagram</a:t>
            </a:r>
            <a:endParaRPr lang="en-IN" sz="4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E04BE28F-7B5D-065D-3B8A-1E15AC67D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>
            <a:extLst>
              <a:ext uri="{FF2B5EF4-FFF2-40B4-BE49-F238E27FC236}">
                <a16:creationId xmlns:a16="http://schemas.microsoft.com/office/drawing/2014/main" id="{E0FA28D4-DB5F-B952-CF0F-B954F9F9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813" y="3111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F777C9B5-18C1-0F43-004B-8EFD93C32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9" y="1399191"/>
            <a:ext cx="11262048" cy="472478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695" y="380822"/>
            <a:ext cx="61843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Explanation</a:t>
            </a:r>
            <a:r>
              <a:rPr sz="3200" spc="-65" dirty="0"/>
              <a:t> </a:t>
            </a:r>
            <a:r>
              <a:rPr sz="3200" dirty="0"/>
              <a:t>of</a:t>
            </a:r>
            <a:r>
              <a:rPr sz="3200" spc="-15" dirty="0"/>
              <a:t> </a:t>
            </a:r>
            <a:r>
              <a:rPr sz="3200" dirty="0"/>
              <a:t>Proposed</a:t>
            </a:r>
            <a:r>
              <a:rPr sz="3200" spc="-114" dirty="0"/>
              <a:t> </a:t>
            </a:r>
            <a:r>
              <a:rPr sz="3200" spc="-25" dirty="0"/>
              <a:t>Work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0785" y="1378712"/>
            <a:ext cx="10023475" cy="428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Convolutional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Block</a:t>
            </a: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935"/>
              </a:spcBef>
            </a:pPr>
            <a:r>
              <a:rPr sz="1600" dirty="0">
                <a:latin typeface="Times New Roman"/>
                <a:cs typeface="Times New Roman"/>
              </a:rPr>
              <a:t>What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?</a:t>
            </a:r>
            <a:endParaRPr sz="16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convolutional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block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consists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convolutional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layer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(CONV)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max pooling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layer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(Max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Pool).</a:t>
            </a:r>
            <a:endParaRPr sz="16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convolutional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block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images.</a:t>
            </a:r>
            <a:endParaRPr sz="16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convolutional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layer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filters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input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patterns,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max pooling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layer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reduces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</a:t>
            </a:r>
            <a:endParaRPr sz="1600" dirty="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spatial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dimensions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maps to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reduce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parameters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computations.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How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?</a:t>
            </a:r>
            <a:endParaRPr sz="16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49250" algn="l"/>
              </a:tabLst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Mangoscan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architecture,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multiple convolutional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blocks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images.</a:t>
            </a:r>
            <a:endParaRPr sz="1600" dirty="0">
              <a:latin typeface="Times New Roman"/>
              <a:cs typeface="Times New Roman"/>
            </a:endParaRPr>
          </a:p>
          <a:p>
            <a:pPr marL="297815" marR="9906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349250" algn="l"/>
              </a:tabLst>
            </a:pPr>
            <a:r>
              <a:rPr sz="1600" dirty="0">
                <a:latin typeface="Arial"/>
                <a:cs typeface="Arial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block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consists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convolutional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layer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max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pooling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layer,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helps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reduce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spatial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dimensions </a:t>
            </a:r>
            <a:r>
              <a:rPr sz="1600" spc="-2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maps 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relevant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features.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85"/>
              </a:spcBef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Why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chosen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?</a:t>
            </a:r>
            <a:endParaRPr sz="1600" dirty="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349250" algn="l"/>
              </a:tabLst>
            </a:pPr>
            <a:r>
              <a:rPr sz="1600" dirty="0">
                <a:latin typeface="Arial"/>
                <a:cs typeface="Arial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Convolutional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blocks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commonly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 classification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because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effective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extracting</a:t>
            </a:r>
            <a:r>
              <a:rPr sz="1600" spc="-10" dirty="0">
                <a:latin typeface="Times New Roman"/>
                <a:cs typeface="Times New Roman"/>
              </a:rPr>
              <a:t> features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images.</a:t>
            </a:r>
            <a:endParaRPr sz="16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multiple convolutional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blocks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allows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hierarchical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representations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input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12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027" y="458800"/>
            <a:ext cx="609820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Explanation</a:t>
            </a:r>
            <a:r>
              <a:rPr sz="3200" spc="-65" dirty="0"/>
              <a:t> </a:t>
            </a:r>
            <a:r>
              <a:rPr sz="3200" dirty="0"/>
              <a:t>of</a:t>
            </a:r>
            <a:r>
              <a:rPr sz="3200" spc="-15" dirty="0"/>
              <a:t> </a:t>
            </a:r>
            <a:r>
              <a:rPr sz="3200" dirty="0"/>
              <a:t>Proposed</a:t>
            </a:r>
            <a:r>
              <a:rPr sz="3200" spc="-114" dirty="0"/>
              <a:t> </a:t>
            </a:r>
            <a:r>
              <a:rPr sz="3200" spc="-25" dirty="0"/>
              <a:t>Work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9812" y="1776425"/>
            <a:ext cx="979297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 err="1">
                <a:latin typeface="Times New Roman"/>
                <a:cs typeface="Times New Roman"/>
              </a:rPr>
              <a:t>VGGNet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Architecture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(VGG16)</a:t>
            </a: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180"/>
              </a:spcBef>
            </a:pPr>
            <a:r>
              <a:rPr sz="1600" dirty="0">
                <a:latin typeface="Times New Roman"/>
                <a:cs typeface="Times New Roman"/>
              </a:rPr>
              <a:t>What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?</a:t>
            </a:r>
            <a:endParaRPr sz="1600" dirty="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VGG16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deep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neural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network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architecture that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consists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multiple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convolutional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layers,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max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pooling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layers,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fully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layers.</a:t>
            </a:r>
            <a:endParaRPr sz="16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VGG16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 classification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classifying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 leaf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diseases.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How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?</a:t>
            </a:r>
            <a:endParaRPr sz="16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VGG16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baseline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compare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performance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proposed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Mangoscan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architecture.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Why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chosen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?</a:t>
            </a:r>
            <a:endParaRPr sz="16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VGG16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well-</a:t>
            </a:r>
            <a:r>
              <a:rPr sz="1600" dirty="0">
                <a:latin typeface="Times New Roman"/>
                <a:cs typeface="Times New Roman"/>
              </a:rPr>
              <a:t>known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widely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architecture 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 classification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tasks.</a:t>
            </a:r>
            <a:endParaRPr sz="16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been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shown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achieve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good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performance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various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 classification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datasets.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13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526" y="507619"/>
            <a:ext cx="608343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Explanation</a:t>
            </a:r>
            <a:r>
              <a:rPr sz="3200" spc="-75" dirty="0"/>
              <a:t> </a:t>
            </a:r>
            <a:r>
              <a:rPr sz="3200" dirty="0"/>
              <a:t>of</a:t>
            </a:r>
            <a:r>
              <a:rPr sz="3200" spc="-35" dirty="0"/>
              <a:t> </a:t>
            </a:r>
            <a:r>
              <a:rPr sz="3200" dirty="0"/>
              <a:t>Proposed</a:t>
            </a:r>
            <a:r>
              <a:rPr sz="3200" spc="-125" dirty="0"/>
              <a:t> </a:t>
            </a:r>
            <a:r>
              <a:rPr sz="3200" spc="-20" dirty="0"/>
              <a:t>Work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0838" y="1325626"/>
            <a:ext cx="9962515" cy="4545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Proposed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Convolutional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Neural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Network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Architecture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(Mangoscan)</a:t>
            </a: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What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Mangoscan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CNN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architecture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classifying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mango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diseases.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consists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convolutional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pooling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layers,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fully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layers.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Mangoscan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mango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disease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categories.</a:t>
            </a:r>
            <a:endParaRPr sz="18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Mangoscan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proposed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architecture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classifying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mango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diseases.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mango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evaluated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performance.</a:t>
            </a:r>
            <a:endParaRPr sz="18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Why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chosen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Mangoscan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lightweight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architecture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low </a:t>
            </a:r>
            <a:r>
              <a:rPr sz="1800" spc="-10" dirty="0">
                <a:latin typeface="Times New Roman"/>
                <a:cs typeface="Times New Roman"/>
              </a:rPr>
              <a:t>configurations.</a:t>
            </a:r>
            <a:endParaRPr sz="1800" dirty="0">
              <a:latin typeface="Times New Roman"/>
              <a:cs typeface="Times New Roman"/>
            </a:endParaRPr>
          </a:p>
          <a:p>
            <a:pPr marL="297815" marR="907415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fewer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parameters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compared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VGG16,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suitable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real-</a:t>
            </a:r>
            <a:r>
              <a:rPr sz="1800" spc="-20" dirty="0">
                <a:latin typeface="Times New Roman"/>
                <a:cs typeface="Times New Roman"/>
              </a:rPr>
              <a:t>time </a:t>
            </a:r>
            <a:r>
              <a:rPr sz="1800" spc="-10" dirty="0">
                <a:latin typeface="Times New Roman"/>
                <a:cs typeface="Times New Roman"/>
              </a:rPr>
              <a:t>applications.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14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7251" y="236791"/>
            <a:ext cx="6537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Hardware</a:t>
            </a:r>
            <a:r>
              <a:rPr sz="3200" spc="-50" dirty="0"/>
              <a:t> </a:t>
            </a:r>
            <a:r>
              <a:rPr sz="3200" dirty="0"/>
              <a:t>&amp;</a:t>
            </a:r>
            <a:r>
              <a:rPr sz="3200" spc="-30" dirty="0"/>
              <a:t> </a:t>
            </a:r>
            <a:r>
              <a:rPr sz="3200" dirty="0"/>
              <a:t>Software</a:t>
            </a:r>
            <a:r>
              <a:rPr sz="3200" spc="-55" dirty="0"/>
              <a:t> </a:t>
            </a:r>
            <a:r>
              <a:rPr sz="3200" spc="-10" dirty="0"/>
              <a:t>Involved</a:t>
            </a:r>
            <a:endParaRPr sz="3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4" y="158495"/>
            <a:ext cx="979931" cy="838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4306" y="828801"/>
            <a:ext cx="10400030" cy="5027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Hardware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297815" marR="227965" indent="-285750" algn="just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Smartphones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mobile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cameras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capture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leaves,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will </a:t>
            </a:r>
            <a:r>
              <a:rPr sz="1600" dirty="0">
                <a:latin typeface="Times New Roman"/>
                <a:cs typeface="Times New Roman"/>
              </a:rPr>
              <a:t>then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Mangoscan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camera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smartphone will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take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high- </a:t>
            </a:r>
            <a:r>
              <a:rPr sz="1600" dirty="0">
                <a:latin typeface="Times New Roman"/>
                <a:cs typeface="Times New Roman"/>
              </a:rPr>
              <a:t>quality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leaves,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analyzed by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Mangoscan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model.</a:t>
            </a:r>
            <a:endParaRPr sz="1600" dirty="0">
              <a:latin typeface="Times New Roman"/>
              <a:cs typeface="Times New Roman"/>
            </a:endParaRPr>
          </a:p>
          <a:p>
            <a:pPr marL="297815" marR="24130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300355" algn="l"/>
              </a:tabLst>
            </a:pP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Low-</a:t>
            </a:r>
            <a:r>
              <a:rPr sz="1600" dirty="0">
                <a:latin typeface="Times New Roman"/>
                <a:cs typeface="Times New Roman"/>
              </a:rPr>
              <a:t>configuration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Raspberry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Pi):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alternative 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smartphones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deploying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Mangoscan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low-</a:t>
            </a:r>
            <a:r>
              <a:rPr sz="1600" dirty="0">
                <a:latin typeface="Times New Roman"/>
                <a:cs typeface="Times New Roman"/>
              </a:rPr>
              <a:t>cost,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low-</a:t>
            </a:r>
            <a:r>
              <a:rPr sz="1600" dirty="0">
                <a:latin typeface="Times New Roman"/>
                <a:cs typeface="Times New Roman"/>
              </a:rPr>
              <a:t>power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Mangoscan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perform </a:t>
            </a:r>
            <a:r>
              <a:rPr sz="1600" dirty="0">
                <a:latin typeface="Times New Roman"/>
                <a:cs typeface="Times New Roman"/>
              </a:rPr>
              <a:t>disease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detection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ts val="2385"/>
              </a:lnSpc>
            </a:pPr>
            <a:r>
              <a:rPr sz="2000" b="1" dirty="0">
                <a:latin typeface="Times New Roman"/>
                <a:cs typeface="Times New Roman"/>
              </a:rPr>
              <a:t>Software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297815" marR="231775" indent="-285750" algn="just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Python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programming language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Python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popular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programming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language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widely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machine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learning</a:t>
            </a:r>
            <a:r>
              <a:rPr sz="1600" spc="-25" dirty="0">
                <a:latin typeface="Times New Roman"/>
                <a:cs typeface="Times New Roman"/>
              </a:rPr>
              <a:t> and </a:t>
            </a:r>
            <a:r>
              <a:rPr sz="1600" dirty="0">
                <a:latin typeface="Times New Roman"/>
                <a:cs typeface="Times New Roman"/>
              </a:rPr>
              <a:t>deep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applications.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Mangoscan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model, as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well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deploy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target </a:t>
            </a:r>
            <a:r>
              <a:rPr sz="1600" dirty="0">
                <a:latin typeface="Times New Roman"/>
                <a:cs typeface="Times New Roman"/>
              </a:rPr>
              <a:t>hardware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devices.</a:t>
            </a:r>
            <a:endParaRPr sz="1600" dirty="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spc="-10" dirty="0">
                <a:latin typeface="Times New Roman"/>
                <a:cs typeface="Times New Roman"/>
              </a:rPr>
              <a:t>TensorFlow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Keras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deep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frameworks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TensorFlow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Keras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two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popular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deep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frameworks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train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Mangoscan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model.They provide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pre-</a:t>
            </a:r>
            <a:r>
              <a:rPr sz="1600" dirty="0">
                <a:latin typeface="Times New Roman"/>
                <a:cs typeface="Times New Roman"/>
              </a:rPr>
              <a:t>built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functions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tools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building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training </a:t>
            </a:r>
            <a:r>
              <a:rPr sz="1600" dirty="0">
                <a:latin typeface="Times New Roman"/>
                <a:cs typeface="Times New Roman"/>
              </a:rPr>
              <a:t>neural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networks,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making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easier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deploy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Mangoscan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model.</a:t>
            </a:r>
            <a:endParaRPr sz="1600" dirty="0">
              <a:latin typeface="Times New Roman"/>
              <a:cs typeface="Times New Roman"/>
            </a:endParaRPr>
          </a:p>
          <a:p>
            <a:pPr marL="297815" marR="441959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Operating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target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hardware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Android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iOS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smartphones,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Linux-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Raspberry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Pi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devices.</a:t>
            </a:r>
            <a:endParaRPr sz="160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Database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database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may 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store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 leaves,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well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results.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5" dirty="0">
                <a:latin typeface="Times New Roman"/>
                <a:cs typeface="Times New Roman"/>
              </a:rPr>
              <a:t> be</a:t>
            </a:r>
            <a:endParaRPr sz="1600" dirty="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useful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tracking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health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over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farmers.</a:t>
            </a:r>
            <a:endParaRPr sz="1600" dirty="0">
              <a:latin typeface="Times New Roman"/>
              <a:cs typeface="Times New Roman"/>
            </a:endParaRPr>
          </a:p>
          <a:p>
            <a:pPr marL="297815" marR="298450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services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services,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Google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Amazon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Web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Services,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may 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store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large </a:t>
            </a:r>
            <a:r>
              <a:rPr sz="1600" dirty="0">
                <a:latin typeface="Times New Roman"/>
                <a:cs typeface="Times New Roman"/>
              </a:rPr>
              <a:t>amounts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scalability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reliability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Mangoscan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15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530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</a:t>
            </a:r>
            <a:r>
              <a:rPr spc="-190" dirty="0"/>
              <a:t> </a:t>
            </a:r>
            <a:r>
              <a:rPr dirty="0"/>
              <a:t>&amp;</a:t>
            </a:r>
            <a:r>
              <a:rPr spc="-250" dirty="0"/>
              <a:t> </a:t>
            </a:r>
            <a:r>
              <a:rPr spc="-10" dirty="0"/>
              <a:t>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1463039" y="1668779"/>
            <a:ext cx="1455420" cy="281940"/>
          </a:xfrm>
          <a:custGeom>
            <a:avLst/>
            <a:gdLst/>
            <a:ahLst/>
            <a:cxnLst/>
            <a:rect l="l" t="t" r="r" b="b"/>
            <a:pathLst>
              <a:path w="1455420" h="281939">
                <a:moveTo>
                  <a:pt x="1455420" y="0"/>
                </a:moveTo>
                <a:lnTo>
                  <a:pt x="0" y="0"/>
                </a:lnTo>
                <a:lnTo>
                  <a:pt x="0" y="281939"/>
                </a:lnTo>
                <a:lnTo>
                  <a:pt x="1455420" y="281939"/>
                </a:lnTo>
                <a:lnTo>
                  <a:pt x="1455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40" y="2217419"/>
            <a:ext cx="10019030" cy="525780"/>
          </a:xfrm>
          <a:custGeom>
            <a:avLst/>
            <a:gdLst/>
            <a:ahLst/>
            <a:cxnLst/>
            <a:rect l="l" t="t" r="r" b="b"/>
            <a:pathLst>
              <a:path w="10019030" h="525780">
                <a:moveTo>
                  <a:pt x="5391912" y="300228"/>
                </a:moveTo>
                <a:lnTo>
                  <a:pt x="0" y="300228"/>
                </a:lnTo>
                <a:lnTo>
                  <a:pt x="0" y="525780"/>
                </a:lnTo>
                <a:lnTo>
                  <a:pt x="5391912" y="525780"/>
                </a:lnTo>
                <a:lnTo>
                  <a:pt x="5391912" y="300228"/>
                </a:lnTo>
                <a:close/>
              </a:path>
              <a:path w="10019030" h="525780">
                <a:moveTo>
                  <a:pt x="10018776" y="0"/>
                </a:moveTo>
                <a:lnTo>
                  <a:pt x="2577084" y="0"/>
                </a:lnTo>
                <a:lnTo>
                  <a:pt x="0" y="0"/>
                </a:lnTo>
                <a:lnTo>
                  <a:pt x="0" y="281940"/>
                </a:lnTo>
                <a:lnTo>
                  <a:pt x="2577084" y="281940"/>
                </a:lnTo>
                <a:lnTo>
                  <a:pt x="10018776" y="281940"/>
                </a:lnTo>
                <a:lnTo>
                  <a:pt x="100187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3040" y="3009899"/>
            <a:ext cx="10140950" cy="525780"/>
          </a:xfrm>
          <a:custGeom>
            <a:avLst/>
            <a:gdLst/>
            <a:ahLst/>
            <a:cxnLst/>
            <a:rect l="l" t="t" r="r" b="b"/>
            <a:pathLst>
              <a:path w="10140950" h="525779">
                <a:moveTo>
                  <a:pt x="3075432" y="300228"/>
                </a:moveTo>
                <a:lnTo>
                  <a:pt x="0" y="300228"/>
                </a:lnTo>
                <a:lnTo>
                  <a:pt x="0" y="525780"/>
                </a:lnTo>
                <a:lnTo>
                  <a:pt x="3075432" y="525780"/>
                </a:lnTo>
                <a:lnTo>
                  <a:pt x="3075432" y="300228"/>
                </a:lnTo>
                <a:close/>
              </a:path>
              <a:path w="10140950" h="525779">
                <a:moveTo>
                  <a:pt x="10140696" y="0"/>
                </a:moveTo>
                <a:lnTo>
                  <a:pt x="2627376" y="0"/>
                </a:lnTo>
                <a:lnTo>
                  <a:pt x="0" y="0"/>
                </a:lnTo>
                <a:lnTo>
                  <a:pt x="0" y="281940"/>
                </a:lnTo>
                <a:lnTo>
                  <a:pt x="2627376" y="281940"/>
                </a:lnTo>
                <a:lnTo>
                  <a:pt x="10140696" y="281940"/>
                </a:lnTo>
                <a:lnTo>
                  <a:pt x="10140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040" y="3802379"/>
            <a:ext cx="10148570" cy="525780"/>
          </a:xfrm>
          <a:custGeom>
            <a:avLst/>
            <a:gdLst/>
            <a:ahLst/>
            <a:cxnLst/>
            <a:rect l="l" t="t" r="r" b="b"/>
            <a:pathLst>
              <a:path w="10148570" h="525779">
                <a:moveTo>
                  <a:pt x="3913632" y="300240"/>
                </a:moveTo>
                <a:lnTo>
                  <a:pt x="0" y="300240"/>
                </a:lnTo>
                <a:lnTo>
                  <a:pt x="0" y="525780"/>
                </a:lnTo>
                <a:lnTo>
                  <a:pt x="3913632" y="525780"/>
                </a:lnTo>
                <a:lnTo>
                  <a:pt x="3913632" y="300240"/>
                </a:lnTo>
                <a:close/>
              </a:path>
              <a:path w="10148570" h="525779">
                <a:moveTo>
                  <a:pt x="10148316" y="0"/>
                </a:moveTo>
                <a:lnTo>
                  <a:pt x="2674620" y="0"/>
                </a:lnTo>
                <a:lnTo>
                  <a:pt x="0" y="0"/>
                </a:lnTo>
                <a:lnTo>
                  <a:pt x="0" y="281940"/>
                </a:lnTo>
                <a:lnTo>
                  <a:pt x="2674620" y="281940"/>
                </a:lnTo>
                <a:lnTo>
                  <a:pt x="10148316" y="281940"/>
                </a:lnTo>
                <a:lnTo>
                  <a:pt x="101483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3040" y="4594859"/>
            <a:ext cx="10012680" cy="525780"/>
          </a:xfrm>
          <a:custGeom>
            <a:avLst/>
            <a:gdLst/>
            <a:ahLst/>
            <a:cxnLst/>
            <a:rect l="l" t="t" r="r" b="b"/>
            <a:pathLst>
              <a:path w="10012680" h="525779">
                <a:moveTo>
                  <a:pt x="7886687" y="300228"/>
                </a:moveTo>
                <a:lnTo>
                  <a:pt x="7827264" y="300228"/>
                </a:lnTo>
                <a:lnTo>
                  <a:pt x="7042404" y="300228"/>
                </a:lnTo>
                <a:lnTo>
                  <a:pt x="0" y="300228"/>
                </a:lnTo>
                <a:lnTo>
                  <a:pt x="0" y="525780"/>
                </a:lnTo>
                <a:lnTo>
                  <a:pt x="7042404" y="525780"/>
                </a:lnTo>
                <a:lnTo>
                  <a:pt x="7827264" y="525780"/>
                </a:lnTo>
                <a:lnTo>
                  <a:pt x="7886687" y="525780"/>
                </a:lnTo>
                <a:lnTo>
                  <a:pt x="7886687" y="300228"/>
                </a:lnTo>
                <a:close/>
              </a:path>
              <a:path w="10012680" h="525779">
                <a:moveTo>
                  <a:pt x="8342376" y="300228"/>
                </a:moveTo>
                <a:lnTo>
                  <a:pt x="7886700" y="300228"/>
                </a:lnTo>
                <a:lnTo>
                  <a:pt x="7886700" y="525780"/>
                </a:lnTo>
                <a:lnTo>
                  <a:pt x="8342376" y="525780"/>
                </a:lnTo>
                <a:lnTo>
                  <a:pt x="8342376" y="300228"/>
                </a:lnTo>
                <a:close/>
              </a:path>
              <a:path w="10012680" h="525779">
                <a:moveTo>
                  <a:pt x="10012680" y="0"/>
                </a:moveTo>
                <a:lnTo>
                  <a:pt x="2456688" y="0"/>
                </a:lnTo>
                <a:lnTo>
                  <a:pt x="0" y="0"/>
                </a:lnTo>
                <a:lnTo>
                  <a:pt x="0" y="281940"/>
                </a:lnTo>
                <a:lnTo>
                  <a:pt x="2456688" y="281940"/>
                </a:lnTo>
                <a:lnTo>
                  <a:pt x="10012680" y="281940"/>
                </a:lnTo>
                <a:lnTo>
                  <a:pt x="10012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0594" y="1624330"/>
            <a:ext cx="10110470" cy="35403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Applications:</a:t>
            </a:r>
            <a:endParaRPr sz="2000" dirty="0">
              <a:latin typeface="Times New Roman"/>
              <a:cs typeface="Times New Roman"/>
            </a:endParaRPr>
          </a:p>
          <a:p>
            <a:pPr marL="12700" marR="131445" algn="just">
              <a:lnSpc>
                <a:spcPct val="100699"/>
              </a:lnSpc>
              <a:spcBef>
                <a:spcPts val="190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Diseases</a:t>
            </a:r>
            <a:r>
              <a:rPr sz="200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Identification: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monitor diseases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affect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species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plants,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like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these </a:t>
            </a:r>
            <a:r>
              <a:rPr sz="1600" dirty="0">
                <a:latin typeface="Times New Roman"/>
                <a:cs typeface="Times New Roman"/>
              </a:rPr>
              <a:t>tomato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leaves,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helping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large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scale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agricultural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monitoring.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699"/>
              </a:lnSpc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Early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disease</a:t>
            </a:r>
            <a:r>
              <a:rPr sz="200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detection: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early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enable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farmers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take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preventive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measures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entire </a:t>
            </a:r>
            <a:r>
              <a:rPr sz="1600" dirty="0">
                <a:latin typeface="Times New Roman"/>
                <a:cs typeface="Times New Roman"/>
              </a:rPr>
              <a:t>crop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could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saved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destruction.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699"/>
              </a:lnSpc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Mobile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implementation: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quite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low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computational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complexity 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makes it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suitable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smartphone </a:t>
            </a:r>
            <a:r>
              <a:rPr sz="1600" dirty="0">
                <a:latin typeface="Times New Roman"/>
                <a:cs typeface="Times New Roman"/>
              </a:rPr>
              <a:t>applications,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available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farmer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field.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135255" algn="just">
              <a:lnSpc>
                <a:spcPct val="100699"/>
              </a:lnSpc>
              <a:spcBef>
                <a:spcPts val="5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Precision</a:t>
            </a:r>
            <a:r>
              <a:rPr sz="2000" b="1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Agriculture: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Combined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precise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phenotyping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microscopic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observations,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increases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efficacy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providing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precise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diagnoses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diseases.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could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enable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better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crop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management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maximise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yield.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16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530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</a:t>
            </a:r>
            <a:r>
              <a:rPr spc="-190" dirty="0"/>
              <a:t> </a:t>
            </a:r>
            <a:r>
              <a:rPr dirty="0"/>
              <a:t>&amp;</a:t>
            </a:r>
            <a:r>
              <a:rPr spc="-250" dirty="0"/>
              <a:t> </a:t>
            </a:r>
            <a:r>
              <a:rPr spc="-1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549097"/>
            <a:ext cx="10068560" cy="445750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5"/>
              </a:spcBef>
            </a:pPr>
            <a:r>
              <a:rPr sz="2000" b="1" spc="-10" dirty="0">
                <a:latin typeface="Times New Roman"/>
                <a:cs typeface="Times New Roman"/>
              </a:rPr>
              <a:t>Advantages: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315"/>
              </a:lnSpc>
              <a:spcBef>
                <a:spcPts val="360"/>
              </a:spcBef>
              <a:buClr>
                <a:srgbClr val="4966AC"/>
              </a:buClr>
              <a:buSzPct val="85000"/>
              <a:buFont typeface="Wingdings" panose="05000000000000000000" pitchFamily="2" charset="2"/>
              <a:buChar char="Ø"/>
              <a:tabLst>
                <a:tab pos="28638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High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Accuracy: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proposed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 achieves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accuracy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99.09%,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outperforming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existing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like</a:t>
            </a:r>
            <a:endParaRPr sz="1600" dirty="0">
              <a:latin typeface="Times New Roman"/>
              <a:cs typeface="Times New Roman"/>
            </a:endParaRPr>
          </a:p>
          <a:p>
            <a:pPr marL="286385" algn="just">
              <a:lnSpc>
                <a:spcPts val="1835"/>
              </a:lnSpc>
            </a:pPr>
            <a:r>
              <a:rPr sz="1600" dirty="0">
                <a:latin typeface="Times New Roman"/>
                <a:cs typeface="Times New Roman"/>
              </a:rPr>
              <a:t>SVM,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K-</a:t>
            </a:r>
            <a:r>
              <a:rPr sz="1600" dirty="0">
                <a:latin typeface="Times New Roman"/>
                <a:cs typeface="Times New Roman"/>
              </a:rPr>
              <a:t>NN,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traditional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CNN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approaches.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54965" marR="153035" indent="-342900" algn="just">
              <a:lnSpc>
                <a:spcPct val="91200"/>
              </a:lnSpc>
              <a:spcBef>
                <a:spcPts val="5"/>
              </a:spcBef>
              <a:buClr>
                <a:srgbClr val="4966AC"/>
              </a:buClr>
              <a:buSzPct val="85000"/>
              <a:buFont typeface="Wingdings" panose="05000000000000000000" pitchFamily="2" charset="2"/>
              <a:buChar char="Ø"/>
              <a:tabLst>
                <a:tab pos="28638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Efficiency: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utilizes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advanced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techniques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like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Discrete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Wavelet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Transform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(DWT),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Principal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Component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Analysis </a:t>
            </a:r>
            <a:r>
              <a:rPr sz="1600" dirty="0">
                <a:latin typeface="Times New Roman"/>
                <a:cs typeface="Times New Roman"/>
              </a:rPr>
              <a:t>(PCA),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Co-occurrence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Matrix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(GLCM)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extraction,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improving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model's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efficiency.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45"/>
              </a:spcBef>
              <a:buClr>
                <a:srgbClr val="4966AC"/>
              </a:buClr>
              <a:buFont typeface="Segoe UI Symbol"/>
              <a:buChar char="⚫"/>
            </a:pPr>
            <a:endParaRPr sz="1600" dirty="0">
              <a:latin typeface="Times New Roman"/>
              <a:cs typeface="Times New Roman"/>
            </a:endParaRPr>
          </a:p>
          <a:p>
            <a:pPr marL="354965" marR="596900" indent="-342900" algn="just">
              <a:lnSpc>
                <a:spcPct val="91200"/>
              </a:lnSpc>
              <a:buClr>
                <a:srgbClr val="4966AC"/>
              </a:buClr>
              <a:buSzPct val="85000"/>
              <a:buFont typeface="Wingdings" panose="05000000000000000000" pitchFamily="2" charset="2"/>
              <a:buChar char="Ø"/>
              <a:tabLst>
                <a:tab pos="286385" algn="l"/>
              </a:tabLst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User-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Friendly: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integration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smartphone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technology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makes it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easy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farmers 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without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needing </a:t>
            </a:r>
            <a:r>
              <a:rPr sz="1600" dirty="0">
                <a:latin typeface="Times New Roman"/>
                <a:cs typeface="Times New Roman"/>
              </a:rPr>
              <a:t>extensive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technical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knowledge.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40"/>
              </a:spcBef>
              <a:buClr>
                <a:srgbClr val="4966AC"/>
              </a:buClr>
              <a:buFont typeface="Segoe UI Symbol"/>
              <a:buChar char="⚫"/>
            </a:pPr>
            <a:endParaRPr sz="1600" dirty="0">
              <a:latin typeface="Times New Roman"/>
              <a:cs typeface="Times New Roman"/>
            </a:endParaRPr>
          </a:p>
          <a:p>
            <a:pPr marL="354965" marR="721360" indent="-342900" algn="just">
              <a:lnSpc>
                <a:spcPct val="91200"/>
              </a:lnSpc>
              <a:buClr>
                <a:srgbClr val="4966AC"/>
              </a:buClr>
              <a:buSzPct val="85000"/>
              <a:buFont typeface="Wingdings" panose="05000000000000000000" pitchFamily="2" charset="2"/>
              <a:buChar char="Ø"/>
              <a:tabLst>
                <a:tab pos="286385" algn="l"/>
              </a:tabLst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Cost-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Effective: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Reduces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frequent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expert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consultations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lab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testing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on-</a:t>
            </a:r>
            <a:r>
              <a:rPr sz="1600" spc="-10" dirty="0">
                <a:latin typeface="Times New Roman"/>
                <a:cs typeface="Times New Roman"/>
              </a:rPr>
              <a:t>the-</a:t>
            </a:r>
            <a:r>
              <a:rPr sz="1600" spc="-20" dirty="0">
                <a:latin typeface="Times New Roman"/>
                <a:cs typeface="Times New Roman"/>
              </a:rPr>
              <a:t>spot </a:t>
            </a:r>
            <a:r>
              <a:rPr sz="1600" spc="-10" dirty="0">
                <a:latin typeface="Times New Roman"/>
                <a:cs typeface="Times New Roman"/>
              </a:rPr>
              <a:t>diagnostics.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45"/>
              </a:spcBef>
              <a:buClr>
                <a:srgbClr val="4966AC"/>
              </a:buClr>
              <a:buFont typeface="Segoe UI Symbol"/>
              <a:buChar char="⚫"/>
            </a:pPr>
            <a:endParaRPr sz="1600" dirty="0">
              <a:latin typeface="Times New Roman"/>
              <a:cs typeface="Times New Roman"/>
            </a:endParaRPr>
          </a:p>
          <a:p>
            <a:pPr marL="354965" marR="183515" indent="-342900" algn="just">
              <a:lnSpc>
                <a:spcPct val="91200"/>
              </a:lnSpc>
              <a:spcBef>
                <a:spcPts val="5"/>
              </a:spcBef>
              <a:buClr>
                <a:srgbClr val="4966AC"/>
              </a:buClr>
              <a:buSzPct val="85000"/>
              <a:buFont typeface="Wingdings" panose="05000000000000000000" pitchFamily="2" charset="2"/>
              <a:buChar char="Ø"/>
              <a:tabLst>
                <a:tab pos="28638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Scalability: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model's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approach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adapted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various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crops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making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highly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scalable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different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agricultural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needs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17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1">
            <a:extLst>
              <a:ext uri="{FF2B5EF4-FFF2-40B4-BE49-F238E27FC236}">
                <a16:creationId xmlns:a16="http://schemas.microsoft.com/office/drawing/2014/main" id="{5A6D69CE-6919-F11A-FC3C-E54B8C9B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AB5095-4C25-68C5-27B4-5A92FD20461D}"/>
              </a:ext>
            </a:extLst>
          </p:cNvPr>
          <p:cNvGraphicFramePr/>
          <p:nvPr/>
        </p:nvGraphicFramePr>
        <p:xfrm>
          <a:off x="503853" y="996950"/>
          <a:ext cx="11318033" cy="521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C381BC-E7D8-A62F-A12B-A93865594700}"/>
              </a:ext>
            </a:extLst>
          </p:cNvPr>
          <p:cNvSpPr txBox="1"/>
          <p:nvPr/>
        </p:nvSpPr>
        <p:spPr bwMode="auto">
          <a:xfrm>
            <a:off x="774442" y="299100"/>
            <a:ext cx="88454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System Architecture/Proposed work Block diagram</a:t>
            </a:r>
            <a:endParaRPr lang="en-US" sz="4000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plant image&#10;&#10;Description automatically generated">
            <a:extLst>
              <a:ext uri="{FF2B5EF4-FFF2-40B4-BE49-F238E27FC236}">
                <a16:creationId xmlns:a16="http://schemas.microsoft.com/office/drawing/2014/main" id="{0C68EC6F-5180-3F80-0C26-C8CD3502C2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70" y="1448086"/>
            <a:ext cx="7517460" cy="457142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50E0CA-BBC5-02B5-0C12-D7F2EC10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UML Diagrams (CSE &amp; Allied)/DFD CSE &amp; Allied / Prototype (Components description)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24FD-9B61-5C44-18AA-9E3DA5AAD2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509588"/>
            <a:ext cx="9496425" cy="5827712"/>
          </a:xfrm>
        </p:spPr>
        <p:txBody>
          <a:bodyPr>
            <a:noAutofit/>
          </a:bodyPr>
          <a:lstStyle/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Abstract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Literature Review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Motivation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Existing Method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Proposed Method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Hardware &amp; Software Involved</a:t>
            </a:r>
            <a:endParaRPr lang="en-IN" sz="11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Advantages And Application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System Architecture/Proposed Work Block Diagram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UML Diagrams (CSE &amp; Allied)/DFD CSE &amp; Allied / Prototype (Others)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Implementation(part Of The Code)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Testing/Simulation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Results And Discussions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Conclusions And Future Scope</a:t>
            </a:r>
          </a:p>
          <a:p>
            <a:pPr marL="274320" indent="-457063" eaLnBrk="1" fontAlgn="auto" hangingPunct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IN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References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02402-A2A6-C1C4-E27E-563BCA38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6213"/>
            <a:ext cx="11553825" cy="52863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Outline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D1B6CAFB-7D79-D657-2F45-EA34B0047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11CCE1-D338-EB3F-9A7F-9C02E0AC87C8}"/>
              </a:ext>
            </a:extLst>
          </p:cNvPr>
          <p:cNvSpPr txBox="1">
            <a:spLocks/>
          </p:cNvSpPr>
          <p:nvPr/>
        </p:nvSpPr>
        <p:spPr>
          <a:xfrm>
            <a:off x="361950" y="360363"/>
            <a:ext cx="11396663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21510" name="Picture 2">
            <a:extLst>
              <a:ext uri="{FF2B5EF4-FFF2-40B4-BE49-F238E27FC236}">
                <a16:creationId xmlns:a16="http://schemas.microsoft.com/office/drawing/2014/main" id="{00F573C5-23DF-F4C1-8E4A-A439BD4E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CEEDD-9B5B-4873-4A5A-DA1F020FA74B}"/>
              </a:ext>
            </a:extLst>
          </p:cNvPr>
          <p:cNvSpPr txBox="1"/>
          <p:nvPr/>
        </p:nvSpPr>
        <p:spPr>
          <a:xfrm>
            <a:off x="1455576" y="1253184"/>
            <a:ext cx="9750489" cy="46782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Specifications: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creating a full code, you need to define the specifications of each component involved. This includes the input methods, processing, output, navigation, feedback, and control components. For example, in a Mango Leaf Scanner application, the component specifications might include: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methods: file uploader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Processing: AI model function to detect disease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result container to display disease detection result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Feedback: result container to display disease detection result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Control: browse files button to trigger file input field</a:t>
            </a:r>
          </a:p>
          <a:p>
            <a:pPr algn="just"/>
            <a:endParaRPr lang="en-US" b="1" i="0" dirty="0">
              <a:effectLst/>
              <a:latin typeface="__Inter_36bd41"/>
            </a:endParaRPr>
          </a:p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Coding: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the component specifications are defined, you can start coding the application. This involves writing the necessary code to implement each component and integrate them together. For example, in a Mango Leaf Scanner application, the coding might involve: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HTML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CSS code to create the user interface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JavaScript code to implement the input methods, processing, output, navigation, feedback, and control components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 AI model function into the application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11CCE1-D338-EB3F-9A7F-9C02E0AC87C8}"/>
              </a:ext>
            </a:extLst>
          </p:cNvPr>
          <p:cNvSpPr txBox="1">
            <a:spLocks/>
          </p:cNvSpPr>
          <p:nvPr/>
        </p:nvSpPr>
        <p:spPr>
          <a:xfrm>
            <a:off x="361950" y="360363"/>
            <a:ext cx="11396663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21510" name="Picture 2">
            <a:extLst>
              <a:ext uri="{FF2B5EF4-FFF2-40B4-BE49-F238E27FC236}">
                <a16:creationId xmlns:a16="http://schemas.microsoft.com/office/drawing/2014/main" id="{00F573C5-23DF-F4C1-8E4A-A439BD4E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CEEDD-9B5B-4873-4A5A-DA1F020FA74B}"/>
              </a:ext>
            </a:extLst>
          </p:cNvPr>
          <p:cNvSpPr txBox="1"/>
          <p:nvPr/>
        </p:nvSpPr>
        <p:spPr>
          <a:xfrm>
            <a:off x="1220755" y="1280030"/>
            <a:ext cx="9750489" cy="31700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the final product that integrates all the components together. In the case of a Mango Leaf Scanner application, the application would allow users to select an input method, upload an image , and display the detected disease result.</a:t>
            </a:r>
          </a:p>
          <a:p>
            <a:pPr algn="just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involves combining the different components and coding together to create a seamless user experience. This might involve integrating the AI model function with the input methods, processing, output, navigation, feedback, and control components.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LINK:-</a:t>
            </a:r>
          </a:p>
          <a:p>
            <a:pPr algn="just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38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94BB1A25-7819-CB25-20F0-788B2EC6B3E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1800" b="1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Cross-Validation Technique: </a:t>
            </a:r>
            <a:r>
              <a:rPr lang="en-US" sz="18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The experiment was carried out using the 5-fold cross-validation technique, to validate the model performance. The data set is split into five groups, with 80% of the total being used for training and the rest 20% is evenly split for the validation and the testing.</a:t>
            </a:r>
            <a:br>
              <a:rPr lang="en-US" sz="18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</a:br>
            <a:endParaRPr lang="en-US" sz="1800" b="0" i="0" dirty="0">
              <a:solidFill>
                <a:srgbClr val="172B4D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sz="1800" b="1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Training and Testing Strategy: </a:t>
            </a:r>
            <a:r>
              <a:rPr lang="en-US" sz="18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In every step of the cross-validation process, the training set was used to teach the model on 80% of the data instances. The model was verified at each epoch of training by way of the validation dataset, and testing was done on the test dataset after training was completed.</a:t>
            </a:r>
            <a:br>
              <a:rPr lang="en-US" sz="18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</a:br>
            <a:endParaRPr lang="en-US" sz="1800" b="0" i="0" dirty="0">
              <a:solidFill>
                <a:srgbClr val="172B4D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sz="1800" b="1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Performance Metrics: </a:t>
            </a:r>
            <a:r>
              <a:rPr lang="en-US" sz="18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The performance of the model was verified by metrics such as accuracy, precision, recall, and F-score. The mean accuracy of the </a:t>
            </a:r>
            <a:r>
              <a:rPr lang="en-US" sz="1800" b="0" i="0" dirty="0" err="1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MangoScan</a:t>
            </a:r>
            <a:r>
              <a:rPr lang="en-US" sz="18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 model is 98.55%, so it is a very powerful tool for the detection of mango leaf diseases according to the said report.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288386-A8A4-E730-2FDC-6FBDCED7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Testing/Simulation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CF90C-C862-1253-7236-194D4AB0E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7C67B9CE-E2F4-929C-5114-9B0A69B457A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indent="-274320">
              <a:buFont typeface="Wingdings 2" panose="05020102010507070707" pitchFamily="18" charset="2"/>
              <a:buChar char=""/>
            </a:pPr>
            <a:r>
              <a:rPr lang="en-US" sz="1800" b="1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Early Stopping: </a:t>
            </a:r>
            <a:r>
              <a:rPr lang="en-US" sz="18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Overfitting was dealt with an early stopping mechanism, which was a training phase event that was introduced to many deep learning models too. A model's training is halted when the validation set improvement ends, and thereby the process is completed.</a:t>
            </a:r>
            <a:br>
              <a:rPr lang="en-US" sz="18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</a:br>
            <a:endParaRPr lang="en-US" sz="1800" b="0" i="0" kern="1200" dirty="0">
              <a:solidFill>
                <a:srgbClr val="172B4D"/>
              </a:solidFill>
              <a:effectLst/>
              <a:latin typeface="Open Sans" panose="020B0606030504020204" pitchFamily="34" charset="0"/>
              <a:ea typeface="+mn-ea"/>
              <a:cs typeface="+mn-cs"/>
            </a:endParaRPr>
          </a:p>
          <a:p>
            <a:pPr marL="274320" indent="-274320" algn="l" rtl="0" eaLnBrk="0" fontAlgn="base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"/>
            </a:pPr>
            <a:r>
              <a:rPr lang="en-US" sz="1800" b="1" i="0" kern="1200" dirty="0">
                <a:solidFill>
                  <a:srgbClr val="172B4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Performance Comparison: </a:t>
            </a:r>
            <a:r>
              <a:rPr lang="en-US" sz="1800" b="0" i="0" kern="1200" dirty="0" err="1">
                <a:solidFill>
                  <a:srgbClr val="172B4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MangoScan</a:t>
            </a:r>
            <a:r>
              <a:rPr lang="en-US" sz="1800" b="0" i="0" kern="1200" dirty="0">
                <a:solidFill>
                  <a:srgbClr val="172B4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was a new development that was compared with the other existing models like VGG16 and </a:t>
            </a:r>
            <a:r>
              <a:rPr lang="en-US" sz="1800" b="0" i="0" kern="1200" dirty="0" err="1">
                <a:solidFill>
                  <a:srgbClr val="172B4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AlexNet</a:t>
            </a:r>
            <a:r>
              <a:rPr lang="en-US" sz="1800" b="0" i="0" kern="1200" dirty="0">
                <a:solidFill>
                  <a:srgbClr val="172B4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. </a:t>
            </a:r>
            <a:r>
              <a:rPr lang="en-US" sz="1800" b="0" i="0" kern="1200" dirty="0" err="1">
                <a:solidFill>
                  <a:srgbClr val="172B4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MangoScan</a:t>
            </a:r>
            <a:r>
              <a:rPr lang="en-US" sz="1800" b="0" i="0" kern="1200" dirty="0">
                <a:solidFill>
                  <a:srgbClr val="172B4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had a better performance with a higher accuracy rate and it was also less computational-intense.</a:t>
            </a:r>
            <a:br>
              <a:rPr lang="en-US" sz="1800" b="0" i="0" kern="1200" dirty="0">
                <a:solidFill>
                  <a:srgbClr val="172B4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</a:br>
            <a:endParaRPr lang="en-US" sz="1800" dirty="0">
              <a:effectLst/>
            </a:endParaRPr>
          </a:p>
          <a:p>
            <a:pPr marL="274320" indent="-274320" algn="l" rtl="0" eaLnBrk="0" fontAlgn="base" hangingPunct="0">
              <a:spcBef>
                <a:spcPts val="575"/>
              </a:spcBef>
            </a:pPr>
            <a:r>
              <a:rPr lang="en-US" sz="1800" b="1" i="0" kern="1200" dirty="0">
                <a:solidFill>
                  <a:srgbClr val="172B4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Robustness: </a:t>
            </a:r>
            <a:r>
              <a:rPr lang="en-US" sz="1800" b="0" i="0" kern="1200" dirty="0">
                <a:solidFill>
                  <a:srgbClr val="172B4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The model has demonstrated robustness, as seen by high results that have been maintained all along the cross-validation folds with very low accuracy level variations.</a:t>
            </a:r>
            <a:endParaRPr lang="en-US" sz="1050" dirty="0">
              <a:effectLst/>
            </a:endParaRPr>
          </a:p>
          <a:p>
            <a:pPr marL="0" indent="0">
              <a:buNone/>
            </a:pPr>
            <a:br>
              <a:rPr lang="en-US" sz="14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</a:br>
            <a:endParaRPr lang="en-US" sz="1400" b="0" i="0" dirty="0">
              <a:solidFill>
                <a:srgbClr val="172B4D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D50471-02A6-5DD8-3DDE-15424DB9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Testing/Simulation</a:t>
            </a:r>
          </a:p>
        </p:txBody>
      </p:sp>
    </p:spTree>
    <p:extLst>
      <p:ext uri="{BB962C8B-B14F-4D97-AF65-F5344CB8AC3E}">
        <p14:creationId xmlns:p14="http://schemas.microsoft.com/office/powerpoint/2010/main" val="66208041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93D16A-8610-62FB-EE00-E8A204EDC7FF}"/>
              </a:ext>
            </a:extLst>
          </p:cNvPr>
          <p:cNvSpPr txBox="1">
            <a:spLocks/>
          </p:cNvSpPr>
          <p:nvPr/>
        </p:nvSpPr>
        <p:spPr>
          <a:xfrm>
            <a:off x="361950" y="360363"/>
            <a:ext cx="11396663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2534" name="Picture 2">
            <a:extLst>
              <a:ext uri="{FF2B5EF4-FFF2-40B4-BE49-F238E27FC236}">
                <a16:creationId xmlns:a16="http://schemas.microsoft.com/office/drawing/2014/main" id="{3F93AF0E-C1CC-2457-ED7A-4695ED14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 blue leaf with a broken end&#10;&#10;Description automatically generated">
            <a:extLst>
              <a:ext uri="{FF2B5EF4-FFF2-40B4-BE49-F238E27FC236}">
                <a16:creationId xmlns:a16="http://schemas.microsoft.com/office/drawing/2014/main" id="{15E85E5C-AE3A-434F-75BF-46939B728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" y="1074928"/>
            <a:ext cx="5148262" cy="422652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A5A80A-2DE6-4BEC-15AB-033664D19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1074928"/>
            <a:ext cx="5058481" cy="4229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CF9CB-83DB-B538-FB78-9B47BC39BACD}"/>
              </a:ext>
            </a:extLst>
          </p:cNvPr>
          <p:cNvSpPr txBox="1"/>
          <p:nvPr/>
        </p:nvSpPr>
        <p:spPr>
          <a:xfrm>
            <a:off x="1252733" y="360363"/>
            <a:ext cx="27276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Output For Backend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5DE729-60D6-B1BD-3EF9-39F3709A57EF}"/>
              </a:ext>
            </a:extLst>
          </p:cNvPr>
          <p:cNvSpPr txBox="1">
            <a:spLocks/>
          </p:cNvSpPr>
          <p:nvPr/>
        </p:nvSpPr>
        <p:spPr>
          <a:xfrm>
            <a:off x="361950" y="360363"/>
            <a:ext cx="11396663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Results/Working </a:t>
            </a:r>
          </a:p>
        </p:txBody>
      </p:sp>
      <p:pic>
        <p:nvPicPr>
          <p:cNvPr id="22534" name="Picture 2">
            <a:extLst>
              <a:ext uri="{FF2B5EF4-FFF2-40B4-BE49-F238E27FC236}">
                <a16:creationId xmlns:a16="http://schemas.microsoft.com/office/drawing/2014/main" id="{CCE49E47-B5E5-28F7-AC04-A68EF63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6">
            <a:extLst>
              <a:ext uri="{FF2B5EF4-FFF2-40B4-BE49-F238E27FC236}">
                <a16:creationId xmlns:a16="http://schemas.microsoft.com/office/drawing/2014/main" id="{964D0B52-6997-A350-9377-7F56D192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09" y="1120060"/>
            <a:ext cx="5532791" cy="483209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1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MangoScan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was integrated into a web application using Flask, a Python web framework. The application allows users to upload images of mango leaves and predict the disease using the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MangoScan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algn="l"/>
            <a:endParaRPr lang="en-US" sz="1600" b="1" i="0" dirty="0">
              <a:solidFill>
                <a:srgbClr val="D1D5DB"/>
              </a:solidFill>
              <a:effectLst/>
              <a:latin typeface="__Inter_36bd41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algn="l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of the application was built using HTML, CSS, and JavaScript. The user interface is simple and intuitive, allowing users to easily upload images and view the predicted disease.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algn="l"/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middleware was built using Flask, which handles the communication between the frontend and backend.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E361800-5288-D3A6-9C05-38745E612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"/>
          <a:stretch/>
        </p:blipFill>
        <p:spPr>
          <a:xfrm>
            <a:off x="6674427" y="2013727"/>
            <a:ext cx="5311586" cy="304475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93D16A-8610-62FB-EE00-E8A204EDC7FF}"/>
              </a:ext>
            </a:extLst>
          </p:cNvPr>
          <p:cNvSpPr txBox="1">
            <a:spLocks/>
          </p:cNvSpPr>
          <p:nvPr/>
        </p:nvSpPr>
        <p:spPr>
          <a:xfrm>
            <a:off x="361950" y="360363"/>
            <a:ext cx="11396663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Results/Working </a:t>
            </a:r>
          </a:p>
        </p:txBody>
      </p:sp>
      <p:pic>
        <p:nvPicPr>
          <p:cNvPr id="22534" name="Picture 2">
            <a:extLst>
              <a:ext uri="{FF2B5EF4-FFF2-40B4-BE49-F238E27FC236}">
                <a16:creationId xmlns:a16="http://schemas.microsoft.com/office/drawing/2014/main" id="{3F93AF0E-C1CC-2457-ED7A-4695ED14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6">
            <a:extLst>
              <a:ext uri="{FF2B5EF4-FFF2-40B4-BE49-F238E27FC236}">
                <a16:creationId xmlns:a16="http://schemas.microsoft.com/office/drawing/2014/main" id="{9AD5ED34-380B-ED93-1143-6CA966A7E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073" y="1043731"/>
            <a:ext cx="9113189" cy="47705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1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algn="l"/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algn="l"/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backend was built using Python, which runs the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LeafNet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and returns the predicted disease to the frontend.</a:t>
            </a:r>
          </a:p>
          <a:p>
            <a:pPr algn="l"/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was deployed on a server with the following hardware requirements: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Core i7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RAM: 16 GB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Storage: 512 GB SSD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Ubuntu 20.04</a:t>
            </a:r>
          </a:p>
          <a:p>
            <a:pPr marL="0" indent="0" algn="l" rtl="0" eaLnBrk="0" fontAlgn="base" hangingPunct="0">
              <a:spcBef>
                <a:spcPts val="0"/>
              </a:spcBef>
              <a:spcAft>
                <a:spcPts val="0"/>
              </a:spcAft>
            </a:pPr>
            <a:endParaRPr lang="en-US" sz="2000" b="1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Software Requirements</a:t>
            </a:r>
            <a:endParaRPr lang="en-US" sz="1600" dirty="0">
              <a:effectLst/>
            </a:endParaRPr>
          </a:p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application requires the following software:</a:t>
            </a:r>
            <a:endParaRPr lang="en-US" sz="1600" dirty="0">
              <a:effectLst/>
            </a:endParaRPr>
          </a:p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 3.8</a:t>
            </a:r>
            <a:r>
              <a:rPr lang="en-US" sz="1600" dirty="0"/>
              <a:t> ,</a:t>
            </a:r>
            <a:r>
              <a:rPr lang="en-US" sz="16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TensorFlow 2.4</a:t>
            </a:r>
            <a:r>
              <a:rPr lang="en-US" sz="1600" dirty="0"/>
              <a:t>, </a:t>
            </a:r>
            <a:r>
              <a:rPr lang="en-US" sz="16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Flask 2.0</a:t>
            </a:r>
            <a:r>
              <a:rPr lang="en-US" sz="1600" dirty="0"/>
              <a:t>, </a:t>
            </a:r>
            <a:r>
              <a:rPr lang="en-US" sz="16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HTML 5</a:t>
            </a:r>
            <a:r>
              <a:rPr lang="en-US" sz="1600" dirty="0"/>
              <a:t>, </a:t>
            </a:r>
            <a:r>
              <a:rPr lang="en-US" sz="16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CSS 3</a:t>
            </a:r>
            <a:r>
              <a:rPr lang="en-US" sz="1600" dirty="0"/>
              <a:t>, </a:t>
            </a:r>
            <a:r>
              <a:rPr lang="en-US" sz="16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JavaScript</a:t>
            </a:r>
            <a:endParaRPr lang="en-US" sz="1600" dirty="0">
              <a:effectLst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A777-3D7F-5808-4D9D-33AD3AB6C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DFB6E3-787A-27EF-22A4-3A29F143C64F}"/>
              </a:ext>
            </a:extLst>
          </p:cNvPr>
          <p:cNvSpPr txBox="1">
            <a:spLocks/>
          </p:cNvSpPr>
          <p:nvPr/>
        </p:nvSpPr>
        <p:spPr>
          <a:xfrm>
            <a:off x="361950" y="360363"/>
            <a:ext cx="11396663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Results/Working </a:t>
            </a:r>
          </a:p>
        </p:txBody>
      </p:sp>
      <p:pic>
        <p:nvPicPr>
          <p:cNvPr id="22534" name="Picture 2">
            <a:extLst>
              <a:ext uri="{FF2B5EF4-FFF2-40B4-BE49-F238E27FC236}">
                <a16:creationId xmlns:a16="http://schemas.microsoft.com/office/drawing/2014/main" id="{1A361EA6-DF5A-43B1-68A9-515E41D8D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1952EC-7A36-C16B-054D-A19FE35E4617}"/>
              </a:ext>
            </a:extLst>
          </p:cNvPr>
          <p:cNvSpPr txBox="1"/>
          <p:nvPr/>
        </p:nvSpPr>
        <p:spPr>
          <a:xfrm>
            <a:off x="834046" y="1057831"/>
            <a:ext cx="27276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9C7343B-29AC-05C0-0ED7-98C79527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6" y="1628776"/>
            <a:ext cx="10468582" cy="47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1419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C57FE0-B2B6-6A4D-458C-AFBC86C32F5F}"/>
              </a:ext>
            </a:extLst>
          </p:cNvPr>
          <p:cNvSpPr txBox="1">
            <a:spLocks/>
          </p:cNvSpPr>
          <p:nvPr/>
        </p:nvSpPr>
        <p:spPr>
          <a:xfrm>
            <a:off x="361950" y="360363"/>
            <a:ext cx="11396663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Conclusion &amp; Future Scope </a:t>
            </a:r>
          </a:p>
        </p:txBody>
      </p:sp>
      <p:pic>
        <p:nvPicPr>
          <p:cNvPr id="23558" name="Picture 2">
            <a:extLst>
              <a:ext uri="{FF2B5EF4-FFF2-40B4-BE49-F238E27FC236}">
                <a16:creationId xmlns:a16="http://schemas.microsoft.com/office/drawing/2014/main" id="{0C32FA2B-C384-6FAF-DACA-1CF89DB0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331B2-0379-D146-D678-B4B105379B94}"/>
              </a:ext>
            </a:extLst>
          </p:cNvPr>
          <p:cNvSpPr txBox="1"/>
          <p:nvPr/>
        </p:nvSpPr>
        <p:spPr>
          <a:xfrm>
            <a:off x="1110343" y="1353532"/>
            <a:ext cx="10421257" cy="40318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MangoScan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has demonstrated excellent performance in detecting seven prominent mango leaf diseases, achieving an average accuracy of 98.55%. The model's lightweight design, with only 32 million trainable parameters, makes it computationally efficient and suitable for deployment on devices with low configurations. The study highlights the importance of using a well-balanced and diverse dataset, such as the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MangoLeafBD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dataset, for training deep learning models to accurately predict mango leaf diseases.</a:t>
            </a:r>
          </a:p>
          <a:p>
            <a:pPr algn="l"/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algn="l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other crops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MangoScan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can be fine-tuned and applied to other crops, such as Mango Leaf to detect various diseases.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IoT devices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MangoScan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integrated with IoT devices, such as smartphones and drones, to enable real-time disease detection and monitoring in the field.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C57FE0-B2B6-6A4D-458C-AFBC86C32F5F}"/>
              </a:ext>
            </a:extLst>
          </p:cNvPr>
          <p:cNvSpPr txBox="1">
            <a:spLocks/>
          </p:cNvSpPr>
          <p:nvPr/>
        </p:nvSpPr>
        <p:spPr>
          <a:xfrm>
            <a:off x="361950" y="360363"/>
            <a:ext cx="11396663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Conclusion &amp; Future Scope </a:t>
            </a:r>
          </a:p>
        </p:txBody>
      </p:sp>
      <p:pic>
        <p:nvPicPr>
          <p:cNvPr id="23558" name="Picture 2">
            <a:extLst>
              <a:ext uri="{FF2B5EF4-FFF2-40B4-BE49-F238E27FC236}">
                <a16:creationId xmlns:a16="http://schemas.microsoft.com/office/drawing/2014/main" id="{0C32FA2B-C384-6FAF-DACA-1CF89DB0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331B2-0379-D146-D678-B4B105379B94}"/>
              </a:ext>
            </a:extLst>
          </p:cNvPr>
          <p:cNvSpPr txBox="1"/>
          <p:nvPr/>
        </p:nvSpPr>
        <p:spPr>
          <a:xfrm>
            <a:off x="1045029" y="1478469"/>
            <a:ext cx="10486571" cy="35394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3.Development of a Web app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web app can be developed to deploy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LeafNet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allowing farmers to easily detect diseases and receive recommendations for treatment.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4.Incorporation of additional features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Additional features, such as weather data and soil conditions, can be incorporated into the model to improve its accuracy and robustness.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5.Comparison with other models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LeafNet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compared with other state-of-the-art models, such as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 evaluate its performance and identify areas for improvement.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6.Deployment in real-world scenarios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LeafNet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deployed in real-world scenarios, such as in mango orchards, to evaluate its performance and effectiveness in practical settings.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7.Development of a decision support system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decision support system can be developed to provide farmers with personalized recommendations for disease management and treatment based on the output of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LeafNet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52064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" y="70103"/>
            <a:ext cx="12018645" cy="6693534"/>
          </a:xfrm>
          <a:custGeom>
            <a:avLst/>
            <a:gdLst/>
            <a:ahLst/>
            <a:cxnLst/>
            <a:rect l="l" t="t" r="r" b="b"/>
            <a:pathLst>
              <a:path w="12018645" h="6693534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9" y="150277"/>
                </a:lnTo>
                <a:lnTo>
                  <a:pt x="80919" y="113468"/>
                </a:lnTo>
                <a:lnTo>
                  <a:pt x="113462" y="80923"/>
                </a:lnTo>
                <a:lnTo>
                  <a:pt x="150267" y="53151"/>
                </a:lnTo>
                <a:lnTo>
                  <a:pt x="190825" y="30662"/>
                </a:lnTo>
                <a:lnTo>
                  <a:pt x="234624" y="13967"/>
                </a:lnTo>
                <a:lnTo>
                  <a:pt x="281155" y="3576"/>
                </a:lnTo>
                <a:lnTo>
                  <a:pt x="329907" y="0"/>
                </a:lnTo>
                <a:lnTo>
                  <a:pt x="11688317" y="0"/>
                </a:lnTo>
                <a:lnTo>
                  <a:pt x="11737079" y="3576"/>
                </a:lnTo>
                <a:lnTo>
                  <a:pt x="11783618" y="13967"/>
                </a:lnTo>
                <a:lnTo>
                  <a:pt x="11827423" y="30662"/>
                </a:lnTo>
                <a:lnTo>
                  <a:pt x="11867986" y="53151"/>
                </a:lnTo>
                <a:lnTo>
                  <a:pt x="11904795" y="80923"/>
                </a:lnTo>
                <a:lnTo>
                  <a:pt x="11937340" y="113468"/>
                </a:lnTo>
                <a:lnTo>
                  <a:pt x="11965112" y="150277"/>
                </a:lnTo>
                <a:lnTo>
                  <a:pt x="11987601" y="190840"/>
                </a:lnTo>
                <a:lnTo>
                  <a:pt x="12004296" y="234645"/>
                </a:lnTo>
                <a:lnTo>
                  <a:pt x="12014687" y="281184"/>
                </a:lnTo>
                <a:lnTo>
                  <a:pt x="12018264" y="329946"/>
                </a:lnTo>
                <a:lnTo>
                  <a:pt x="12018264" y="6363487"/>
                </a:lnTo>
                <a:lnTo>
                  <a:pt x="12014687" y="6412239"/>
                </a:lnTo>
                <a:lnTo>
                  <a:pt x="12004296" y="6458770"/>
                </a:lnTo>
                <a:lnTo>
                  <a:pt x="11987601" y="6502569"/>
                </a:lnTo>
                <a:lnTo>
                  <a:pt x="11965112" y="6543127"/>
                </a:lnTo>
                <a:lnTo>
                  <a:pt x="11937340" y="6579932"/>
                </a:lnTo>
                <a:lnTo>
                  <a:pt x="11904795" y="6612475"/>
                </a:lnTo>
                <a:lnTo>
                  <a:pt x="11867986" y="6640246"/>
                </a:lnTo>
                <a:lnTo>
                  <a:pt x="11827423" y="6662733"/>
                </a:lnTo>
                <a:lnTo>
                  <a:pt x="11783618" y="6679427"/>
                </a:lnTo>
                <a:lnTo>
                  <a:pt x="11737079" y="6689818"/>
                </a:lnTo>
                <a:lnTo>
                  <a:pt x="11688317" y="6693395"/>
                </a:lnTo>
                <a:lnTo>
                  <a:pt x="329907" y="6693395"/>
                </a:lnTo>
                <a:lnTo>
                  <a:pt x="281155" y="6689818"/>
                </a:lnTo>
                <a:lnTo>
                  <a:pt x="234624" y="6679427"/>
                </a:lnTo>
                <a:lnTo>
                  <a:pt x="190825" y="6662733"/>
                </a:lnTo>
                <a:lnTo>
                  <a:pt x="150267" y="6640246"/>
                </a:lnTo>
                <a:lnTo>
                  <a:pt x="113462" y="6612475"/>
                </a:lnTo>
                <a:lnTo>
                  <a:pt x="80919" y="6579932"/>
                </a:lnTo>
                <a:lnTo>
                  <a:pt x="53149" y="6543127"/>
                </a:lnTo>
                <a:lnTo>
                  <a:pt x="30661" y="6502569"/>
                </a:lnTo>
                <a:lnTo>
                  <a:pt x="13967" y="6458770"/>
                </a:lnTo>
                <a:lnTo>
                  <a:pt x="3576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65884" y="1200265"/>
            <a:ext cx="10178415" cy="484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1600" dirty="0">
                <a:latin typeface="Times New Roman"/>
                <a:cs typeface="Times New Roman"/>
              </a:rPr>
              <a:t>Even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population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grows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rapidly,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agriculture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food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everyone.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been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demonstrated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early </a:t>
            </a:r>
            <a:r>
              <a:rPr sz="1600" dirty="0">
                <a:latin typeface="Times New Roman"/>
                <a:cs typeface="Times New Roman"/>
              </a:rPr>
              <a:t>prediction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plant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agriculture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important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nutrition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entire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population.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Unfortunately,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disease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predicted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early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harvest.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idea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behind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article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farmers'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awareness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technology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reduces </a:t>
            </a:r>
            <a:r>
              <a:rPr sz="1600" dirty="0">
                <a:latin typeface="Times New Roman"/>
                <a:cs typeface="Times New Roman"/>
              </a:rPr>
              <a:t>foliar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Since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just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vegetables,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precise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machine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identify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endParaRPr lang="en-US" sz="1600" spc="-30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research,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discussed.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unfavorable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patterns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mango </a:t>
            </a:r>
            <a:r>
              <a:rPr sz="1600" dirty="0">
                <a:latin typeface="Times New Roman"/>
                <a:cs typeface="Times New Roman"/>
              </a:rPr>
              <a:t>leaves,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farmers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easily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spot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early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symptoms.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First,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pattern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converted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256x256</a:t>
            </a:r>
            <a:r>
              <a:rPr sz="1600" spc="5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pixels,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histogram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equalization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improve 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quality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mango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pattern.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K-means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clustering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introduced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divide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space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Voronoi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units.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Remove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borders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pattern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contour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tracing.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Various </a:t>
            </a:r>
            <a:r>
              <a:rPr sz="1600" dirty="0">
                <a:latin typeface="Times New Roman"/>
                <a:cs typeface="Times New Roman"/>
              </a:rPr>
              <a:t>descriptors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differential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wavelet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transform,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principal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component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gray-</a:t>
            </a:r>
            <a:r>
              <a:rPr sz="1600" dirty="0">
                <a:latin typeface="Times New Roman"/>
                <a:cs typeface="Times New Roman"/>
              </a:rPr>
              <a:t>scale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co-</a:t>
            </a:r>
            <a:r>
              <a:rPr sz="1600" dirty="0">
                <a:latin typeface="Times New Roman"/>
                <a:cs typeface="Times New Roman"/>
              </a:rPr>
              <a:t>occurrence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matrix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information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patterns.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Finally,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machine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support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vector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machine</a:t>
            </a:r>
            <a:r>
              <a:rPr sz="1600" spc="-10" dirty="0">
                <a:latin typeface="Times New Roman"/>
                <a:cs typeface="Times New Roman"/>
              </a:rPr>
              <a:t> (SVM), </a:t>
            </a:r>
            <a:r>
              <a:rPr sz="1600" dirty="0">
                <a:latin typeface="Times New Roman"/>
                <a:cs typeface="Times New Roman"/>
              </a:rPr>
              <a:t>convolutional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neural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network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(CNN),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K-nearest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neighbor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(K-</a:t>
            </a:r>
            <a:r>
              <a:rPr sz="1600" dirty="0">
                <a:latin typeface="Times New Roman"/>
                <a:cs typeface="Times New Roman"/>
              </a:rPr>
              <a:t>NN)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classify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features.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accuracy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above-</a:t>
            </a:r>
            <a:r>
              <a:rPr sz="1600" dirty="0">
                <a:latin typeface="Times New Roman"/>
                <a:cs typeface="Times New Roman"/>
              </a:rPr>
              <a:t>mentioned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 was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tested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samples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SVM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(88%),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K-NN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(97%)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CNN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(99.6%).</a:t>
            </a:r>
            <a:endParaRPr lang="en-US" sz="1600" spc="-1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000" b="1" spc="-10" dirty="0">
                <a:latin typeface="Times New Roman"/>
                <a:cs typeface="Times New Roman"/>
              </a:rPr>
              <a:t>Keywords:-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1600" spc="-10" dirty="0">
                <a:latin typeface="Times New Roman"/>
                <a:cs typeface="Times New Roman"/>
              </a:rPr>
              <a:t>Mango leaf diseases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1600" spc="-10" dirty="0">
                <a:latin typeface="Times New Roman"/>
                <a:cs typeface="Times New Roman"/>
              </a:rPr>
              <a:t>Machine learning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1600" spc="-10" dirty="0">
                <a:latin typeface="Times New Roman"/>
                <a:cs typeface="Times New Roman"/>
              </a:rPr>
              <a:t>Image processing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1600" spc="-10" dirty="0">
                <a:latin typeface="Times New Roman"/>
                <a:cs typeface="Times New Roman"/>
              </a:rPr>
              <a:t>Early detection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1600" spc="-10" dirty="0">
                <a:latin typeface="Times New Roman"/>
                <a:cs typeface="Times New Roman"/>
              </a:rPr>
              <a:t>Agricultural sustainability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0739" y="-18949"/>
            <a:ext cx="6048247" cy="1193088"/>
          </a:xfrm>
          <a:prstGeom prst="rect">
            <a:avLst/>
          </a:prstGeom>
        </p:spPr>
        <p:txBody>
          <a:bodyPr vert="horz" wrap="square" lIns="0" tIns="570153" rIns="0" bIns="0" rtlCol="0">
            <a:spAutoFit/>
          </a:bodyPr>
          <a:lstStyle/>
          <a:p>
            <a:pPr marL="22644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Abstract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90309" y="6205537"/>
            <a:ext cx="619125" cy="466725"/>
            <a:chOff x="190309" y="6205537"/>
            <a:chExt cx="619125" cy="466725"/>
          </a:xfrm>
        </p:grpSpPr>
        <p:sp>
          <p:nvSpPr>
            <p:cNvPr id="6" name="object 6"/>
            <p:cNvSpPr/>
            <p:nvPr/>
          </p:nvSpPr>
          <p:spPr>
            <a:xfrm>
              <a:off x="195071" y="62103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304800" y="0"/>
                  </a:moveTo>
                  <a:lnTo>
                    <a:pt x="250011" y="3683"/>
                  </a:lnTo>
                  <a:lnTo>
                    <a:pt x="198444" y="14301"/>
                  </a:lnTo>
                  <a:lnTo>
                    <a:pt x="150960" y="31210"/>
                  </a:lnTo>
                  <a:lnTo>
                    <a:pt x="108420" y="53764"/>
                  </a:lnTo>
                  <a:lnTo>
                    <a:pt x="71684" y="81316"/>
                  </a:lnTo>
                  <a:lnTo>
                    <a:pt x="41613" y="113221"/>
                  </a:lnTo>
                  <a:lnTo>
                    <a:pt x="19068" y="148834"/>
                  </a:lnTo>
                  <a:lnTo>
                    <a:pt x="4910" y="187509"/>
                  </a:lnTo>
                  <a:lnTo>
                    <a:pt x="0" y="228600"/>
                  </a:lnTo>
                  <a:lnTo>
                    <a:pt x="4910" y="269690"/>
                  </a:lnTo>
                  <a:lnTo>
                    <a:pt x="19068" y="308365"/>
                  </a:lnTo>
                  <a:lnTo>
                    <a:pt x="41613" y="343978"/>
                  </a:lnTo>
                  <a:lnTo>
                    <a:pt x="71684" y="375883"/>
                  </a:lnTo>
                  <a:lnTo>
                    <a:pt x="108420" y="403435"/>
                  </a:lnTo>
                  <a:lnTo>
                    <a:pt x="150960" y="425989"/>
                  </a:lnTo>
                  <a:lnTo>
                    <a:pt x="198444" y="442898"/>
                  </a:lnTo>
                  <a:lnTo>
                    <a:pt x="250011" y="453516"/>
                  </a:lnTo>
                  <a:lnTo>
                    <a:pt x="304800" y="457200"/>
                  </a:lnTo>
                  <a:lnTo>
                    <a:pt x="359588" y="453516"/>
                  </a:lnTo>
                  <a:lnTo>
                    <a:pt x="411155" y="442898"/>
                  </a:lnTo>
                  <a:lnTo>
                    <a:pt x="458639" y="425989"/>
                  </a:lnTo>
                  <a:lnTo>
                    <a:pt x="501179" y="403435"/>
                  </a:lnTo>
                  <a:lnTo>
                    <a:pt x="537915" y="375883"/>
                  </a:lnTo>
                  <a:lnTo>
                    <a:pt x="567986" y="343978"/>
                  </a:lnTo>
                  <a:lnTo>
                    <a:pt x="590531" y="308365"/>
                  </a:lnTo>
                  <a:lnTo>
                    <a:pt x="604689" y="269690"/>
                  </a:lnTo>
                  <a:lnTo>
                    <a:pt x="609600" y="228600"/>
                  </a:lnTo>
                  <a:lnTo>
                    <a:pt x="604689" y="187509"/>
                  </a:lnTo>
                  <a:lnTo>
                    <a:pt x="590531" y="148834"/>
                  </a:lnTo>
                  <a:lnTo>
                    <a:pt x="567986" y="113221"/>
                  </a:lnTo>
                  <a:lnTo>
                    <a:pt x="537915" y="81316"/>
                  </a:lnTo>
                  <a:lnTo>
                    <a:pt x="501179" y="53764"/>
                  </a:lnTo>
                  <a:lnTo>
                    <a:pt x="458639" y="31210"/>
                  </a:lnTo>
                  <a:lnTo>
                    <a:pt x="411155" y="14301"/>
                  </a:lnTo>
                  <a:lnTo>
                    <a:pt x="359588" y="3683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071" y="62103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228600"/>
                  </a:moveTo>
                  <a:lnTo>
                    <a:pt x="4910" y="187509"/>
                  </a:lnTo>
                  <a:lnTo>
                    <a:pt x="19068" y="148834"/>
                  </a:lnTo>
                  <a:lnTo>
                    <a:pt x="41613" y="113221"/>
                  </a:lnTo>
                  <a:lnTo>
                    <a:pt x="71684" y="81316"/>
                  </a:lnTo>
                  <a:lnTo>
                    <a:pt x="108420" y="53764"/>
                  </a:lnTo>
                  <a:lnTo>
                    <a:pt x="150960" y="31210"/>
                  </a:lnTo>
                  <a:lnTo>
                    <a:pt x="198444" y="14301"/>
                  </a:lnTo>
                  <a:lnTo>
                    <a:pt x="250011" y="3683"/>
                  </a:lnTo>
                  <a:lnTo>
                    <a:pt x="304800" y="0"/>
                  </a:lnTo>
                  <a:lnTo>
                    <a:pt x="359588" y="3683"/>
                  </a:lnTo>
                  <a:lnTo>
                    <a:pt x="411155" y="14301"/>
                  </a:lnTo>
                  <a:lnTo>
                    <a:pt x="458639" y="31210"/>
                  </a:lnTo>
                  <a:lnTo>
                    <a:pt x="501179" y="53764"/>
                  </a:lnTo>
                  <a:lnTo>
                    <a:pt x="537915" y="81316"/>
                  </a:lnTo>
                  <a:lnTo>
                    <a:pt x="567986" y="113221"/>
                  </a:lnTo>
                  <a:lnTo>
                    <a:pt x="590531" y="148834"/>
                  </a:lnTo>
                  <a:lnTo>
                    <a:pt x="604689" y="187509"/>
                  </a:lnTo>
                  <a:lnTo>
                    <a:pt x="609600" y="228600"/>
                  </a:lnTo>
                  <a:lnTo>
                    <a:pt x="604689" y="269690"/>
                  </a:lnTo>
                  <a:lnTo>
                    <a:pt x="590531" y="308365"/>
                  </a:lnTo>
                  <a:lnTo>
                    <a:pt x="567986" y="343978"/>
                  </a:lnTo>
                  <a:lnTo>
                    <a:pt x="537915" y="375883"/>
                  </a:lnTo>
                  <a:lnTo>
                    <a:pt x="501179" y="403435"/>
                  </a:lnTo>
                  <a:lnTo>
                    <a:pt x="458639" y="425989"/>
                  </a:lnTo>
                  <a:lnTo>
                    <a:pt x="411155" y="442898"/>
                  </a:lnTo>
                  <a:lnTo>
                    <a:pt x="359588" y="453516"/>
                  </a:lnTo>
                  <a:lnTo>
                    <a:pt x="304800" y="457200"/>
                  </a:lnTo>
                  <a:lnTo>
                    <a:pt x="250011" y="453516"/>
                  </a:lnTo>
                  <a:lnTo>
                    <a:pt x="198444" y="442898"/>
                  </a:lnTo>
                  <a:lnTo>
                    <a:pt x="150960" y="425989"/>
                  </a:lnTo>
                  <a:lnTo>
                    <a:pt x="108420" y="403435"/>
                  </a:lnTo>
                  <a:lnTo>
                    <a:pt x="71684" y="375883"/>
                  </a:lnTo>
                  <a:lnTo>
                    <a:pt x="41613" y="343978"/>
                  </a:lnTo>
                  <a:lnTo>
                    <a:pt x="19068" y="308365"/>
                  </a:lnTo>
                  <a:lnTo>
                    <a:pt x="4910" y="26969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D5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928" rIns="0" bIns="0" rtlCol="0">
            <a:spAutoFit/>
          </a:bodyPr>
          <a:lstStyle/>
          <a:p>
            <a:pPr marL="193611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481388" cy="37190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330" marR="17145" indent="-341630" algn="just">
              <a:lnSpc>
                <a:spcPct val="107200"/>
              </a:lnSpc>
              <a:spcBef>
                <a:spcPts val="110"/>
              </a:spcBef>
              <a:buAutoNum type="arabicPeriod"/>
              <a:tabLst>
                <a:tab pos="355600" algn="l"/>
              </a:tabLst>
            </a:pPr>
            <a:r>
              <a:rPr sz="1600" dirty="0"/>
              <a:t>Olivas,</a:t>
            </a:r>
            <a:r>
              <a:rPr sz="1600" spc="-15" dirty="0"/>
              <a:t> </a:t>
            </a:r>
            <a:r>
              <a:rPr sz="1600" dirty="0"/>
              <a:t>P.</a:t>
            </a:r>
            <a:r>
              <a:rPr sz="1600" spc="-35" dirty="0"/>
              <a:t> </a:t>
            </a:r>
            <a:r>
              <a:rPr sz="1600" dirty="0"/>
              <a:t>C.,</a:t>
            </a:r>
            <a:r>
              <a:rPr sz="1600" spc="-25" dirty="0"/>
              <a:t> </a:t>
            </a:r>
            <a:r>
              <a:rPr sz="1600" dirty="0"/>
              <a:t>Oberbauer,</a:t>
            </a:r>
            <a:r>
              <a:rPr sz="1600" spc="-10" dirty="0"/>
              <a:t> </a:t>
            </a:r>
            <a:r>
              <a:rPr sz="1600" dirty="0"/>
              <a:t>S.</a:t>
            </a:r>
            <a:r>
              <a:rPr sz="1600" spc="-35" dirty="0"/>
              <a:t> </a:t>
            </a:r>
            <a:r>
              <a:rPr sz="1600" dirty="0"/>
              <a:t>F.,</a:t>
            </a:r>
            <a:r>
              <a:rPr sz="1600" spc="-30" dirty="0"/>
              <a:t> </a:t>
            </a:r>
            <a:r>
              <a:rPr sz="1600" dirty="0"/>
              <a:t>Clark,</a:t>
            </a:r>
            <a:r>
              <a:rPr sz="1600" spc="-25" dirty="0"/>
              <a:t> </a:t>
            </a:r>
            <a:r>
              <a:rPr sz="1600" dirty="0"/>
              <a:t>D.</a:t>
            </a:r>
            <a:r>
              <a:rPr sz="1600" spc="-35" dirty="0"/>
              <a:t> </a:t>
            </a:r>
            <a:r>
              <a:rPr sz="1600" dirty="0"/>
              <a:t>B.,</a:t>
            </a:r>
            <a:r>
              <a:rPr sz="1600" spc="-35" dirty="0"/>
              <a:t> </a:t>
            </a:r>
            <a:r>
              <a:rPr sz="1600" dirty="0"/>
              <a:t>Clark,</a:t>
            </a:r>
            <a:r>
              <a:rPr sz="1600" spc="-10" dirty="0"/>
              <a:t> </a:t>
            </a:r>
            <a:r>
              <a:rPr sz="1600" dirty="0"/>
              <a:t>D.</a:t>
            </a:r>
            <a:r>
              <a:rPr sz="1600" spc="-40" dirty="0"/>
              <a:t> </a:t>
            </a:r>
            <a:r>
              <a:rPr sz="1600" dirty="0"/>
              <a:t>A.,</a:t>
            </a:r>
            <a:r>
              <a:rPr sz="1600" spc="-30" dirty="0"/>
              <a:t> </a:t>
            </a:r>
            <a:r>
              <a:rPr sz="1600" dirty="0"/>
              <a:t>Ryan,</a:t>
            </a:r>
            <a:r>
              <a:rPr sz="1600" spc="-20" dirty="0"/>
              <a:t> </a:t>
            </a:r>
            <a:r>
              <a:rPr sz="1600" dirty="0"/>
              <a:t>M.</a:t>
            </a:r>
            <a:r>
              <a:rPr sz="1600" spc="-30" dirty="0"/>
              <a:t> </a:t>
            </a:r>
            <a:r>
              <a:rPr sz="1600" dirty="0"/>
              <a:t>G.,</a:t>
            </a:r>
            <a:r>
              <a:rPr sz="1600" spc="-25" dirty="0"/>
              <a:t> </a:t>
            </a:r>
            <a:r>
              <a:rPr sz="1600" dirty="0"/>
              <a:t>O’Brien,</a:t>
            </a:r>
            <a:r>
              <a:rPr sz="1600" spc="-15" dirty="0"/>
              <a:t> </a:t>
            </a:r>
            <a:r>
              <a:rPr sz="1600" dirty="0"/>
              <a:t>J.</a:t>
            </a:r>
            <a:r>
              <a:rPr sz="1600" spc="-25" dirty="0"/>
              <a:t> </a:t>
            </a:r>
            <a:r>
              <a:rPr sz="1600" dirty="0"/>
              <a:t>J.,</a:t>
            </a:r>
            <a:r>
              <a:rPr sz="1600" spc="-25" dirty="0"/>
              <a:t> </a:t>
            </a:r>
            <a:r>
              <a:rPr sz="1600" dirty="0"/>
              <a:t>&amp;amp;</a:t>
            </a:r>
            <a:r>
              <a:rPr sz="1600" spc="50" dirty="0"/>
              <a:t> </a:t>
            </a:r>
            <a:r>
              <a:rPr sz="1600" dirty="0"/>
              <a:t>Ordoñez,</a:t>
            </a:r>
            <a:r>
              <a:rPr sz="1600" spc="-25" dirty="0"/>
              <a:t> </a:t>
            </a:r>
            <a:r>
              <a:rPr sz="1600" dirty="0"/>
              <a:t>H.</a:t>
            </a:r>
            <a:r>
              <a:rPr sz="1600" spc="-30" dirty="0"/>
              <a:t> </a:t>
            </a:r>
            <a:r>
              <a:rPr sz="1600" dirty="0"/>
              <a:t>(2003).</a:t>
            </a:r>
            <a:r>
              <a:rPr sz="1600" spc="-35" dirty="0"/>
              <a:t> </a:t>
            </a:r>
            <a:r>
              <a:rPr sz="1600" spc="-10" dirty="0"/>
              <a:t>Leaf- 	</a:t>
            </a:r>
            <a:r>
              <a:rPr sz="1600" dirty="0"/>
              <a:t>level</a:t>
            </a:r>
            <a:r>
              <a:rPr sz="1600" spc="-25" dirty="0"/>
              <a:t> </a:t>
            </a:r>
            <a:r>
              <a:rPr sz="1600" dirty="0"/>
              <a:t>photosynthetic</a:t>
            </a:r>
            <a:r>
              <a:rPr sz="1600" spc="-25" dirty="0"/>
              <a:t> </a:t>
            </a:r>
            <a:r>
              <a:rPr sz="1600" dirty="0"/>
              <a:t>capacity</a:t>
            </a:r>
            <a:r>
              <a:rPr sz="1600" spc="-20" dirty="0"/>
              <a:t> </a:t>
            </a:r>
            <a:r>
              <a:rPr sz="1600" dirty="0"/>
              <a:t>and</a:t>
            </a:r>
            <a:r>
              <a:rPr sz="1600" spc="-35" dirty="0"/>
              <a:t> </a:t>
            </a:r>
            <a:r>
              <a:rPr sz="1600" dirty="0"/>
              <a:t>its</a:t>
            </a:r>
            <a:r>
              <a:rPr sz="1600" spc="-35" dirty="0"/>
              <a:t> </a:t>
            </a:r>
            <a:r>
              <a:rPr sz="1600" dirty="0"/>
              <a:t>relationship</a:t>
            </a:r>
            <a:r>
              <a:rPr sz="1600" spc="-5" dirty="0"/>
              <a:t> </a:t>
            </a:r>
            <a:r>
              <a:rPr sz="1600" dirty="0"/>
              <a:t>with</a:t>
            </a:r>
            <a:r>
              <a:rPr sz="1600" spc="-30" dirty="0"/>
              <a:t> </a:t>
            </a:r>
            <a:r>
              <a:rPr sz="1600" dirty="0"/>
              <a:t>biomass in</a:t>
            </a:r>
            <a:r>
              <a:rPr sz="1600" spc="-40" dirty="0"/>
              <a:t> </a:t>
            </a:r>
            <a:r>
              <a:rPr sz="1600" dirty="0"/>
              <a:t>a</a:t>
            </a:r>
            <a:r>
              <a:rPr sz="1600" spc="-35" dirty="0"/>
              <a:t> </a:t>
            </a:r>
            <a:r>
              <a:rPr sz="1600" dirty="0"/>
              <a:t>lowland</a:t>
            </a:r>
            <a:r>
              <a:rPr sz="1600" spc="-40" dirty="0"/>
              <a:t> </a:t>
            </a:r>
            <a:r>
              <a:rPr sz="1600" dirty="0"/>
              <a:t>tropical</a:t>
            </a:r>
            <a:r>
              <a:rPr sz="1600" spc="-15" dirty="0"/>
              <a:t> </a:t>
            </a:r>
            <a:r>
              <a:rPr sz="1600" dirty="0"/>
              <a:t>rain</a:t>
            </a:r>
            <a:r>
              <a:rPr sz="1600" spc="-20" dirty="0"/>
              <a:t> </a:t>
            </a:r>
            <a:r>
              <a:rPr sz="1600" dirty="0"/>
              <a:t>forest</a:t>
            </a:r>
            <a:r>
              <a:rPr sz="1600" spc="-35" dirty="0"/>
              <a:t> </a:t>
            </a:r>
            <a:r>
              <a:rPr sz="1600" dirty="0"/>
              <a:t>in</a:t>
            </a:r>
            <a:r>
              <a:rPr sz="1600" spc="-30" dirty="0"/>
              <a:t> </a:t>
            </a:r>
            <a:r>
              <a:rPr sz="1600" dirty="0"/>
              <a:t>Costa</a:t>
            </a:r>
            <a:r>
              <a:rPr sz="1600" spc="-40" dirty="0"/>
              <a:t> </a:t>
            </a:r>
            <a:r>
              <a:rPr sz="1600" dirty="0"/>
              <a:t>Rica.</a:t>
            </a:r>
            <a:r>
              <a:rPr sz="1600" spc="-25" dirty="0"/>
              <a:t> </a:t>
            </a:r>
            <a:r>
              <a:rPr sz="1600" dirty="0"/>
              <a:t>Journal</a:t>
            </a:r>
            <a:r>
              <a:rPr sz="1600" spc="-35" dirty="0"/>
              <a:t> </a:t>
            </a:r>
            <a:r>
              <a:rPr sz="1600" spc="-25" dirty="0"/>
              <a:t>of 	</a:t>
            </a:r>
            <a:r>
              <a:rPr sz="1600" dirty="0"/>
              <a:t>Tropical</a:t>
            </a:r>
            <a:r>
              <a:rPr sz="1600" spc="-35" dirty="0"/>
              <a:t> </a:t>
            </a:r>
            <a:r>
              <a:rPr sz="1600" dirty="0"/>
              <a:t>Ecology,</a:t>
            </a:r>
            <a:r>
              <a:rPr sz="1600" spc="-30" dirty="0"/>
              <a:t> </a:t>
            </a:r>
            <a:r>
              <a:rPr sz="1600" dirty="0"/>
              <a:t>19(3),</a:t>
            </a:r>
            <a:r>
              <a:rPr sz="1600" spc="-50" dirty="0"/>
              <a:t> </a:t>
            </a:r>
            <a:r>
              <a:rPr sz="1600" spc="-10" dirty="0"/>
              <a:t>311-</a:t>
            </a:r>
            <a:r>
              <a:rPr sz="1600" spc="-20" dirty="0"/>
              <a:t>321.</a:t>
            </a:r>
          </a:p>
          <a:p>
            <a:pPr marL="355600" marR="419734" indent="-342900">
              <a:lnSpc>
                <a:spcPct val="106900"/>
              </a:lnSpc>
              <a:buAutoNum type="arabicPeriod"/>
              <a:tabLst>
                <a:tab pos="355600" algn="l"/>
              </a:tabLst>
            </a:pPr>
            <a:r>
              <a:rPr sz="1600" dirty="0"/>
              <a:t>Vinay</a:t>
            </a:r>
            <a:r>
              <a:rPr sz="1600" spc="-45" dirty="0"/>
              <a:t> </a:t>
            </a:r>
            <a:r>
              <a:rPr sz="1600" dirty="0"/>
              <a:t>Gautam, Ranjeet</a:t>
            </a:r>
            <a:r>
              <a:rPr sz="1600" spc="-30" dirty="0"/>
              <a:t> </a:t>
            </a:r>
            <a:r>
              <a:rPr sz="1600" dirty="0"/>
              <a:t>Kumar</a:t>
            </a:r>
            <a:r>
              <a:rPr sz="1600" spc="-15" dirty="0"/>
              <a:t> </a:t>
            </a:r>
            <a:r>
              <a:rPr sz="1600" dirty="0"/>
              <a:t>Ranjan,</a:t>
            </a:r>
            <a:r>
              <a:rPr sz="1600" spc="-45" dirty="0"/>
              <a:t> </a:t>
            </a:r>
            <a:r>
              <a:rPr sz="1600" dirty="0"/>
              <a:t>Priyanka</a:t>
            </a:r>
            <a:r>
              <a:rPr sz="1600" spc="-30" dirty="0"/>
              <a:t> </a:t>
            </a:r>
            <a:r>
              <a:rPr sz="1600" dirty="0"/>
              <a:t>Dahiya,</a:t>
            </a:r>
            <a:r>
              <a:rPr sz="1600" spc="-30" dirty="0"/>
              <a:t> </a:t>
            </a:r>
            <a:r>
              <a:rPr sz="1600" dirty="0"/>
              <a:t>and</a:t>
            </a:r>
            <a:r>
              <a:rPr sz="1600" spc="-45" dirty="0"/>
              <a:t> </a:t>
            </a:r>
            <a:r>
              <a:rPr sz="1600" dirty="0"/>
              <a:t>Anil</a:t>
            </a:r>
            <a:r>
              <a:rPr sz="1600" spc="-35" dirty="0"/>
              <a:t> </a:t>
            </a:r>
            <a:r>
              <a:rPr sz="1600" dirty="0"/>
              <a:t>Kumar.</a:t>
            </a:r>
            <a:r>
              <a:rPr sz="1600" spc="-15" dirty="0"/>
              <a:t> </a:t>
            </a:r>
            <a:r>
              <a:rPr sz="1600" dirty="0"/>
              <a:t>ESDNN:</a:t>
            </a:r>
            <a:r>
              <a:rPr sz="1600" spc="-40" dirty="0"/>
              <a:t> </a:t>
            </a:r>
            <a:r>
              <a:rPr sz="1600" dirty="0"/>
              <a:t>A</a:t>
            </a:r>
            <a:r>
              <a:rPr sz="1600" spc="-50" dirty="0"/>
              <a:t> </a:t>
            </a:r>
            <a:r>
              <a:rPr sz="1600" dirty="0"/>
              <a:t>novel</a:t>
            </a:r>
            <a:r>
              <a:rPr sz="1600" spc="-50" dirty="0"/>
              <a:t> </a:t>
            </a:r>
            <a:r>
              <a:rPr sz="1600" dirty="0"/>
              <a:t>ensembled</a:t>
            </a:r>
            <a:r>
              <a:rPr sz="1600" spc="5" dirty="0"/>
              <a:t> </a:t>
            </a:r>
            <a:r>
              <a:rPr sz="1600" dirty="0"/>
              <a:t>stack</a:t>
            </a:r>
            <a:r>
              <a:rPr sz="1600" spc="-35" dirty="0"/>
              <a:t> </a:t>
            </a:r>
            <a:r>
              <a:rPr sz="1600" spc="-20" dirty="0"/>
              <a:t>deep </a:t>
            </a:r>
            <a:r>
              <a:rPr sz="1600" dirty="0"/>
              <a:t>neural</a:t>
            </a:r>
            <a:r>
              <a:rPr sz="1600" spc="-40" dirty="0"/>
              <a:t> </a:t>
            </a:r>
            <a:r>
              <a:rPr sz="1600" dirty="0"/>
              <a:t>network</a:t>
            </a:r>
            <a:r>
              <a:rPr sz="1600" spc="-45" dirty="0"/>
              <a:t> </a:t>
            </a:r>
            <a:r>
              <a:rPr sz="1600" dirty="0"/>
              <a:t>for</a:t>
            </a:r>
            <a:r>
              <a:rPr sz="1600" spc="-55" dirty="0"/>
              <a:t> </a:t>
            </a:r>
            <a:r>
              <a:rPr sz="1600" dirty="0"/>
              <a:t>mango</a:t>
            </a:r>
            <a:r>
              <a:rPr sz="1600" spc="-20" dirty="0"/>
              <a:t> </a:t>
            </a:r>
            <a:r>
              <a:rPr sz="1600" dirty="0"/>
              <a:t>leaf</a:t>
            </a:r>
            <a:r>
              <a:rPr sz="1600" spc="-40" dirty="0"/>
              <a:t> </a:t>
            </a:r>
            <a:r>
              <a:rPr sz="1600" dirty="0"/>
              <a:t>disease</a:t>
            </a:r>
            <a:r>
              <a:rPr sz="1600" spc="-35" dirty="0"/>
              <a:t> </a:t>
            </a:r>
            <a:r>
              <a:rPr sz="1600" dirty="0"/>
              <a:t>classification</a:t>
            </a:r>
            <a:r>
              <a:rPr sz="1600" spc="-10" dirty="0"/>
              <a:t> </a:t>
            </a:r>
            <a:r>
              <a:rPr sz="1600" dirty="0"/>
              <a:t>and</a:t>
            </a:r>
            <a:r>
              <a:rPr sz="1600" spc="-50" dirty="0"/>
              <a:t> </a:t>
            </a:r>
            <a:r>
              <a:rPr sz="1600" dirty="0"/>
              <a:t>detection.</a:t>
            </a:r>
            <a:r>
              <a:rPr sz="1600" spc="-35" dirty="0"/>
              <a:t> </a:t>
            </a:r>
            <a:r>
              <a:rPr sz="1600" dirty="0"/>
              <a:t>Multimedia</a:t>
            </a:r>
            <a:r>
              <a:rPr sz="1600" spc="-5" dirty="0"/>
              <a:t> </a:t>
            </a:r>
            <a:r>
              <a:rPr sz="1600" dirty="0"/>
              <a:t>Tools</a:t>
            </a:r>
            <a:r>
              <a:rPr sz="1600" spc="-40" dirty="0"/>
              <a:t> </a:t>
            </a:r>
            <a:r>
              <a:rPr sz="1600" dirty="0"/>
              <a:t>and</a:t>
            </a:r>
            <a:r>
              <a:rPr sz="1600" spc="-50" dirty="0"/>
              <a:t> </a:t>
            </a:r>
            <a:r>
              <a:rPr sz="1600" dirty="0"/>
              <a:t>Applications,</a:t>
            </a:r>
            <a:r>
              <a:rPr sz="1600" spc="-35" dirty="0"/>
              <a:t> </a:t>
            </a:r>
            <a:r>
              <a:rPr sz="1600" spc="-10" dirty="0"/>
              <a:t>83:10989- </a:t>
            </a:r>
            <a:r>
              <a:rPr sz="1600" dirty="0"/>
              <a:t>11015,</a:t>
            </a:r>
            <a:r>
              <a:rPr sz="1600" spc="-40" dirty="0"/>
              <a:t> </a:t>
            </a:r>
            <a:r>
              <a:rPr sz="1600" dirty="0"/>
              <a:t>2024.</a:t>
            </a:r>
            <a:r>
              <a:rPr sz="1600" spc="-35" dirty="0"/>
              <a:t> </a:t>
            </a:r>
            <a:r>
              <a:rPr sz="1600" spc="-10" dirty="0"/>
              <a:t>https://doi.org/10.1007/s11042-023-16012-</a:t>
            </a:r>
            <a:r>
              <a:rPr sz="1600" dirty="0"/>
              <a:t>6.The</a:t>
            </a:r>
            <a:r>
              <a:rPr sz="1600" spc="-15" dirty="0"/>
              <a:t> </a:t>
            </a:r>
            <a:r>
              <a:rPr sz="1600" dirty="0"/>
              <a:t>paper</a:t>
            </a:r>
            <a:r>
              <a:rPr sz="1600" spc="-15" dirty="0"/>
              <a:t> </a:t>
            </a:r>
            <a:r>
              <a:rPr sz="1600" dirty="0"/>
              <a:t>was</a:t>
            </a:r>
            <a:r>
              <a:rPr sz="1600" spc="-25" dirty="0"/>
              <a:t> </a:t>
            </a:r>
            <a:r>
              <a:rPr sz="1600" dirty="0"/>
              <a:t>published</a:t>
            </a:r>
            <a:r>
              <a:rPr sz="1600" spc="-5" dirty="0"/>
              <a:t> </a:t>
            </a:r>
            <a:r>
              <a:rPr sz="1600" dirty="0"/>
              <a:t>online</a:t>
            </a:r>
            <a:r>
              <a:rPr sz="1600" spc="-25" dirty="0"/>
              <a:t> </a:t>
            </a:r>
            <a:r>
              <a:rPr sz="1600" dirty="0"/>
              <a:t>on</a:t>
            </a:r>
            <a:r>
              <a:rPr sz="1600" spc="-10" dirty="0"/>
              <a:t> </a:t>
            </a:r>
            <a:r>
              <a:rPr sz="1600" dirty="0"/>
              <a:t>June</a:t>
            </a:r>
            <a:r>
              <a:rPr sz="1600" spc="-25" dirty="0"/>
              <a:t> </a:t>
            </a:r>
            <a:r>
              <a:rPr sz="1600" dirty="0"/>
              <a:t>26,</a:t>
            </a:r>
            <a:r>
              <a:rPr sz="1600" spc="-25" dirty="0"/>
              <a:t> </a:t>
            </a:r>
            <a:r>
              <a:rPr sz="1600" dirty="0"/>
              <a:t>2023,</a:t>
            </a:r>
            <a:r>
              <a:rPr sz="1600" spc="-40" dirty="0"/>
              <a:t> </a:t>
            </a:r>
            <a:r>
              <a:rPr sz="1600" dirty="0"/>
              <a:t>and</a:t>
            </a:r>
            <a:r>
              <a:rPr sz="1600" spc="-15" dirty="0"/>
              <a:t> </a:t>
            </a:r>
            <a:r>
              <a:rPr sz="1600" spc="-25" dirty="0"/>
              <a:t>is</a:t>
            </a:r>
            <a:r>
              <a:rPr lang="en-US" sz="1600" spc="-25" dirty="0"/>
              <a:t> </a:t>
            </a:r>
            <a:r>
              <a:rPr sz="1600" dirty="0"/>
              <a:t>available</a:t>
            </a:r>
            <a:r>
              <a:rPr sz="1600" spc="-15" dirty="0"/>
              <a:t> </a:t>
            </a:r>
            <a:r>
              <a:rPr sz="1600" dirty="0"/>
              <a:t>through</a:t>
            </a:r>
            <a:r>
              <a:rPr sz="1600" spc="-45" dirty="0"/>
              <a:t> </a:t>
            </a:r>
            <a:r>
              <a:rPr sz="1600" dirty="0"/>
              <a:t>the</a:t>
            </a:r>
            <a:r>
              <a:rPr sz="1600" spc="-35" dirty="0"/>
              <a:t> </a:t>
            </a:r>
            <a:r>
              <a:rPr sz="1600" dirty="0"/>
              <a:t>provided</a:t>
            </a:r>
            <a:r>
              <a:rPr sz="1600" spc="-40" dirty="0"/>
              <a:t> </a:t>
            </a:r>
            <a:r>
              <a:rPr sz="1600" dirty="0"/>
              <a:t>DOI</a:t>
            </a:r>
            <a:r>
              <a:rPr sz="1600" spc="-45" dirty="0"/>
              <a:t> </a:t>
            </a:r>
            <a:r>
              <a:rPr sz="1600" spc="-10" dirty="0"/>
              <a:t>link.</a:t>
            </a:r>
          </a:p>
          <a:p>
            <a:pPr marL="354965" indent="-342265">
              <a:lnSpc>
                <a:spcPct val="100000"/>
              </a:lnSpc>
              <a:spcBef>
                <a:spcPts val="135"/>
              </a:spcBef>
              <a:buAutoNum type="arabicPeriod" startAt="3"/>
              <a:tabLst>
                <a:tab pos="354965" algn="l"/>
              </a:tabLst>
            </a:pPr>
            <a:r>
              <a:rPr sz="1600" dirty="0"/>
              <a:t>Rizvee,</a:t>
            </a:r>
            <a:r>
              <a:rPr sz="1600" spc="-30" dirty="0"/>
              <a:t> </a:t>
            </a:r>
            <a:r>
              <a:rPr sz="1600" dirty="0"/>
              <a:t>R.</a:t>
            </a:r>
            <a:r>
              <a:rPr sz="1600" spc="-20" dirty="0"/>
              <a:t> </a:t>
            </a:r>
            <a:r>
              <a:rPr sz="1600" dirty="0"/>
              <a:t>A.,</a:t>
            </a:r>
            <a:r>
              <a:rPr sz="1600" spc="-20" dirty="0"/>
              <a:t> </a:t>
            </a:r>
            <a:r>
              <a:rPr sz="1600" dirty="0"/>
              <a:t>Orpa,</a:t>
            </a:r>
            <a:r>
              <a:rPr sz="1600" spc="-25" dirty="0"/>
              <a:t> </a:t>
            </a:r>
            <a:r>
              <a:rPr sz="1600" dirty="0"/>
              <a:t>T.</a:t>
            </a:r>
            <a:r>
              <a:rPr sz="1600" spc="-25" dirty="0"/>
              <a:t> </a:t>
            </a:r>
            <a:r>
              <a:rPr sz="1600" dirty="0"/>
              <a:t>H.,</a:t>
            </a:r>
            <a:r>
              <a:rPr sz="1600" spc="-25" dirty="0"/>
              <a:t> </a:t>
            </a:r>
            <a:r>
              <a:rPr sz="1600" dirty="0"/>
              <a:t>Ahnaf,</a:t>
            </a:r>
            <a:r>
              <a:rPr sz="1600" spc="-35" dirty="0"/>
              <a:t> </a:t>
            </a:r>
            <a:r>
              <a:rPr sz="1600" dirty="0"/>
              <a:t>A.,</a:t>
            </a:r>
            <a:r>
              <a:rPr sz="1600" spc="-35" dirty="0"/>
              <a:t> </a:t>
            </a:r>
            <a:r>
              <a:rPr sz="1600" dirty="0"/>
              <a:t>Kabir,</a:t>
            </a:r>
            <a:r>
              <a:rPr sz="1600" spc="-10" dirty="0"/>
              <a:t> </a:t>
            </a:r>
            <a:r>
              <a:rPr sz="1600" dirty="0"/>
              <a:t>M.</a:t>
            </a:r>
            <a:r>
              <a:rPr sz="1600" spc="-20" dirty="0"/>
              <a:t> </a:t>
            </a:r>
            <a:r>
              <a:rPr sz="1600" dirty="0"/>
              <a:t>A.,</a:t>
            </a:r>
            <a:r>
              <a:rPr sz="1600" spc="-25" dirty="0"/>
              <a:t> </a:t>
            </a:r>
            <a:r>
              <a:rPr sz="1600" dirty="0"/>
              <a:t>Rashid,</a:t>
            </a:r>
            <a:r>
              <a:rPr sz="1600" spc="-35" dirty="0"/>
              <a:t> </a:t>
            </a:r>
            <a:r>
              <a:rPr sz="1600" dirty="0"/>
              <a:t>M.</a:t>
            </a:r>
            <a:r>
              <a:rPr sz="1600" spc="-25" dirty="0"/>
              <a:t> </a:t>
            </a:r>
            <a:r>
              <a:rPr sz="1600" dirty="0"/>
              <a:t>R.</a:t>
            </a:r>
            <a:r>
              <a:rPr sz="1600" spc="-20" dirty="0"/>
              <a:t> </a:t>
            </a:r>
            <a:r>
              <a:rPr sz="1600" dirty="0"/>
              <a:t>A.,</a:t>
            </a:r>
            <a:r>
              <a:rPr sz="1600" spc="-25" dirty="0"/>
              <a:t> </a:t>
            </a:r>
            <a:r>
              <a:rPr sz="1600" dirty="0"/>
              <a:t>Islam,</a:t>
            </a:r>
            <a:r>
              <a:rPr sz="1600" spc="20" dirty="0"/>
              <a:t> </a:t>
            </a:r>
            <a:r>
              <a:rPr sz="1600" dirty="0"/>
              <a:t>M.</a:t>
            </a:r>
            <a:r>
              <a:rPr sz="1600" spc="-15" dirty="0"/>
              <a:t> </a:t>
            </a:r>
            <a:r>
              <a:rPr sz="1600" dirty="0"/>
              <a:t>M.,</a:t>
            </a:r>
            <a:r>
              <a:rPr sz="1600" spc="-25" dirty="0"/>
              <a:t> </a:t>
            </a:r>
            <a:r>
              <a:rPr sz="1600" dirty="0"/>
              <a:t>Islam,</a:t>
            </a:r>
            <a:r>
              <a:rPr sz="1600" spc="20" dirty="0"/>
              <a:t> </a:t>
            </a:r>
            <a:r>
              <a:rPr sz="1600" dirty="0"/>
              <a:t>M.,</a:t>
            </a:r>
            <a:r>
              <a:rPr sz="1600" spc="10" dirty="0"/>
              <a:t> </a:t>
            </a:r>
            <a:r>
              <a:rPr sz="1600" dirty="0"/>
              <a:t>Jabid,</a:t>
            </a:r>
            <a:r>
              <a:rPr sz="1600" spc="-25" dirty="0"/>
              <a:t> </a:t>
            </a:r>
            <a:r>
              <a:rPr sz="1600" dirty="0"/>
              <a:t>T.,</a:t>
            </a:r>
            <a:r>
              <a:rPr sz="1600" spc="-25" dirty="0"/>
              <a:t> </a:t>
            </a:r>
            <a:r>
              <a:rPr sz="1600" dirty="0"/>
              <a:t>&amp;amp;</a:t>
            </a:r>
            <a:r>
              <a:rPr sz="1600" spc="20" dirty="0"/>
              <a:t> </a:t>
            </a:r>
            <a:r>
              <a:rPr sz="1600" spc="-20" dirty="0" err="1"/>
              <a:t>Ali,</a:t>
            </a:r>
            <a:r>
              <a:rPr sz="1600" dirty="0" err="1"/>
              <a:t>M</a:t>
            </a:r>
            <a:r>
              <a:rPr sz="1600" dirty="0"/>
              <a:t>.</a:t>
            </a:r>
            <a:r>
              <a:rPr sz="1600" spc="-45" dirty="0"/>
              <a:t> </a:t>
            </a:r>
            <a:r>
              <a:rPr sz="1600" dirty="0"/>
              <a:t>S.</a:t>
            </a:r>
            <a:r>
              <a:rPr sz="1600" spc="-45" dirty="0"/>
              <a:t> </a:t>
            </a:r>
            <a:r>
              <a:rPr sz="1600" dirty="0"/>
              <a:t>(2023).</a:t>
            </a:r>
            <a:r>
              <a:rPr sz="1600" spc="-40" dirty="0"/>
              <a:t> </a:t>
            </a:r>
            <a:r>
              <a:rPr sz="1600" dirty="0"/>
              <a:t>Leaf</a:t>
            </a:r>
            <a:r>
              <a:rPr sz="1600" spc="-35" dirty="0"/>
              <a:t> </a:t>
            </a:r>
            <a:r>
              <a:rPr sz="1600" dirty="0"/>
              <a:t>Net:</a:t>
            </a:r>
            <a:r>
              <a:rPr sz="1600" spc="-30" dirty="0"/>
              <a:t> </a:t>
            </a:r>
            <a:r>
              <a:rPr sz="1600" dirty="0"/>
              <a:t>A</a:t>
            </a:r>
            <a:r>
              <a:rPr sz="1600" spc="-45" dirty="0"/>
              <a:t> </a:t>
            </a:r>
            <a:r>
              <a:rPr sz="1600" dirty="0"/>
              <a:t>proficient</a:t>
            </a:r>
            <a:r>
              <a:rPr sz="1600" spc="-30" dirty="0"/>
              <a:t> </a:t>
            </a:r>
            <a:r>
              <a:rPr sz="1600" dirty="0"/>
              <a:t>convolutional</a:t>
            </a:r>
            <a:r>
              <a:rPr sz="1600" spc="-40" dirty="0"/>
              <a:t> </a:t>
            </a:r>
            <a:r>
              <a:rPr sz="1600" dirty="0"/>
              <a:t>neural</a:t>
            </a:r>
            <a:r>
              <a:rPr sz="1600" spc="-40" dirty="0"/>
              <a:t> </a:t>
            </a:r>
            <a:r>
              <a:rPr sz="1600" dirty="0"/>
              <a:t>network</a:t>
            </a:r>
            <a:r>
              <a:rPr sz="1600" spc="-40" dirty="0"/>
              <a:t> </a:t>
            </a:r>
            <a:r>
              <a:rPr sz="1600" dirty="0"/>
              <a:t>for</a:t>
            </a:r>
            <a:r>
              <a:rPr sz="1600" spc="-45" dirty="0"/>
              <a:t> </a:t>
            </a:r>
            <a:r>
              <a:rPr sz="1600" dirty="0"/>
              <a:t>detecting</a:t>
            </a:r>
            <a:r>
              <a:rPr sz="1600" spc="-25" dirty="0"/>
              <a:t> </a:t>
            </a:r>
            <a:r>
              <a:rPr sz="1600" dirty="0"/>
              <a:t>seven</a:t>
            </a:r>
            <a:r>
              <a:rPr sz="1600" spc="-40" dirty="0"/>
              <a:t> </a:t>
            </a:r>
            <a:r>
              <a:rPr sz="1600" dirty="0"/>
              <a:t>prominent mango</a:t>
            </a:r>
            <a:r>
              <a:rPr sz="1600" spc="-10" dirty="0"/>
              <a:t> </a:t>
            </a:r>
            <a:r>
              <a:rPr sz="1600" dirty="0"/>
              <a:t>leaf</a:t>
            </a:r>
            <a:r>
              <a:rPr sz="1600" spc="-35" dirty="0"/>
              <a:t> </a:t>
            </a:r>
            <a:r>
              <a:rPr sz="1600" spc="-10" dirty="0"/>
              <a:t>diseases. </a:t>
            </a:r>
            <a:r>
              <a:rPr sz="1600" dirty="0"/>
              <a:t>Journal</a:t>
            </a:r>
            <a:r>
              <a:rPr sz="1600" spc="-40" dirty="0"/>
              <a:t> </a:t>
            </a:r>
            <a:r>
              <a:rPr sz="1600" dirty="0"/>
              <a:t>of</a:t>
            </a:r>
            <a:r>
              <a:rPr sz="1600" spc="-35" dirty="0"/>
              <a:t> </a:t>
            </a:r>
            <a:r>
              <a:rPr sz="1600" dirty="0"/>
              <a:t>Agriculture</a:t>
            </a:r>
            <a:r>
              <a:rPr sz="1600" spc="-15" dirty="0"/>
              <a:t> </a:t>
            </a:r>
            <a:r>
              <a:rPr sz="1600" dirty="0"/>
              <a:t>and</a:t>
            </a:r>
            <a:r>
              <a:rPr sz="1600" spc="-40" dirty="0"/>
              <a:t> </a:t>
            </a:r>
            <a:r>
              <a:rPr sz="1600" dirty="0"/>
              <a:t>Food</a:t>
            </a:r>
            <a:r>
              <a:rPr sz="1600" spc="-55" dirty="0"/>
              <a:t> </a:t>
            </a:r>
            <a:r>
              <a:rPr sz="1600" dirty="0"/>
              <a:t>Research,</a:t>
            </a:r>
            <a:r>
              <a:rPr sz="1600" spc="-25" dirty="0"/>
              <a:t> </a:t>
            </a:r>
            <a:r>
              <a:rPr sz="1600" dirty="0"/>
              <a:t>14,</a:t>
            </a:r>
            <a:r>
              <a:rPr sz="1600" spc="-50" dirty="0"/>
              <a:t> </a:t>
            </a:r>
            <a:r>
              <a:rPr sz="1600" dirty="0"/>
              <a:t>100787.</a:t>
            </a:r>
            <a:r>
              <a:rPr sz="1600" spc="-25" dirty="0"/>
              <a:t> </a:t>
            </a:r>
            <a:r>
              <a:rPr sz="16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hlinkClick r:id="rId2"/>
              </a:rPr>
              <a:t>https://doi.org/10.1016/j.jafr.2023.100787</a:t>
            </a:r>
          </a:p>
          <a:p>
            <a:pPr marL="355600" marR="5080" indent="-342900">
              <a:lnSpc>
                <a:spcPct val="106900"/>
              </a:lnSpc>
              <a:spcBef>
                <a:spcPts val="10"/>
              </a:spcBef>
              <a:buAutoNum type="arabicPeriod" startAt="4"/>
              <a:tabLst>
                <a:tab pos="355600" algn="l"/>
              </a:tabLst>
            </a:pPr>
            <a:r>
              <a:rPr sz="1600" dirty="0"/>
              <a:t>Sarkar,</a:t>
            </a:r>
            <a:r>
              <a:rPr sz="1600" spc="-15" dirty="0"/>
              <a:t> </a:t>
            </a:r>
            <a:r>
              <a:rPr sz="1600" dirty="0"/>
              <a:t>C.,</a:t>
            </a:r>
            <a:r>
              <a:rPr sz="1600" spc="-45" dirty="0"/>
              <a:t> </a:t>
            </a:r>
            <a:r>
              <a:rPr sz="1600" dirty="0"/>
              <a:t>Gupta,</a:t>
            </a:r>
            <a:r>
              <a:rPr sz="1600" spc="-35" dirty="0"/>
              <a:t> </a:t>
            </a:r>
            <a:r>
              <a:rPr sz="1600" dirty="0"/>
              <a:t>D.,</a:t>
            </a:r>
            <a:r>
              <a:rPr sz="1600" spc="-35" dirty="0"/>
              <a:t> </a:t>
            </a:r>
            <a:r>
              <a:rPr sz="1600" dirty="0"/>
              <a:t>Gupta,</a:t>
            </a:r>
            <a:r>
              <a:rPr sz="1600" spc="-45" dirty="0"/>
              <a:t> </a:t>
            </a:r>
            <a:r>
              <a:rPr sz="1600" dirty="0"/>
              <a:t>U.,</a:t>
            </a:r>
            <a:r>
              <a:rPr sz="1600" spc="-35" dirty="0"/>
              <a:t> </a:t>
            </a:r>
            <a:r>
              <a:rPr sz="1600" dirty="0"/>
              <a:t>&amp;amp;</a:t>
            </a:r>
            <a:r>
              <a:rPr sz="1600" spc="15" dirty="0"/>
              <a:t> </a:t>
            </a:r>
            <a:r>
              <a:rPr sz="1600" dirty="0"/>
              <a:t>Hazarika,</a:t>
            </a:r>
            <a:r>
              <a:rPr sz="1600" spc="-15" dirty="0"/>
              <a:t> </a:t>
            </a:r>
            <a:r>
              <a:rPr sz="1600" dirty="0"/>
              <a:t>B.</a:t>
            </a:r>
            <a:r>
              <a:rPr sz="1600" spc="-30" dirty="0"/>
              <a:t> </a:t>
            </a:r>
            <a:r>
              <a:rPr sz="1600" dirty="0"/>
              <a:t>B.</a:t>
            </a:r>
            <a:r>
              <a:rPr sz="1600" spc="-40" dirty="0"/>
              <a:t> </a:t>
            </a:r>
            <a:r>
              <a:rPr sz="1600" dirty="0"/>
              <a:t>(2023).</a:t>
            </a:r>
            <a:r>
              <a:rPr sz="1600" spc="-35" dirty="0"/>
              <a:t> </a:t>
            </a:r>
            <a:r>
              <a:rPr sz="1600" dirty="0"/>
              <a:t>Leaf</a:t>
            </a:r>
            <a:r>
              <a:rPr sz="1600" spc="-25" dirty="0"/>
              <a:t> </a:t>
            </a:r>
            <a:r>
              <a:rPr sz="1600" dirty="0"/>
              <a:t>disease</a:t>
            </a:r>
            <a:r>
              <a:rPr sz="1600" spc="-20" dirty="0"/>
              <a:t> </a:t>
            </a:r>
            <a:r>
              <a:rPr sz="1600" dirty="0"/>
              <a:t>detection</a:t>
            </a:r>
            <a:r>
              <a:rPr sz="1600" spc="-20" dirty="0"/>
              <a:t> </a:t>
            </a:r>
            <a:r>
              <a:rPr sz="1600" dirty="0"/>
              <a:t>using</a:t>
            </a:r>
            <a:r>
              <a:rPr sz="1600" spc="-35" dirty="0"/>
              <a:t> </a:t>
            </a:r>
            <a:r>
              <a:rPr sz="1600" dirty="0"/>
              <a:t>machine</a:t>
            </a:r>
            <a:r>
              <a:rPr sz="1600" spc="5" dirty="0"/>
              <a:t> </a:t>
            </a:r>
            <a:r>
              <a:rPr sz="1600" dirty="0"/>
              <a:t>learning</a:t>
            </a:r>
            <a:r>
              <a:rPr sz="1600" spc="-20" dirty="0"/>
              <a:t> </a:t>
            </a:r>
            <a:r>
              <a:rPr sz="1600" dirty="0"/>
              <a:t>and</a:t>
            </a:r>
            <a:r>
              <a:rPr sz="1600" spc="-35" dirty="0"/>
              <a:t> </a:t>
            </a:r>
            <a:r>
              <a:rPr sz="1600" spc="-20" dirty="0"/>
              <a:t>deep </a:t>
            </a:r>
            <a:r>
              <a:rPr sz="1600" dirty="0"/>
              <a:t>learning:</a:t>
            </a:r>
            <a:r>
              <a:rPr sz="1600" spc="-35" dirty="0"/>
              <a:t> </a:t>
            </a:r>
            <a:r>
              <a:rPr sz="1600" dirty="0"/>
              <a:t>Review</a:t>
            </a:r>
            <a:r>
              <a:rPr sz="1600" spc="-40" dirty="0"/>
              <a:t> </a:t>
            </a:r>
            <a:r>
              <a:rPr sz="1600" dirty="0"/>
              <a:t>and</a:t>
            </a:r>
            <a:r>
              <a:rPr sz="1600" spc="-50" dirty="0"/>
              <a:t> </a:t>
            </a:r>
            <a:r>
              <a:rPr sz="1600" dirty="0"/>
              <a:t>challenges.</a:t>
            </a:r>
            <a:r>
              <a:rPr sz="1600" spc="-30" dirty="0"/>
              <a:t> </a:t>
            </a:r>
            <a:r>
              <a:rPr sz="1600" dirty="0"/>
              <a:t>Applied</a:t>
            </a:r>
            <a:r>
              <a:rPr sz="1600" spc="-40" dirty="0"/>
              <a:t> </a:t>
            </a:r>
            <a:r>
              <a:rPr sz="1600" dirty="0"/>
              <a:t>Soft</a:t>
            </a:r>
            <a:r>
              <a:rPr sz="1600" spc="-50" dirty="0"/>
              <a:t> </a:t>
            </a:r>
            <a:r>
              <a:rPr sz="1600" dirty="0"/>
              <a:t>Computing,</a:t>
            </a:r>
            <a:r>
              <a:rPr sz="1600" spc="-25" dirty="0"/>
              <a:t> </a:t>
            </a:r>
            <a:r>
              <a:rPr sz="1600" dirty="0"/>
              <a:t>145,</a:t>
            </a:r>
            <a:r>
              <a:rPr sz="1600" spc="-60" dirty="0"/>
              <a:t> </a:t>
            </a:r>
            <a:r>
              <a:rPr sz="1600" spc="-10" dirty="0"/>
              <a:t>110534.</a:t>
            </a:r>
          </a:p>
          <a:p>
            <a:pPr marL="354965" indent="-342265">
              <a:lnSpc>
                <a:spcPct val="100000"/>
              </a:lnSpc>
              <a:spcBef>
                <a:spcPts val="130"/>
              </a:spcBef>
              <a:buAutoNum type="arabicPeriod" startAt="4"/>
              <a:tabLst>
                <a:tab pos="354965" algn="l"/>
              </a:tabLst>
            </a:pPr>
            <a:r>
              <a:rPr sz="1600" dirty="0"/>
              <a:t>Mia,</a:t>
            </a:r>
            <a:r>
              <a:rPr sz="1600" spc="-25" dirty="0"/>
              <a:t> </a:t>
            </a:r>
            <a:r>
              <a:rPr sz="1600" dirty="0"/>
              <a:t>M.</a:t>
            </a:r>
            <a:r>
              <a:rPr sz="1600" spc="-20" dirty="0"/>
              <a:t> </a:t>
            </a:r>
            <a:r>
              <a:rPr sz="1600" dirty="0"/>
              <a:t>R.,</a:t>
            </a:r>
            <a:r>
              <a:rPr sz="1600" spc="-40" dirty="0"/>
              <a:t> </a:t>
            </a:r>
            <a:r>
              <a:rPr sz="1600" dirty="0"/>
              <a:t>Roy,</a:t>
            </a:r>
            <a:r>
              <a:rPr sz="1600" spc="-35" dirty="0"/>
              <a:t> </a:t>
            </a:r>
            <a:r>
              <a:rPr sz="1600" dirty="0"/>
              <a:t>S.,</a:t>
            </a:r>
            <a:r>
              <a:rPr sz="1600" spc="-35" dirty="0"/>
              <a:t> </a:t>
            </a:r>
            <a:r>
              <a:rPr sz="1600" dirty="0"/>
              <a:t>Das,</a:t>
            </a:r>
            <a:r>
              <a:rPr sz="1600" spc="-30" dirty="0"/>
              <a:t> </a:t>
            </a:r>
            <a:r>
              <a:rPr sz="1600" dirty="0"/>
              <a:t>S.</a:t>
            </a:r>
            <a:r>
              <a:rPr sz="1600" spc="-45" dirty="0"/>
              <a:t> </a:t>
            </a:r>
            <a:r>
              <a:rPr sz="1600" dirty="0"/>
              <a:t>K.,</a:t>
            </a:r>
            <a:r>
              <a:rPr sz="1600" spc="-30" dirty="0"/>
              <a:t> </a:t>
            </a:r>
            <a:r>
              <a:rPr sz="1600" dirty="0"/>
              <a:t>&amp;amp;</a:t>
            </a:r>
            <a:r>
              <a:rPr sz="1600" spc="15" dirty="0"/>
              <a:t> </a:t>
            </a:r>
            <a:r>
              <a:rPr sz="1600" dirty="0"/>
              <a:t>Rahman,</a:t>
            </a:r>
            <a:r>
              <a:rPr sz="1600" spc="5" dirty="0"/>
              <a:t> </a:t>
            </a:r>
            <a:r>
              <a:rPr sz="1600" dirty="0"/>
              <a:t>M.</a:t>
            </a:r>
            <a:r>
              <a:rPr sz="1600" spc="-30" dirty="0"/>
              <a:t> </a:t>
            </a:r>
            <a:r>
              <a:rPr sz="1600" dirty="0"/>
              <a:t>A.</a:t>
            </a:r>
            <a:r>
              <a:rPr sz="1600" spc="-35" dirty="0"/>
              <a:t> </a:t>
            </a:r>
            <a:r>
              <a:rPr sz="1600" dirty="0"/>
              <a:t>(2020).</a:t>
            </a:r>
            <a:r>
              <a:rPr sz="1600" spc="-40" dirty="0"/>
              <a:t> </a:t>
            </a:r>
            <a:r>
              <a:rPr sz="1600" dirty="0"/>
              <a:t>Mango</a:t>
            </a:r>
            <a:r>
              <a:rPr sz="1600" spc="-30" dirty="0"/>
              <a:t> </a:t>
            </a:r>
            <a:r>
              <a:rPr sz="1600" dirty="0"/>
              <a:t>leaf</a:t>
            </a:r>
            <a:r>
              <a:rPr sz="1600" spc="-15" dirty="0"/>
              <a:t> </a:t>
            </a:r>
            <a:r>
              <a:rPr sz="1600" dirty="0"/>
              <a:t>disease</a:t>
            </a:r>
            <a:r>
              <a:rPr sz="1600" spc="-25" dirty="0"/>
              <a:t> </a:t>
            </a:r>
            <a:r>
              <a:rPr sz="1600" dirty="0"/>
              <a:t>recognition</a:t>
            </a:r>
            <a:r>
              <a:rPr sz="1600" spc="-10" dirty="0"/>
              <a:t> </a:t>
            </a:r>
            <a:r>
              <a:rPr sz="1600" dirty="0"/>
              <a:t>using</a:t>
            </a:r>
            <a:r>
              <a:rPr sz="1600" spc="-30" dirty="0"/>
              <a:t> </a:t>
            </a:r>
            <a:r>
              <a:rPr sz="1600" dirty="0"/>
              <a:t>neural</a:t>
            </a:r>
            <a:r>
              <a:rPr sz="1600" spc="-20" dirty="0"/>
              <a:t> </a:t>
            </a:r>
            <a:r>
              <a:rPr sz="1600" spc="-10" dirty="0"/>
              <a:t>network</a:t>
            </a:r>
            <a:r>
              <a:rPr lang="en-US" sz="1600" spc="-10" dirty="0"/>
              <a:t> </a:t>
            </a:r>
            <a:r>
              <a:rPr sz="1600" dirty="0"/>
              <a:t>and</a:t>
            </a:r>
            <a:r>
              <a:rPr sz="1600" spc="-35" dirty="0"/>
              <a:t> </a:t>
            </a:r>
            <a:r>
              <a:rPr sz="1600" dirty="0"/>
              <a:t>support</a:t>
            </a:r>
            <a:r>
              <a:rPr sz="1600" spc="-45" dirty="0"/>
              <a:t> </a:t>
            </a:r>
            <a:r>
              <a:rPr sz="1600" dirty="0"/>
              <a:t>vector</a:t>
            </a:r>
            <a:r>
              <a:rPr sz="1600" spc="-20" dirty="0"/>
              <a:t> </a:t>
            </a:r>
            <a:r>
              <a:rPr sz="1600" dirty="0"/>
              <a:t>machine.</a:t>
            </a:r>
            <a:r>
              <a:rPr sz="1600" spc="10" dirty="0"/>
              <a:t> </a:t>
            </a:r>
            <a:r>
              <a:rPr sz="1600" dirty="0"/>
              <a:t>Iran</a:t>
            </a:r>
            <a:r>
              <a:rPr sz="1600" spc="-15" dirty="0"/>
              <a:t> </a:t>
            </a:r>
            <a:r>
              <a:rPr sz="1600" dirty="0"/>
              <a:t>Journal</a:t>
            </a:r>
            <a:r>
              <a:rPr sz="1600" spc="-30" dirty="0"/>
              <a:t> </a:t>
            </a:r>
            <a:r>
              <a:rPr sz="1600" dirty="0"/>
              <a:t>of</a:t>
            </a:r>
            <a:r>
              <a:rPr sz="1600" spc="-30" dirty="0"/>
              <a:t> </a:t>
            </a:r>
            <a:r>
              <a:rPr sz="1600" dirty="0"/>
              <a:t>Computer</a:t>
            </a:r>
            <a:r>
              <a:rPr sz="1600" spc="-10" dirty="0"/>
              <a:t> </a:t>
            </a:r>
            <a:r>
              <a:rPr sz="1600" dirty="0"/>
              <a:t>Science,</a:t>
            </a:r>
            <a:r>
              <a:rPr sz="1600" spc="-10" dirty="0"/>
              <a:t> </a:t>
            </a:r>
            <a:r>
              <a:rPr sz="1600" dirty="0"/>
              <a:t>3,</a:t>
            </a:r>
            <a:r>
              <a:rPr sz="1600" spc="-45" dirty="0"/>
              <a:t> </a:t>
            </a:r>
            <a:r>
              <a:rPr sz="1600" dirty="0"/>
              <a:t>1-18.</a:t>
            </a:r>
            <a:r>
              <a:rPr sz="1600" spc="-35" dirty="0"/>
              <a:t> </a:t>
            </a:r>
            <a:r>
              <a:rPr sz="1600" dirty="0"/>
              <a:t>DOI:</a:t>
            </a:r>
            <a:r>
              <a:rPr sz="1600" spc="-30" dirty="0"/>
              <a:t> </a:t>
            </a:r>
            <a:r>
              <a:rPr sz="1600" spc="-10" dirty="0"/>
              <a:t>10.1007/s42044-020-00057-</a:t>
            </a:r>
            <a:r>
              <a:rPr sz="1600" spc="-50" dirty="0"/>
              <a:t>z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30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36A37-3745-4F61-6337-EF8DE637B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4A4A81-A15F-C175-CF19-FEFBAA176E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928" rIns="0" bIns="0" rtlCol="0">
            <a:spAutoFit/>
          </a:bodyPr>
          <a:lstStyle/>
          <a:p>
            <a:pPr marL="193611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DAD160F-6218-8DFD-556B-F94CAFDCE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9731" y="1514504"/>
            <a:ext cx="11032196" cy="354268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17145" indent="-342900" algn="just">
              <a:lnSpc>
                <a:spcPct val="107200"/>
              </a:lnSpc>
              <a:spcBef>
                <a:spcPts val="110"/>
              </a:spcBef>
              <a:buFont typeface="+mj-lt"/>
              <a:buAutoNum type="arabicPeriod" startAt="6"/>
              <a:tabLst>
                <a:tab pos="355600" algn="l"/>
              </a:tabLst>
            </a:pPr>
            <a:r>
              <a:rPr lang="en-US" sz="1600" dirty="0"/>
              <a:t>R.C. </a:t>
            </a:r>
            <a:r>
              <a:rPr lang="en-US" sz="1600" dirty="0" err="1"/>
              <a:t>Ploetz</a:t>
            </a:r>
            <a:r>
              <a:rPr lang="en-US" sz="1600" dirty="0"/>
              <a:t>, The major diseases of mango: strategies and potential for sustainable management,ActaHortic.645(2004)137150,https://d oi.org/10.17660/ActaHortic.2004.645.10. </a:t>
            </a:r>
          </a:p>
          <a:p>
            <a:pPr marL="355600" marR="17145" indent="-342900" algn="just">
              <a:lnSpc>
                <a:spcPct val="107200"/>
              </a:lnSpc>
              <a:spcBef>
                <a:spcPts val="110"/>
              </a:spcBef>
              <a:buFont typeface="+mj-lt"/>
              <a:buAutoNum type="arabicPeriod" startAt="6"/>
              <a:tabLst>
                <a:tab pos="355600" algn="l"/>
              </a:tabLst>
            </a:pPr>
            <a:r>
              <a:rPr lang="en-US" sz="1600" dirty="0"/>
              <a:t>P. Kumar, S. Ashtekar, S.S. </a:t>
            </a:r>
            <a:r>
              <a:rPr lang="en-US" sz="1600" dirty="0" err="1"/>
              <a:t>Jayakrishna</a:t>
            </a:r>
            <a:r>
              <a:rPr lang="en-US" sz="1600" dirty="0"/>
              <a:t>, K.P. Bharath, P.T. </a:t>
            </a:r>
            <a:r>
              <a:rPr lang="en-US" sz="1600" dirty="0" err="1"/>
              <a:t>Vanathi</a:t>
            </a:r>
            <a:r>
              <a:rPr lang="en-US" sz="1600" dirty="0"/>
              <a:t>, M. Rajesh Kumar, Classification of mango leaves infected by fungal disease anthracnose using deep learning, in: 2021 5th International Conference on Computing Methodologies and Communication (ICCMC), 2021, pp. 1723–1729, https://doi.org/10.1109/ ICCMC51019.2021.9418383.</a:t>
            </a:r>
          </a:p>
          <a:p>
            <a:pPr marL="355600" marR="17145" indent="-342900" algn="just">
              <a:lnSpc>
                <a:spcPct val="107200"/>
              </a:lnSpc>
              <a:spcBef>
                <a:spcPts val="110"/>
              </a:spcBef>
              <a:buFont typeface="+mj-lt"/>
              <a:buAutoNum type="arabicPeriod" startAt="6"/>
              <a:tabLst>
                <a:tab pos="355600" algn="l"/>
              </a:tabLst>
            </a:pPr>
            <a:r>
              <a:rPr lang="en-US" sz="1600" dirty="0"/>
              <a:t>S. Sankaran, A. Mishra, R. </a:t>
            </a:r>
            <a:r>
              <a:rPr lang="en-US" sz="1600" dirty="0" err="1"/>
              <a:t>Ehsani</a:t>
            </a:r>
            <a:r>
              <a:rPr lang="en-US" sz="1600" dirty="0"/>
              <a:t>, C. Davis, A review of advanced techniques for detecting plantdiseases,Comput.Electron.Agric.72(1)(Jun.20 10)1– 13,https://doi.org/10.1016/j.compag.2010.02.007.</a:t>
            </a:r>
          </a:p>
          <a:p>
            <a:pPr marL="355600" marR="17145" indent="-342900" algn="just">
              <a:lnSpc>
                <a:spcPct val="107200"/>
              </a:lnSpc>
              <a:spcBef>
                <a:spcPts val="110"/>
              </a:spcBef>
              <a:buFont typeface="+mj-lt"/>
              <a:buAutoNum type="arabicPeriod" startAt="6"/>
              <a:tabLst>
                <a:tab pos="355600" algn="l"/>
              </a:tabLst>
            </a:pPr>
            <a:r>
              <a:rPr lang="en-US" sz="1600" dirty="0"/>
              <a:t>Y. Fang, R.P. Ramasamy, Current and prospective methods for plant disease detection, Biosensors 5 (3) (2015) 537–561, https://doi.org/10.3390/ bios5030537. MDPI. </a:t>
            </a:r>
          </a:p>
          <a:p>
            <a:pPr marL="355600" marR="17145" indent="-342900" algn="just">
              <a:lnSpc>
                <a:spcPct val="107200"/>
              </a:lnSpc>
              <a:spcBef>
                <a:spcPts val="110"/>
              </a:spcBef>
              <a:buFont typeface="+mj-lt"/>
              <a:buAutoNum type="arabicPeriod" startAt="6"/>
              <a:tabLst>
                <a:tab pos="355600" algn="l"/>
              </a:tabLst>
            </a:pPr>
            <a:r>
              <a:rPr lang="en-US" sz="1600" dirty="0"/>
              <a:t>V.K. </a:t>
            </a:r>
            <a:r>
              <a:rPr lang="en-US" sz="1600" dirty="0" err="1"/>
              <a:t>Vishnoi</a:t>
            </a:r>
            <a:r>
              <a:rPr lang="en-US" sz="1600" dirty="0"/>
              <a:t>, K. Kumar, B. Kumar, Plant disease detection using computational intelligence and image processing, J. Plant Dis. Prot. 128 (1) (Feb. 01, 2021) 19–53, https://doi.org/10.1007/s41348-020-00368-0. Springer Science and Business Media Deutschland GmbH. </a:t>
            </a:r>
            <a:endParaRPr sz="1600" spc="-5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CF1D630-3E5D-E7E5-E493-3EE159AC13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5349A411-729B-210E-0DE3-9B42CB82AB1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31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16421981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C198-75F6-243B-7C78-AC92E076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2708275"/>
            <a:ext cx="9144000" cy="1066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0F2F2CDC-8A47-A9A6-BD92-191EB95CB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194" y="1471930"/>
            <a:ext cx="10180320" cy="42428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Introduction:-</a:t>
            </a: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31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98450" marR="29209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1600" dirty="0">
                <a:latin typeface="Times New Roman"/>
                <a:cs typeface="Times New Roman"/>
              </a:rPr>
              <a:t>Developed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technologies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enabled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production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sufficient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food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meet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societal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demand.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However,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challenges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like </a:t>
            </a:r>
            <a:r>
              <a:rPr sz="1600" dirty="0">
                <a:latin typeface="Times New Roman"/>
                <a:cs typeface="Times New Roman"/>
              </a:rPr>
              <a:t>climate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change,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declining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pollinators,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still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pose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significant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threats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agricultural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productivity.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Addressing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issues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crucial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ensuring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food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security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safety.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endParaRPr lang="en-US" sz="1600" spc="-45" dirty="0">
              <a:latin typeface="Times New Roman"/>
              <a:cs typeface="Times New Roman"/>
            </a:endParaRPr>
          </a:p>
          <a:p>
            <a:pPr marL="12700" marR="29209" algn="just">
              <a:lnSpc>
                <a:spcPct val="100000"/>
              </a:lnSpc>
            </a:pPr>
            <a:endParaRPr lang="en-US" sz="1600" spc="-45" dirty="0">
              <a:latin typeface="Times New Roman"/>
              <a:cs typeface="Times New Roman"/>
            </a:endParaRPr>
          </a:p>
          <a:p>
            <a:pPr marL="298450" marR="29209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modern analysis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technologies </a:t>
            </a:r>
            <a:r>
              <a:rPr sz="1600" dirty="0">
                <a:latin typeface="Times New Roman"/>
                <a:cs typeface="Times New Roman"/>
              </a:rPr>
              <a:t>helps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farmers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mitigate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problems.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example,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COVID-19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pandemic,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recent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technologies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essential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addressing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issues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reducing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transmission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diseases.</a:t>
            </a:r>
            <a:endParaRPr lang="en-US" sz="1600" spc="-10" dirty="0">
              <a:latin typeface="Times New Roman"/>
              <a:cs typeface="Times New Roman"/>
            </a:endParaRPr>
          </a:p>
          <a:p>
            <a:pPr marL="12700" marR="29209" algn="just"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1600" dirty="0">
                <a:latin typeface="Times New Roman"/>
                <a:cs typeface="Times New Roman"/>
              </a:rPr>
              <a:t>Plant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substantial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losses,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especially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commercial farming,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pose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significant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human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life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potentially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causing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droughts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famines.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endParaRPr lang="en-US" sz="1600" spc="-3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endParaRPr lang="en-US" sz="1600" spc="-35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1600" spc="-10" dirty="0">
                <a:latin typeface="Times New Roman"/>
                <a:cs typeface="Times New Roman"/>
              </a:rPr>
              <a:t>Technologies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like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machine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(ML)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proven </a:t>
            </a:r>
            <a:r>
              <a:rPr sz="1600" dirty="0">
                <a:latin typeface="Times New Roman"/>
                <a:cs typeface="Times New Roman"/>
              </a:rPr>
              <a:t>effective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combating plant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paper,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ML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employed 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solution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plant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detection.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proposed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involves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stages: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identifying,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analyzing,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verifying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available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629" rIns="0" bIns="0" rtlCol="0">
            <a:spAutoFit/>
          </a:bodyPr>
          <a:lstStyle/>
          <a:p>
            <a:pPr marL="179641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042" y="335370"/>
            <a:ext cx="448847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Literature</a:t>
            </a:r>
            <a:r>
              <a:rPr sz="2000" spc="-155" dirty="0"/>
              <a:t> </a:t>
            </a:r>
            <a:r>
              <a:rPr sz="2000" spc="-10"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3762" y="704595"/>
          <a:ext cx="10022204" cy="5479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5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Ref.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9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Technique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Used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9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Pros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9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Cons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9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516255" marR="41910" indent="-47117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Mango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Leaf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Identification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Fully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Resolution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FrCNnet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450850" marR="16510" indent="-4286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99.2%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achieved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1035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steps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implement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7780" marR="1524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South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Indian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Mango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Leaf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Classification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4769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Deep(CNNs)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57785" indent="762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performance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categorization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76225" marR="270510" indent="6096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diverse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datasets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needed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0594" marR="263525" indent="-6832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Diseased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Mango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Leaves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54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DT,SVM,NN,LR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1022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techniques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allows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higher classification accuracy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5570" marR="165735" indent="59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diverse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4130" marR="70485" indent="1885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Vision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Diseased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Mango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Leave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96240" marR="254635" indent="-1250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CNN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ML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classifiers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57150" indent="-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vision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helps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farmers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prevent losses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00025" marR="192405" indent="-63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expensive,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laborious,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highly infeasible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7780" marR="133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mango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leaf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models: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transfer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approach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41910" indent="127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CNN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transfer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approach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30480" indent="-3683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Higher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recognition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3970" marR="5715" indent="6985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pre-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dataset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TL</a:t>
                      </a:r>
                      <a:r>
                        <a:rPr sz="1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difficulty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fine-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tuning the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5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833" y="276090"/>
            <a:ext cx="456400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Literature</a:t>
            </a:r>
            <a:r>
              <a:rPr sz="2400" spc="-160" dirty="0"/>
              <a:t> </a:t>
            </a:r>
            <a:r>
              <a:rPr sz="2400" spc="-10"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0400" y="657605"/>
          <a:ext cx="9536430" cy="533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102235">
                        <a:lnSpc>
                          <a:spcPts val="2350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Ref.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Technique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Used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Pros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Cons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5209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ESDNN: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novel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ensembled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mango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leaf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disease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detection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6364" marR="116839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GAN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algorithm,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NSGA-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II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clustering algorithm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rate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98.57%,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1445" marR="12446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surpassing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state models.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2476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large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dataset,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biotic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diseases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63855" marR="70485" indent="-289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Mango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leaf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vector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machine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914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KNN,SVM,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28600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GLCM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matrix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86995" marR="81280" indent="317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savings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increased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mango production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65430" marR="252729" indent="59055" algn="just">
                        <a:lnSpc>
                          <a:spcPct val="106200"/>
                        </a:lnSpc>
                        <a:spcBef>
                          <a:spcPts val="12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Inability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sizes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densities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55270" marR="252095" indent="527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Leaf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learning: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challenges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7630" marR="76200" indent="882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SVM,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Random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Forest,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MTSVM,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workflow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5890" marR="13017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mechanism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quality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potentially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insufficient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065" marR="4445" indent="6115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future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environmental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condition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5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5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61290" marR="153035" indent="482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Light-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Weight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Accelerating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Mango-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Leaf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Disease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219075" indent="-12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CNN,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image classification, DenseNet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41275" marR="8255" indent="-26034" algn="just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low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computational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improved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training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28650" marR="187325" indent="-43053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hardware resources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7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6995" algn="ctr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Mango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Leaves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Infected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Fungal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Anthracnose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Learning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5405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CNN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66395" marR="264795" indent="-93345">
                        <a:lnSpc>
                          <a:spcPts val="1920"/>
                        </a:lnSpc>
                        <a:spcBef>
                          <a:spcPts val="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96.16%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60045">
                        <a:lnSpc>
                          <a:spcPts val="184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achieved.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00025" marR="243840" indent="14287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driven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datasets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needed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6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194" y="1681908"/>
            <a:ext cx="10183495" cy="42735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2000" b="1" dirty="0">
                <a:latin typeface="Times New Roman"/>
                <a:cs typeface="Times New Roman"/>
              </a:rPr>
              <a:t>Research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gap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:-</a:t>
            </a:r>
            <a:endParaRPr sz="2000" dirty="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ts val="1730"/>
              </a:lnSpc>
              <a:spcBef>
                <a:spcPts val="645"/>
              </a:spcBef>
              <a:buClr>
                <a:srgbClr val="4966AC"/>
              </a:buClr>
              <a:buSzPct val="84375"/>
              <a:buFont typeface="Wingdings" panose="05000000000000000000" pitchFamily="2" charset="2"/>
              <a:buChar char="Ø"/>
              <a:tabLst>
                <a:tab pos="2851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research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gap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identified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context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machine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learning </a:t>
            </a:r>
            <a:r>
              <a:rPr sz="1600" dirty="0">
                <a:latin typeface="Times New Roman"/>
                <a:cs typeface="Times New Roman"/>
              </a:rPr>
              <a:t>highlights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several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challenges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areas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improvement.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significant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gap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quality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must </a:t>
            </a:r>
            <a:r>
              <a:rPr sz="1600" spc="-2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high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ensure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accurate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detection.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Additionally,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availability 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publicly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accessible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limited,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which </a:t>
            </a:r>
            <a:r>
              <a:rPr sz="1600" dirty="0">
                <a:latin typeface="Times New Roman"/>
                <a:cs typeface="Times New Roman"/>
              </a:rPr>
              <a:t>hampers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development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validation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robust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models.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Noisy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affect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accuracy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sample</a:t>
            </a:r>
            <a:r>
              <a:rPr sz="1600" spc="5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posing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another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challenge.</a:t>
            </a:r>
            <a:endParaRPr sz="1600" dirty="0">
              <a:latin typeface="Times New Roman"/>
              <a:cs typeface="Times New Roman"/>
            </a:endParaRPr>
          </a:p>
          <a:p>
            <a:pPr marL="297815" marR="40640" indent="-285750" algn="just">
              <a:lnSpc>
                <a:spcPct val="90000"/>
              </a:lnSpc>
              <a:spcBef>
                <a:spcPts val="565"/>
              </a:spcBef>
              <a:buClr>
                <a:srgbClr val="4966AC"/>
              </a:buClr>
              <a:buSzPct val="84375"/>
              <a:buFont typeface="Wingdings" panose="05000000000000000000" pitchFamily="2" charset="2"/>
              <a:buChar char="Ø"/>
              <a:tabLst>
                <a:tab pos="285115" algn="l"/>
              </a:tabLst>
            </a:pPr>
            <a:r>
              <a:rPr sz="1600" dirty="0">
                <a:latin typeface="Times New Roman"/>
                <a:cs typeface="Times New Roman"/>
              </a:rPr>
              <a:t>Another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issue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complexity 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segmentation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identified,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samples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still </a:t>
            </a:r>
            <a:r>
              <a:rPr sz="1600" dirty="0">
                <a:latin typeface="Times New Roman"/>
                <a:cs typeface="Times New Roman"/>
              </a:rPr>
              <a:t>require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extensive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training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testing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ensure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reliability.</a:t>
            </a:r>
            <a:r>
              <a:rPr sz="1600" dirty="0">
                <a:latin typeface="Times New Roman"/>
                <a:cs typeface="Times New Roman"/>
              </a:rPr>
              <a:t> Classification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particularly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challenging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variety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affect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different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kinds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plants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variation 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color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caused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environmental</a:t>
            </a:r>
            <a:r>
              <a:rPr sz="1600" spc="5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factors.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challenges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indicate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existing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sufficient,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necessitating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development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more </a:t>
            </a:r>
            <a:r>
              <a:rPr sz="1600" dirty="0">
                <a:latin typeface="Times New Roman"/>
                <a:cs typeface="Times New Roman"/>
              </a:rPr>
              <a:t>advanced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accurate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techniques.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45"/>
              </a:spcBef>
            </a:pPr>
            <a:r>
              <a:rPr sz="2000" b="1" dirty="0">
                <a:latin typeface="Times New Roman"/>
                <a:cs typeface="Times New Roman"/>
              </a:rPr>
              <a:t>Reason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choosing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this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project:-</a:t>
            </a:r>
            <a:endParaRPr sz="2000" dirty="0">
              <a:latin typeface="Times New Roman"/>
              <a:cs typeface="Times New Roman"/>
            </a:endParaRPr>
          </a:p>
          <a:p>
            <a:pPr marL="297815" marR="10160" indent="-285750" algn="just">
              <a:lnSpc>
                <a:spcPct val="90000"/>
              </a:lnSpc>
              <a:spcBef>
                <a:spcPts val="615"/>
              </a:spcBef>
              <a:buClr>
                <a:srgbClr val="4966AC"/>
              </a:buClr>
              <a:buSzPct val="84375"/>
              <a:buFont typeface="Wingdings" panose="05000000000000000000" pitchFamily="2" charset="2"/>
              <a:buChar char="Ø"/>
              <a:tabLst>
                <a:tab pos="2851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reason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choosing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address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gaps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leveraging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potential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machine learning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(ML)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image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(IP)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tools.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proposed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aims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better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accuracy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integrating </a:t>
            </a:r>
            <a:r>
              <a:rPr sz="1600" dirty="0">
                <a:latin typeface="Times New Roman"/>
                <a:cs typeface="Times New Roman"/>
              </a:rPr>
              <a:t>ML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IP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techniques.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approach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helps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early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diseases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aids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farmers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managing</a:t>
            </a:r>
            <a:r>
              <a:rPr sz="1600" spc="5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plant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health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more </a:t>
            </a:r>
            <a:r>
              <a:rPr sz="1600" spc="-10" dirty="0">
                <a:latin typeface="Times New Roman"/>
                <a:cs typeface="Times New Roman"/>
              </a:rPr>
              <a:t>effectively.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focusing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technological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advancements,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seeks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improve</a:t>
            </a:r>
            <a:r>
              <a:rPr sz="1600" spc="-10" dirty="0">
                <a:latin typeface="Times New Roman"/>
                <a:cs typeface="Times New Roman"/>
              </a:rPr>
              <a:t> agricultural </a:t>
            </a:r>
            <a:r>
              <a:rPr sz="1600" dirty="0">
                <a:latin typeface="Times New Roman"/>
                <a:cs typeface="Times New Roman"/>
              </a:rPr>
              <a:t>productivity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food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security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629" rIns="0" bIns="0" rtlCol="0">
            <a:spAutoFit/>
          </a:bodyPr>
          <a:lstStyle/>
          <a:p>
            <a:pPr marL="19227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Motivation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7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Content Placeholder 2">
            <a:extLst>
              <a:ext uri="{FF2B5EF4-FFF2-40B4-BE49-F238E27FC236}">
                <a16:creationId xmlns:a16="http://schemas.microsoft.com/office/drawing/2014/main" id="{540FD436-001B-F875-CCA1-89C423906A4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01700" y="1225550"/>
            <a:ext cx="10629900" cy="475138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precision of disease detection to help farmers and prevent early diseases, even before it is visible.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the solution down to a point at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wich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practically possible (to run on smartphone) and not as computationally growing.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&amp; Image Processing Integrated: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improved hybrid model for to get efficient result under all different environmental conditions and with increased leaf diseases.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App: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app, that runs on smart phone for the users (farmers) and various plant health issues can be easily diagnosed quickly.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Productivity Impact: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Ultimately, the project hopes to help farmers increase crop productivity and feed a growing population by helping deliver an effective tool for managing diseases.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53BFF-F113-7842-AE2E-2FE8F9CC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2" y="44450"/>
            <a:ext cx="11396663" cy="1066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21E2A028-666C-639D-22B8-2A56C588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58750"/>
            <a:ext cx="981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194" y="1471930"/>
            <a:ext cx="10168890" cy="4437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07950" indent="-342900" algn="just">
              <a:lnSpc>
                <a:spcPct val="100299"/>
              </a:lnSpc>
              <a:spcBef>
                <a:spcPts val="95"/>
              </a:spcBef>
              <a:buClr>
                <a:srgbClr val="4966AC"/>
              </a:buClr>
              <a:buSzPct val="85000"/>
              <a:buFont typeface="Wingdings" panose="05000000000000000000" pitchFamily="2" charset="2"/>
              <a:buChar char="Ø"/>
              <a:tabLst>
                <a:tab pos="285115" algn="l"/>
              </a:tabLst>
            </a:pPr>
            <a:r>
              <a:rPr sz="2000" b="1" dirty="0">
                <a:latin typeface="Times New Roman"/>
                <a:cs typeface="Times New Roman"/>
              </a:rPr>
              <a:t>K-mean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Clustering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GLCM+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SVM: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classification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scheme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segmentation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mean </a:t>
            </a:r>
            <a:r>
              <a:rPr sz="1600" dirty="0">
                <a:latin typeface="Times New Roman"/>
                <a:cs typeface="Times New Roman"/>
              </a:rPr>
              <a:t>clustering,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extraction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achieved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GLCLM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finally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SVM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classifier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segregation.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average </a:t>
            </a:r>
            <a:r>
              <a:rPr sz="1600" dirty="0">
                <a:latin typeface="Times New Roman"/>
                <a:cs typeface="Times New Roman"/>
              </a:rPr>
              <a:t>accuracy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approach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~89%.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50"/>
              </a:spcBef>
              <a:buFont typeface="Segoe UI Symbol"/>
              <a:buChar char="⚫"/>
            </a:pPr>
            <a:endParaRPr sz="1600" dirty="0">
              <a:latin typeface="Times New Roman"/>
              <a:cs typeface="Times New Roman"/>
            </a:endParaRPr>
          </a:p>
          <a:p>
            <a:pPr marL="297815" marR="7620" indent="-285750" algn="just">
              <a:lnSpc>
                <a:spcPct val="100699"/>
              </a:lnSpc>
              <a:buFont typeface="Wingdings" panose="05000000000000000000" pitchFamily="2" charset="2"/>
              <a:buChar char="Ø"/>
              <a:tabLst>
                <a:tab pos="285115" algn="l"/>
                <a:tab pos="335280" algn="l"/>
              </a:tabLst>
            </a:pPr>
            <a:r>
              <a:rPr sz="1350" dirty="0">
                <a:solidFill>
                  <a:srgbClr val="4966AC"/>
                </a:solidFill>
                <a:latin typeface="Segoe UI Symbol"/>
                <a:cs typeface="Segoe UI Symbol"/>
              </a:rPr>
              <a:t>	</a:t>
            </a:r>
            <a:r>
              <a:rPr sz="2000" b="1" spc="-20" dirty="0">
                <a:latin typeface="Times New Roman"/>
                <a:cs typeface="Times New Roman"/>
              </a:rPr>
              <a:t>LBP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1400" b="1" dirty="0">
                <a:latin typeface="Palatino Linotype"/>
                <a:cs typeface="Palatino Linotype"/>
              </a:rPr>
              <a:t>Local</a:t>
            </a:r>
            <a:r>
              <a:rPr sz="1400" b="1" spc="-35" dirty="0">
                <a:latin typeface="Palatino Linotype"/>
                <a:cs typeface="Palatino Linotype"/>
              </a:rPr>
              <a:t> </a:t>
            </a:r>
            <a:r>
              <a:rPr sz="1400" b="1" dirty="0">
                <a:latin typeface="Palatino Linotype"/>
                <a:cs typeface="Palatino Linotype"/>
              </a:rPr>
              <a:t>Binary</a:t>
            </a:r>
            <a:r>
              <a:rPr sz="1400" b="1" spc="-35" dirty="0">
                <a:latin typeface="Palatino Linotype"/>
                <a:cs typeface="Palatino Linotype"/>
              </a:rPr>
              <a:t> </a:t>
            </a:r>
            <a:r>
              <a:rPr sz="1400" b="1" dirty="0">
                <a:latin typeface="Palatino Linotype"/>
                <a:cs typeface="Palatino Linotype"/>
              </a:rPr>
              <a:t>Patterns</a:t>
            </a:r>
            <a:r>
              <a:rPr sz="1400" b="1" spc="-45" dirty="0">
                <a:latin typeface="Palatino Linotype"/>
                <a:cs typeface="Palatino Linotype"/>
              </a:rPr>
              <a:t> </a:t>
            </a:r>
            <a:r>
              <a:rPr sz="1400" b="1" dirty="0">
                <a:latin typeface="Palatino Linotype"/>
                <a:cs typeface="Palatino Linotype"/>
              </a:rPr>
              <a:t>)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PCA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K-mean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Clustering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Nearest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Neighbor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(KNN)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:The </a:t>
            </a:r>
            <a:r>
              <a:rPr sz="1600" spc="-10" dirty="0">
                <a:latin typeface="Times New Roman"/>
                <a:cs typeface="Times New Roman"/>
              </a:rPr>
              <a:t>approach </a:t>
            </a:r>
            <a:r>
              <a:rPr sz="1600" dirty="0">
                <a:latin typeface="Times New Roman"/>
                <a:cs typeface="Times New Roman"/>
              </a:rPr>
              <a:t>demonstrated 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average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accuracy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97.3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%.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50"/>
              </a:spcBef>
              <a:buFont typeface="Segoe UI Symbol"/>
              <a:buChar char="⚫"/>
            </a:pPr>
            <a:endParaRPr sz="16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699"/>
              </a:lnSpc>
              <a:buClr>
                <a:srgbClr val="4966AC"/>
              </a:buClr>
              <a:buSzPct val="85000"/>
              <a:buFont typeface="Wingdings" panose="05000000000000000000" pitchFamily="2" charset="2"/>
              <a:buChar char="Ø"/>
              <a:tabLst>
                <a:tab pos="285115" algn="l"/>
              </a:tabLst>
            </a:pPr>
            <a:r>
              <a:rPr sz="2000" b="1" dirty="0">
                <a:latin typeface="Times New Roman"/>
                <a:cs typeface="Times New Roman"/>
              </a:rPr>
              <a:t>Univariate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Statistical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Features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SVM: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proposed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Hossain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classified</a:t>
            </a:r>
            <a:r>
              <a:rPr sz="1600" spc="-10" dirty="0">
                <a:latin typeface="Times New Roman"/>
                <a:cs typeface="Times New Roman"/>
              </a:rPr>
              <a:t> based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univariate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statics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S-VM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achieved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accuracy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90%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45"/>
              </a:spcBef>
              <a:buFont typeface="Segoe UI Symbol"/>
              <a:buChar char="⚫"/>
            </a:pPr>
            <a:endParaRPr sz="1600" dirty="0">
              <a:latin typeface="Times New Roman"/>
              <a:cs typeface="Times New Roman"/>
            </a:endParaRPr>
          </a:p>
          <a:p>
            <a:pPr marL="354965" marR="259079" indent="-342900" algn="just">
              <a:lnSpc>
                <a:spcPct val="100699"/>
              </a:lnSpc>
              <a:buClr>
                <a:srgbClr val="4966AC"/>
              </a:buClr>
              <a:buSzPct val="85000"/>
              <a:buFont typeface="Wingdings" panose="05000000000000000000" pitchFamily="2" charset="2"/>
              <a:buChar char="Ø"/>
              <a:tabLst>
                <a:tab pos="285115" algn="l"/>
              </a:tabLst>
            </a:pPr>
            <a:r>
              <a:rPr sz="2000" b="1" dirty="0">
                <a:latin typeface="Times New Roman"/>
                <a:cs typeface="Times New Roman"/>
              </a:rPr>
              <a:t>K-mean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Clustering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GLCM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SVM: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both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mean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clustering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classification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svm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gives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90%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accuracy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reported.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70"/>
              </a:spcBef>
              <a:buFont typeface="Segoe UI Symbol"/>
              <a:buChar char="⚫"/>
            </a:pPr>
            <a:endParaRPr sz="16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4966AC"/>
              </a:buClr>
              <a:buSzPct val="85000"/>
              <a:buFont typeface="Wingdings" panose="05000000000000000000" pitchFamily="2" charset="2"/>
              <a:buChar char="Ø"/>
              <a:tabLst>
                <a:tab pos="285115" algn="l"/>
              </a:tabLst>
            </a:pPr>
            <a:r>
              <a:rPr sz="2000" b="1" dirty="0">
                <a:latin typeface="Times New Roman"/>
                <a:cs typeface="Times New Roman"/>
              </a:rPr>
              <a:t>Fast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Enhanced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Learning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99%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accuracy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fast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algorithm.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832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Existing</a:t>
            </a:r>
            <a:r>
              <a:rPr sz="3600" spc="-15" dirty="0"/>
              <a:t> </a:t>
            </a:r>
            <a:r>
              <a:rPr sz="3600" spc="-10" dirty="0"/>
              <a:t>Method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58495"/>
            <a:ext cx="979931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362711" y="6315122"/>
            <a:ext cx="2870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636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lang="en-US" spc="-50" smtClean="0"/>
              <a:pPr marL="86360">
                <a:lnSpc>
                  <a:spcPct val="100000"/>
                </a:lnSpc>
                <a:spcBef>
                  <a:spcPts val="110"/>
                </a:spcBef>
              </a:pPr>
              <a:t>9</a:t>
            </a:fld>
            <a:endParaRPr spc="-25" dirty="0"/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rterly earnings presentat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/>
      <a:lstStyle>
        <a:defPPr eaLnBrk="1" hangingPunct="1">
          <a:spcBef>
            <a:spcPct val="0"/>
          </a:spcBef>
          <a:buClrTx/>
          <a:buSzTx/>
          <a:buFontTx/>
          <a:buNone/>
          <a:defRPr sz="14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uarterly earnings presentation" id="{0D943C51-2B86-4013-B604-53D1EF40AFB5}" vid="{0D6FE234-CE13-49D3-9FC5-DC9E562B90C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4567</Words>
  <Application>Microsoft Office PowerPoint</Application>
  <PresentationFormat>Widescreen</PresentationFormat>
  <Paragraphs>376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__Inter_36bd41</vt:lpstr>
      <vt:lpstr>Arial</vt:lpstr>
      <vt:lpstr>Century Gothic</vt:lpstr>
      <vt:lpstr>Open Sans</vt:lpstr>
      <vt:lpstr>Palatino Linotype</vt:lpstr>
      <vt:lpstr>Segoe UI Symbol</vt:lpstr>
      <vt:lpstr>Times New Roman</vt:lpstr>
      <vt:lpstr>Wingdings</vt:lpstr>
      <vt:lpstr>Wingdings 2</vt:lpstr>
      <vt:lpstr>Quarterly earnings presentation</vt:lpstr>
      <vt:lpstr> Mango Leaf Disease Detection Using Machine Learning</vt:lpstr>
      <vt:lpstr>Outline</vt:lpstr>
      <vt:lpstr>Abstract</vt:lpstr>
      <vt:lpstr>Introduction</vt:lpstr>
      <vt:lpstr>Literature Survey</vt:lpstr>
      <vt:lpstr>Literature Survey</vt:lpstr>
      <vt:lpstr>Motivation</vt:lpstr>
      <vt:lpstr>Objective</vt:lpstr>
      <vt:lpstr>Existing Method</vt:lpstr>
      <vt:lpstr>Proposed Method</vt:lpstr>
      <vt:lpstr>                                                                                                           Block diagram</vt:lpstr>
      <vt:lpstr>Explanation of Proposed Work</vt:lpstr>
      <vt:lpstr>Explanation of Proposed Work</vt:lpstr>
      <vt:lpstr>Explanation of Proposed Work</vt:lpstr>
      <vt:lpstr>Hardware &amp; Software Involved</vt:lpstr>
      <vt:lpstr>Application &amp; Advantages</vt:lpstr>
      <vt:lpstr>Application &amp; Advantages</vt:lpstr>
      <vt:lpstr>PowerPoint Presentation</vt:lpstr>
      <vt:lpstr>UML Diagrams (CSE &amp; Allied)/DFD CSE &amp; Allied / Prototype (Components description)</vt:lpstr>
      <vt:lpstr>PowerPoint Presentation</vt:lpstr>
      <vt:lpstr>PowerPoint Presentation</vt:lpstr>
      <vt:lpstr>Testing/Simulation</vt:lpstr>
      <vt:lpstr>Testing/Simulation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Slide</dc:title>
  <dc:creator/>
  <cp:keywords/>
  <cp:lastModifiedBy/>
  <cp:revision>3</cp:revision>
  <dcterms:created xsi:type="dcterms:W3CDTF">2017-04-13T11:52:33Z</dcterms:created>
  <dcterms:modified xsi:type="dcterms:W3CDTF">2024-11-26T08:34:03Z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TC034605459991</vt:lpwstr>
  </property>
</Properties>
</file>