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0" r:id="rId7"/>
    <p:sldId id="261" r:id="rId8"/>
    <p:sldId id="268" r:id="rId9"/>
    <p:sldId id="269" r:id="rId10"/>
    <p:sldId id="270" r:id="rId11"/>
    <p:sldId id="262" r:id="rId12"/>
    <p:sldId id="263" r:id="rId13"/>
    <p:sldId id="271" r:id="rId14"/>
    <p:sldId id="264" r:id="rId15"/>
    <p:sldId id="272" r:id="rId16"/>
    <p:sldId id="26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834" y="5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52800" y="2133600"/>
            <a:ext cx="6019800"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DATA SCIENCE PROJECT</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23907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US" sz="2000" b="1" spc="10" dirty="0" err="1">
                <a:solidFill>
                  <a:srgbClr val="1382AC"/>
                </a:solidFill>
                <a:latin typeface="Arial"/>
                <a:cs typeface="Arial"/>
              </a:rPr>
              <a:t>Subbitchana</a:t>
            </a:r>
            <a:r>
              <a:rPr lang="en-US" sz="2000" b="1" spc="10" dirty="0">
                <a:solidFill>
                  <a:srgbClr val="1382AC"/>
                </a:solidFill>
                <a:latin typeface="Arial"/>
                <a:cs typeface="Arial"/>
              </a:rPr>
              <a:t> M</a:t>
            </a:r>
            <a:r>
              <a:rPr sz="2000" b="1" dirty="0">
                <a:solidFill>
                  <a:srgbClr val="1382AC"/>
                </a:solidFill>
                <a:latin typeface="Arial"/>
                <a:cs typeface="Arial"/>
              </a:rPr>
              <a:t>-</a:t>
            </a:r>
            <a:r>
              <a:rPr lang="en-US" sz="2000" b="1" spc="-25" dirty="0">
                <a:solidFill>
                  <a:srgbClr val="1382AC"/>
                </a:solidFill>
                <a:latin typeface="Arial"/>
                <a:cs typeface="Arial"/>
              </a:rPr>
              <a:t>AC </a:t>
            </a:r>
            <a:r>
              <a:rPr lang="en-US" sz="2000" b="1" spc="-25" dirty="0" err="1">
                <a:solidFill>
                  <a:srgbClr val="1382AC"/>
                </a:solidFill>
                <a:latin typeface="Arial"/>
                <a:cs typeface="Arial"/>
              </a:rPr>
              <a:t>Tech,Anna</a:t>
            </a:r>
            <a:r>
              <a:rPr lang="en-US" sz="2000" b="1" spc="-25" dirty="0">
                <a:solidFill>
                  <a:srgbClr val="1382AC"/>
                </a:solidFill>
                <a:latin typeface="Arial"/>
                <a:cs typeface="Arial"/>
              </a:rPr>
              <a:t> University-Apparel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93FB-1224-8560-EB84-9B7783E2EDA1}"/>
              </a:ext>
            </a:extLst>
          </p:cNvPr>
          <p:cNvSpPr>
            <a:spLocks noGrp="1"/>
          </p:cNvSpPr>
          <p:nvPr>
            <p:ph type="title"/>
          </p:nvPr>
        </p:nvSpPr>
        <p:spPr>
          <a:xfrm>
            <a:off x="609600" y="914401"/>
            <a:ext cx="11582400" cy="3747180"/>
          </a:xfrm>
        </p:spPr>
        <p:txBody>
          <a:bodyPr/>
          <a:lstStyle/>
          <a:p>
            <a:r>
              <a:rPr lang="en-US" sz="1800" b="1" i="0" dirty="0">
                <a:solidFill>
                  <a:srgbClr val="0D0D0D"/>
                </a:solidFill>
                <a:effectLst/>
                <a:highlight>
                  <a:srgbClr val="FFFFFF"/>
                </a:highlight>
                <a:latin typeface="Söhne"/>
              </a:rPr>
              <a:t>5.Deployment to Production Environment: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    Choose a hosting provider or server for deploying the flight ticket booking system.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Configure the server environment and install any required dependencies.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Python code and database to the production server.</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6.</a:t>
            </a:r>
            <a:r>
              <a:rPr lang="en-US" sz="1800" b="1" i="0" dirty="0">
                <a:solidFill>
                  <a:srgbClr val="0D0D0D"/>
                </a:solidFill>
                <a:effectLst/>
                <a:highlight>
                  <a:srgbClr val="FFFFFF"/>
                </a:highlight>
                <a:latin typeface="Söhne"/>
              </a:rPr>
              <a:t>Security and Monitoring:</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    Implement security measures such as HTTPS encryption, input validation, and access controls to protect user data and prevent security vulnerabilities.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Set up monitoring tools to monitor system performance, detect errors, and track user interactions.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7.</a:t>
            </a:r>
            <a:r>
              <a:rPr lang="en-US" sz="1800" b="1" i="0" dirty="0">
                <a:solidFill>
                  <a:srgbClr val="0D0D0D"/>
                </a:solidFill>
                <a:effectLst/>
                <a:highlight>
                  <a:srgbClr val="FFFFFF"/>
                </a:highlight>
                <a:latin typeface="Söhne"/>
              </a:rPr>
              <a:t>Continuous Improvement: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     Collect feedback from users and stakeholders to identify areas for improvement.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Iterate on the codebase to fix bugs, add new features, and optimize performance based on user feedback and usage metrics.</a:t>
            </a:r>
            <a:br>
              <a:rPr lang="en-US"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359307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034CBF68-2CEF-1A71-FABD-F932794FD9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286827"/>
            <a:ext cx="4064000" cy="2286000"/>
          </a:xfrm>
          <a:prstGeom prst="rect">
            <a:avLst/>
          </a:prstGeom>
        </p:spPr>
      </p:pic>
      <p:pic>
        <p:nvPicPr>
          <p:cNvPr id="6" name="Picture 5">
            <a:extLst>
              <a:ext uri="{FF2B5EF4-FFF2-40B4-BE49-F238E27FC236}">
                <a16:creationId xmlns:a16="http://schemas.microsoft.com/office/drawing/2014/main" id="{660B4CB9-2B51-E10A-B73F-D020860FD6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1286827"/>
            <a:ext cx="4267200" cy="2400300"/>
          </a:xfrm>
          <a:prstGeom prst="rect">
            <a:avLst/>
          </a:prstGeom>
        </p:spPr>
      </p:pic>
      <p:pic>
        <p:nvPicPr>
          <p:cNvPr id="8" name="Picture 7">
            <a:extLst>
              <a:ext uri="{FF2B5EF4-FFF2-40B4-BE49-F238E27FC236}">
                <a16:creationId xmlns:a16="http://schemas.microsoft.com/office/drawing/2014/main" id="{BD7D66F8-4055-B749-6919-26F0F65F1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0676" y="3962400"/>
            <a:ext cx="6610648" cy="25724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E358C3FC-A21F-B17A-1647-65D7C42D2F18}"/>
              </a:ext>
            </a:extLst>
          </p:cNvPr>
          <p:cNvSpPr txBox="1"/>
          <p:nvPr/>
        </p:nvSpPr>
        <p:spPr>
          <a:xfrm>
            <a:off x="660400" y="1295400"/>
            <a:ext cx="10388600" cy="3970318"/>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Algorithm Design</a:t>
            </a:r>
            <a:r>
              <a:rPr lang="en-US" b="0" i="0" dirty="0">
                <a:solidFill>
                  <a:srgbClr val="0D0D0D"/>
                </a:solidFill>
                <a:effectLst/>
                <a:highlight>
                  <a:srgbClr val="FFFFFF"/>
                </a:highlight>
                <a:latin typeface="Söhne"/>
              </a:rPr>
              <a:t>: Design an algorithm that efficiently handles user input, searches for available flights, manages seat selection and passenger information, and confirms bookings securely. Implement error handling mechanisms to gracefully handle exceptions and guide users through the booking process.</a:t>
            </a:r>
          </a:p>
          <a:p>
            <a:pPr algn="l">
              <a:buFont typeface="+mj-lt"/>
              <a:buAutoNum type="arabicPeriod"/>
            </a:pPr>
            <a:r>
              <a:rPr lang="en-US" b="1" i="0" dirty="0">
                <a:solidFill>
                  <a:srgbClr val="0D0D0D"/>
                </a:solidFill>
                <a:effectLst/>
                <a:highlight>
                  <a:srgbClr val="FFFFFF"/>
                </a:highlight>
                <a:latin typeface="Söhne"/>
              </a:rPr>
              <a:t>Code Development</a:t>
            </a:r>
            <a:r>
              <a:rPr lang="en-US" b="0" i="0" dirty="0">
                <a:solidFill>
                  <a:srgbClr val="0D0D0D"/>
                </a:solidFill>
                <a:effectLst/>
                <a:highlight>
                  <a:srgbClr val="FFFFFF"/>
                </a:highlight>
                <a:latin typeface="Söhne"/>
              </a:rPr>
              <a:t>: Develop the flight ticket booking system using Python, leveraging appropriate libraries and frameworks to streamline development. Test the code rigorously to ensure it works as expected and meets the specified requirements.</a:t>
            </a:r>
          </a:p>
          <a:p>
            <a:pPr algn="l">
              <a:buFont typeface="+mj-lt"/>
              <a:buAutoNum type="arabicPeriod"/>
            </a:pPr>
            <a:r>
              <a:rPr lang="en-US" b="1" i="0" dirty="0">
                <a:solidFill>
                  <a:srgbClr val="0D0D0D"/>
                </a:solidFill>
                <a:effectLst/>
                <a:highlight>
                  <a:srgbClr val="FFFFFF"/>
                </a:highlight>
                <a:latin typeface="Söhne"/>
              </a:rPr>
              <a:t>Deployment</a:t>
            </a:r>
            <a:r>
              <a:rPr lang="en-US" b="0" i="0" dirty="0">
                <a:solidFill>
                  <a:srgbClr val="0D0D0D"/>
                </a:solidFill>
                <a:effectLst/>
                <a:highlight>
                  <a:srgbClr val="FFFFFF"/>
                </a:highlight>
                <a:latin typeface="Söhne"/>
              </a:rPr>
              <a:t>: Deploy the booking system to a production environment, configuring the server environment, integrating with external services, and implementing security measures to protect user data and ensure system reliability. Monitor the system for performance issues, errors, and security vulnerabilities.</a:t>
            </a:r>
          </a:p>
          <a:p>
            <a:pPr algn="l">
              <a:buFont typeface="+mj-lt"/>
              <a:buAutoNum type="arabicPeriod"/>
            </a:pPr>
            <a:r>
              <a:rPr lang="en-US" b="1" i="0" dirty="0">
                <a:solidFill>
                  <a:srgbClr val="0D0D0D"/>
                </a:solidFill>
                <a:effectLst/>
                <a:highlight>
                  <a:srgbClr val="FFFFFF"/>
                </a:highlight>
                <a:latin typeface="Söhne"/>
              </a:rPr>
              <a:t>User Experience</a:t>
            </a:r>
            <a:r>
              <a:rPr lang="en-US" b="0" i="0" dirty="0">
                <a:solidFill>
                  <a:srgbClr val="0D0D0D"/>
                </a:solidFill>
                <a:effectLst/>
                <a:highlight>
                  <a:srgbClr val="FFFFFF"/>
                </a:highlight>
                <a:latin typeface="Söhne"/>
              </a:rPr>
              <a:t>: Focus on providing a seamless and intuitive user experience, with clear navigation, informative feedback, and responsive design across different devices and screen sizes. Continuously collect feedback from users and stakeholders to identify areas for improvement and iterate on the system accordingly.</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8621-BAA5-E2D6-EB45-F3014723F833}"/>
              </a:ext>
            </a:extLst>
          </p:cNvPr>
          <p:cNvSpPr>
            <a:spLocks noGrp="1"/>
          </p:cNvSpPr>
          <p:nvPr>
            <p:ph type="title"/>
          </p:nvPr>
        </p:nvSpPr>
        <p:spPr>
          <a:xfrm>
            <a:off x="5013070" y="3602418"/>
            <a:ext cx="2165858" cy="423193"/>
          </a:xfrm>
        </p:spPr>
        <p:txBody>
          <a:bodyPr/>
          <a:lstStyle/>
          <a:p>
            <a:r>
              <a:rPr lang="en-US" dirty="0"/>
              <a:t>.</a:t>
            </a:r>
            <a:endParaRPr lang="en-IN" dirty="0"/>
          </a:p>
        </p:txBody>
      </p:sp>
      <p:sp>
        <p:nvSpPr>
          <p:cNvPr id="3" name="TextBox 2">
            <a:extLst>
              <a:ext uri="{FF2B5EF4-FFF2-40B4-BE49-F238E27FC236}">
                <a16:creationId xmlns:a16="http://schemas.microsoft.com/office/drawing/2014/main" id="{A417C3D8-8A25-20B8-208E-226C1DAEB6E8}"/>
              </a:ext>
            </a:extLst>
          </p:cNvPr>
          <p:cNvSpPr txBox="1"/>
          <p:nvPr/>
        </p:nvSpPr>
        <p:spPr>
          <a:xfrm>
            <a:off x="457200" y="1066800"/>
            <a:ext cx="11087099" cy="2031325"/>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5.Security and Compliance</a:t>
            </a:r>
            <a:r>
              <a:rPr lang="en-US" b="0" i="0" dirty="0">
                <a:solidFill>
                  <a:srgbClr val="0D0D0D"/>
                </a:solidFill>
                <a:effectLst/>
                <a:highlight>
                  <a:srgbClr val="FFFFFF"/>
                </a:highlight>
                <a:latin typeface="Söhne"/>
              </a:rPr>
              <a:t>: Implement security measures such as encryption, input validation, and access controls to protect user data and prevent security vulnerabilities. Ensure compliance with industry regulations such as GDPR and PCI DSS for handling sensitive information securely.</a:t>
            </a:r>
          </a:p>
          <a:p>
            <a:pPr algn="l"/>
            <a:r>
              <a:rPr lang="en-US" dirty="0">
                <a:solidFill>
                  <a:srgbClr val="0D0D0D"/>
                </a:solidFill>
                <a:highlight>
                  <a:srgbClr val="FFFFFF"/>
                </a:highlight>
                <a:latin typeface="Söhne"/>
              </a:rPr>
              <a:t>6.</a:t>
            </a:r>
            <a:r>
              <a:rPr lang="en-US" b="1" i="0" dirty="0">
                <a:solidFill>
                  <a:srgbClr val="0D0D0D"/>
                </a:solidFill>
                <a:effectLst/>
                <a:highlight>
                  <a:srgbClr val="FFFFFF"/>
                </a:highlight>
                <a:latin typeface="Söhne"/>
              </a:rPr>
              <a:t>Continuous Improvement</a:t>
            </a:r>
            <a:r>
              <a:rPr lang="en-US" b="0" i="0" dirty="0">
                <a:solidFill>
                  <a:srgbClr val="0D0D0D"/>
                </a:solidFill>
                <a:effectLst/>
                <a:highlight>
                  <a:srgbClr val="FFFFFF"/>
                </a:highlight>
                <a:latin typeface="Söhne"/>
              </a:rPr>
              <a:t>: Continuously improve the system based on user feedback, usage metrics, and emerging technologies. Iterate on the codebase to fix bugs, add new features, and optimize performance to meet the evolving needs of users and stakeholders</a:t>
            </a:r>
          </a:p>
          <a:p>
            <a:endParaRPr lang="en-IN" dirty="0"/>
          </a:p>
        </p:txBody>
      </p:sp>
    </p:spTree>
    <p:extLst>
      <p:ext uri="{BB962C8B-B14F-4D97-AF65-F5344CB8AC3E}">
        <p14:creationId xmlns:p14="http://schemas.microsoft.com/office/powerpoint/2010/main" val="401738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a:extLst>
              <a:ext uri="{FF2B5EF4-FFF2-40B4-BE49-F238E27FC236}">
                <a16:creationId xmlns:a16="http://schemas.microsoft.com/office/drawing/2014/main" id="{747246F8-E1F8-8A18-A183-B3983976FF3D}"/>
              </a:ext>
            </a:extLst>
          </p:cNvPr>
          <p:cNvSpPr txBox="1"/>
          <p:nvPr/>
        </p:nvSpPr>
        <p:spPr>
          <a:xfrm>
            <a:off x="614997" y="1524000"/>
            <a:ext cx="10738803" cy="3693319"/>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Integration with Emerging Technologies</a:t>
            </a:r>
            <a:r>
              <a:rPr lang="en-US" b="0" i="0" dirty="0">
                <a:solidFill>
                  <a:srgbClr val="0D0D0D"/>
                </a:solidFill>
                <a:effectLst/>
                <a:highlight>
                  <a:srgbClr val="FFFFFF"/>
                </a:highlight>
                <a:latin typeface="Söhne"/>
              </a:rPr>
              <a:t>: Explore integration with emerging technologies such as artificial intelligence (AI) and machine learning (ML) to enhance the user experience and optimize various aspects of the booking process. For example, AI-powered chatbots can provide personalized assistance to users, while ML algorithms can analyze booking patterns to offer targeted recommendations and optimize pricing strategies.</a:t>
            </a:r>
          </a:p>
          <a:p>
            <a:pPr algn="l">
              <a:buFont typeface="+mj-lt"/>
              <a:buAutoNum type="arabicPeriod"/>
            </a:pPr>
            <a:r>
              <a:rPr lang="en-US" b="1" i="0" dirty="0">
                <a:solidFill>
                  <a:srgbClr val="0D0D0D"/>
                </a:solidFill>
                <a:effectLst/>
                <a:highlight>
                  <a:srgbClr val="FFFFFF"/>
                </a:highlight>
                <a:latin typeface="Söhne"/>
              </a:rPr>
              <a:t>Enhanced Personalization</a:t>
            </a:r>
            <a:r>
              <a:rPr lang="en-US" b="0" i="0" dirty="0">
                <a:solidFill>
                  <a:srgbClr val="0D0D0D"/>
                </a:solidFill>
                <a:effectLst/>
                <a:highlight>
                  <a:srgbClr val="FFFFFF"/>
                </a:highlight>
                <a:latin typeface="Söhne"/>
              </a:rPr>
              <a:t>: Implement advanced personalization features that tailor the booking experience to individual user preferences and behavior. This may include offering customized recommendations based on past bookings, travel history, and demographic information, as well as providing targeted promotions and loyalty rewards to incentivize repeat bookings.</a:t>
            </a:r>
          </a:p>
          <a:p>
            <a:pPr algn="l">
              <a:buFont typeface="+mj-lt"/>
              <a:buAutoNum type="arabicPeriod"/>
            </a:pPr>
            <a:r>
              <a:rPr lang="en-US" b="1" i="0" dirty="0">
                <a:solidFill>
                  <a:srgbClr val="0D0D0D"/>
                </a:solidFill>
                <a:effectLst/>
                <a:highlight>
                  <a:srgbClr val="FFFFFF"/>
                </a:highlight>
                <a:latin typeface="Söhne"/>
              </a:rPr>
              <a:t>Mobile Optimization</a:t>
            </a:r>
            <a:r>
              <a:rPr lang="en-US" b="0" i="0" dirty="0">
                <a:solidFill>
                  <a:srgbClr val="0D0D0D"/>
                </a:solidFill>
                <a:effectLst/>
                <a:highlight>
                  <a:srgbClr val="FFFFFF"/>
                </a:highlight>
                <a:latin typeface="Söhne"/>
              </a:rPr>
              <a:t>: With the increasing prevalence of mobile devices, focus on optimizing the flight ticket reservation system for mobile platforms to cater to the growing number of users who prefer to book flights on their smartphones and tablets. Develop native mobile apps or responsive web interfaces that provide a seamless and intuitive booking experience across a wide range of devices and screen sizes.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2ACAC-65F6-7EFD-336D-7E25824C91FD}"/>
              </a:ext>
            </a:extLst>
          </p:cNvPr>
          <p:cNvSpPr>
            <a:spLocks noGrp="1"/>
          </p:cNvSpPr>
          <p:nvPr>
            <p:ph type="title"/>
          </p:nvPr>
        </p:nvSpPr>
        <p:spPr>
          <a:xfrm>
            <a:off x="11582400" y="152400"/>
            <a:ext cx="2165858" cy="423193"/>
          </a:xfrm>
        </p:spPr>
        <p:txBody>
          <a:bodyPr/>
          <a:lstStyle/>
          <a:p>
            <a:r>
              <a:rPr lang="en-US" dirty="0"/>
              <a:t>.</a:t>
            </a:r>
            <a:endParaRPr lang="en-IN" dirty="0"/>
          </a:p>
        </p:txBody>
      </p:sp>
      <p:sp>
        <p:nvSpPr>
          <p:cNvPr id="3" name="TextBox 2">
            <a:extLst>
              <a:ext uri="{FF2B5EF4-FFF2-40B4-BE49-F238E27FC236}">
                <a16:creationId xmlns:a16="http://schemas.microsoft.com/office/drawing/2014/main" id="{4A4D08CD-CC7C-FBA9-0C3E-D49EC4E0534F}"/>
              </a:ext>
            </a:extLst>
          </p:cNvPr>
          <p:cNvSpPr txBox="1"/>
          <p:nvPr/>
        </p:nvSpPr>
        <p:spPr>
          <a:xfrm>
            <a:off x="990600" y="1143000"/>
            <a:ext cx="9982200" cy="3693319"/>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3.Augmented Reality (AR) and Virtual Reality (VR)</a:t>
            </a:r>
            <a:r>
              <a:rPr lang="en-US" b="0" i="0" dirty="0">
                <a:solidFill>
                  <a:srgbClr val="0D0D0D"/>
                </a:solidFill>
                <a:effectLst/>
                <a:highlight>
                  <a:srgbClr val="FFFFFF"/>
                </a:highlight>
                <a:latin typeface="Söhne"/>
              </a:rPr>
              <a:t>: Experiment with AR and VR technologies to offer immersive booking experiences that allow users to visualize and interact with flight options in a virtual environment. For example, users could use AR to view 3D seat maps and select their preferred seats, or VR to take virtual tours of aircraft cabins before making a booking decision.</a:t>
            </a:r>
          </a:p>
          <a:p>
            <a:pPr algn="l"/>
            <a:r>
              <a:rPr lang="en-US" b="1" i="0" dirty="0">
                <a:solidFill>
                  <a:srgbClr val="0D0D0D"/>
                </a:solidFill>
                <a:effectLst/>
                <a:highlight>
                  <a:srgbClr val="FFFFFF"/>
                </a:highlight>
                <a:latin typeface="Söhne"/>
              </a:rPr>
              <a:t>4.Data Analytics and Predictive Modeling</a:t>
            </a:r>
            <a:r>
              <a:rPr lang="en-US" b="0" i="0" dirty="0">
                <a:solidFill>
                  <a:srgbClr val="0D0D0D"/>
                </a:solidFill>
                <a:effectLst/>
                <a:highlight>
                  <a:srgbClr val="FFFFFF"/>
                </a:highlight>
                <a:latin typeface="Söhne"/>
              </a:rPr>
              <a:t>: Harness the power of data analytics and predictive modeling to gain insights into customer behavior, market trends, and demand patterns. Use advanced analytics techniques to analyze booking data, forecast future demand, and optimize inventory management, pricing strategies, and route planning to maximize revenue and efficiency.</a:t>
            </a:r>
          </a:p>
          <a:p>
            <a:pPr algn="l"/>
            <a:r>
              <a:rPr lang="en-US" dirty="0">
                <a:solidFill>
                  <a:srgbClr val="0D0D0D"/>
                </a:solidFill>
                <a:highlight>
                  <a:srgbClr val="FFFFFF"/>
                </a:highlight>
                <a:latin typeface="Söhne"/>
              </a:rPr>
              <a:t>5.</a:t>
            </a:r>
            <a:r>
              <a:rPr lang="en-US" b="1" i="0" dirty="0">
                <a:solidFill>
                  <a:srgbClr val="0D0D0D"/>
                </a:solidFill>
                <a:effectLst/>
                <a:highlight>
                  <a:srgbClr val="FFFFFF"/>
                </a:highlight>
                <a:latin typeface="Söhne"/>
              </a:rPr>
              <a:t>Voice-Activated Interfaces</a:t>
            </a:r>
            <a:r>
              <a:rPr lang="en-US" b="0" i="0" dirty="0">
                <a:solidFill>
                  <a:srgbClr val="0D0D0D"/>
                </a:solidFill>
                <a:effectLst/>
                <a:highlight>
                  <a:srgbClr val="FFFFFF"/>
                </a:highlight>
                <a:latin typeface="Söhne"/>
              </a:rPr>
              <a:t>: Explore the integration of voice-activated interfaces such as voice assistants and voice recognition technology to enable hands-free booking experiences. Develop voice-enabled features that allow users to search for flights, make bookings, and manage reservations using natural language commands, providing greater convenience and accessibility for users</a:t>
            </a:r>
          </a:p>
          <a:p>
            <a:endParaRPr lang="en-IN" dirty="0"/>
          </a:p>
        </p:txBody>
      </p:sp>
    </p:spTree>
    <p:extLst>
      <p:ext uri="{BB962C8B-B14F-4D97-AF65-F5344CB8AC3E}">
        <p14:creationId xmlns:p14="http://schemas.microsoft.com/office/powerpoint/2010/main" val="3989330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39259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E2A37681-8EAE-4006-96F6-1F9C0DA32AB2}"/>
              </a:ext>
            </a:extLst>
          </p:cNvPr>
          <p:cNvSpPr txBox="1"/>
          <p:nvPr/>
        </p:nvSpPr>
        <p:spPr>
          <a:xfrm>
            <a:off x="2895600" y="2057400"/>
            <a:ext cx="6858000" cy="707886"/>
          </a:xfrm>
          <a:prstGeom prst="rect">
            <a:avLst/>
          </a:prstGeom>
          <a:noFill/>
        </p:spPr>
        <p:txBody>
          <a:bodyPr wrap="square" rtlCol="0">
            <a:spAutoFit/>
          </a:bodyPr>
          <a:lstStyle/>
          <a:p>
            <a:pPr algn="ctr"/>
            <a:r>
              <a:rPr lang="en-US" sz="2000" dirty="0">
                <a:latin typeface="Algerian" panose="04020705040A02060702" pitchFamily="82" charset="0"/>
                <a:cs typeface="Arial" panose="020B0604020202020204" pitchFamily="34" charset="0"/>
              </a:rPr>
              <a:t>PYTHON PROGRAM FOR FLIGHT TICKET RESERVATION SYSTEM</a:t>
            </a:r>
            <a:endParaRPr lang="en-IN" sz="2000" dirty="0">
              <a:latin typeface="Algerian" panose="04020705040A02060702" pitchFamily="82"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id="{97E77BFF-75F5-A18A-9899-40B9B650D5E8}"/>
              </a:ext>
            </a:extLst>
          </p:cNvPr>
          <p:cNvSpPr txBox="1"/>
          <p:nvPr/>
        </p:nvSpPr>
        <p:spPr>
          <a:xfrm>
            <a:off x="838200" y="1600201"/>
            <a:ext cx="9677400" cy="4647426"/>
          </a:xfrm>
          <a:prstGeom prst="rect">
            <a:avLst/>
          </a:prstGeom>
          <a:noFill/>
        </p:spPr>
        <p:txBody>
          <a:bodyPr wrap="square" rtlCol="0">
            <a:spAutoFit/>
          </a:bodyPr>
          <a:lstStyle/>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Booking and Reservation Handling</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Developing functionality to handle the booking process securely, including reserving seats, collecting passenger information, processing payments, and issuing tickets. Implementing features like seat selection and fare rules validation may also be necessary.</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Payment Integration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Integrating with payment gateways to securely process transactions and accept various forms of payment, such as credit/debit cards, PayPal, or other electronic payment methods.</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Ticketing and Confirmation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Generating electronic tickets and sending confirmation emails to customers upon successful booking. This involves generating unique booking references, managing ticket lifecycles, and sending notifications for changes or cancellations.</a:t>
            </a:r>
          </a:p>
          <a:p>
            <a:pPr algn="l">
              <a:buFont typeface="+mj-lt"/>
              <a:buAutoNum type="arabicPeriod"/>
            </a:pPr>
            <a:r>
              <a:rPr lang="en-US" sz="2000" b="1" i="0" dirty="0">
                <a:solidFill>
                  <a:srgbClr val="0D0D0D"/>
                </a:solidFill>
                <a:effectLst/>
                <a:highlight>
                  <a:srgbClr val="FFFFFF"/>
                </a:highlight>
                <a:latin typeface="Söhne"/>
              </a:rPr>
              <a:t>Customer Management</a:t>
            </a:r>
            <a:r>
              <a:rPr lang="en-US" sz="2000" b="0" i="0" dirty="0">
                <a:solidFill>
                  <a:srgbClr val="0D0D0D"/>
                </a:solidFill>
                <a:effectLst/>
                <a:highlight>
                  <a:srgbClr val="FFFFFF"/>
                </a:highlight>
                <a:latin typeface="Söhne"/>
              </a:rPr>
              <a:t>: Implementing features for customers to </a:t>
            </a:r>
            <a:r>
              <a:rPr lang="en-US" sz="2000" b="0" i="0" dirty="0" err="1">
                <a:solidFill>
                  <a:srgbClr val="0D0D0D"/>
                </a:solidFill>
                <a:effectLst/>
                <a:highlight>
                  <a:srgbClr val="FFFFFF"/>
                </a:highlight>
                <a:latin typeface="Söhne"/>
              </a:rPr>
              <a:t>vietheir</a:t>
            </a:r>
            <a:r>
              <a:rPr lang="en-US" sz="2000" b="0" i="0" dirty="0">
                <a:solidFill>
                  <a:srgbClr val="0D0D0D"/>
                </a:solidFill>
                <a:effectLst/>
                <a:highlight>
                  <a:srgbClr val="FFFFFF"/>
                </a:highlight>
                <a:latin typeface="Söhne"/>
              </a:rPr>
              <a:t> booking history, manage upcoming flights, make changes or cancellations to existing bookings, and communicate with customer support if needed.</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7244-DB15-F38D-7946-F74146166893}"/>
              </a:ext>
            </a:extLst>
          </p:cNvPr>
          <p:cNvSpPr>
            <a:spLocks noGrp="1"/>
          </p:cNvSpPr>
          <p:nvPr>
            <p:ph type="title"/>
          </p:nvPr>
        </p:nvSpPr>
        <p:spPr>
          <a:xfrm>
            <a:off x="762000" y="1066815"/>
            <a:ext cx="10210800" cy="3193182"/>
          </a:xfrm>
        </p:spPr>
        <p:txBody>
          <a:bodyPr/>
          <a:lstStyle/>
          <a:p>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5.Security and Compliance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Ensuring the system complies with industry standards and regulations for data security and privacy, such as PCI DSS for handling payment information and GDPR for protecting personal data.</a:t>
            </a:r>
            <a:b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6.</a:t>
            </a: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Error Handling and Exception Management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Implementing robust error handling mechanisms to gracefully handle unexpected scenarios, such as network errors, system failures, or invalid user inputs.</a:t>
            </a:r>
            <a:b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7.</a:t>
            </a: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Performance Optimization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Optimizing the system's performance to handle a large number of concurrent users and process search and booking requests quickly and efficiently. This may involve caching frequently accessed data, optimizing database queries, and scaling infrastructure as needed.</a:t>
            </a:r>
            <a:b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47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DADED9FC-9869-ED4C-2205-9529AB6DB367}"/>
              </a:ext>
            </a:extLst>
          </p:cNvPr>
          <p:cNvSpPr txBox="1"/>
          <p:nvPr/>
        </p:nvSpPr>
        <p:spPr>
          <a:xfrm>
            <a:off x="695960" y="1219200"/>
            <a:ext cx="9753600" cy="5878532"/>
          </a:xfrm>
          <a:prstGeom prst="rect">
            <a:avLst/>
          </a:prstGeom>
          <a:noFill/>
        </p:spPr>
        <p:txBody>
          <a:bodyPr wrap="square" rtlCol="0">
            <a:spAutoFit/>
          </a:bodyPr>
          <a:lstStyle/>
          <a:p>
            <a:r>
              <a:rPr lang="en-US" sz="2000" b="1" i="0" dirty="0">
                <a:solidFill>
                  <a:srgbClr val="0D0D0D"/>
                </a:solidFill>
                <a:effectLst/>
                <a:highlight>
                  <a:srgbClr val="FFFFFF"/>
                </a:highlight>
                <a:latin typeface="Söhne"/>
              </a:rPr>
              <a:t>1.Identify Stakeholders and Requirements</a:t>
            </a:r>
            <a:r>
              <a:rPr lang="en-US" sz="2000" b="0" i="0" dirty="0">
                <a:solidFill>
                  <a:srgbClr val="0D0D0D"/>
                </a:solidFill>
                <a:effectLst/>
                <a:highlight>
                  <a:srgbClr val="FFFFFF"/>
                </a:highlight>
                <a:latin typeface="Söhne"/>
              </a:rPr>
              <a:t>: Understand the needs and expectations of stakeholders, including users (both customers and administrators), airlines, and regulatory authorities. Gather requirements through stakeholder interviews, surveys, and market research.</a:t>
            </a:r>
          </a:p>
          <a:p>
            <a:r>
              <a:rPr lang="en-US" sz="2000" dirty="0">
                <a:solidFill>
                  <a:srgbClr val="0D0D0D"/>
                </a:solidFill>
                <a:highlight>
                  <a:srgbClr val="FFFFFF"/>
                </a:highlight>
                <a:latin typeface="Söhne"/>
              </a:rPr>
              <a:t>2.</a:t>
            </a:r>
            <a:r>
              <a:rPr lang="en-US" sz="2000" b="1" i="0" dirty="0">
                <a:solidFill>
                  <a:srgbClr val="0D0D0D"/>
                </a:solidFill>
                <a:effectLst/>
                <a:highlight>
                  <a:srgbClr val="FFFFFF"/>
                </a:highlight>
                <a:latin typeface="Söhne"/>
              </a:rPr>
              <a:t> Search and Booking Workflow</a:t>
            </a:r>
            <a:r>
              <a:rPr lang="en-US" sz="2000" b="0" i="0" dirty="0">
                <a:solidFill>
                  <a:srgbClr val="0D0D0D"/>
                </a:solidFill>
                <a:effectLst/>
                <a:highlight>
                  <a:srgbClr val="FFFFFF"/>
                </a:highlight>
                <a:latin typeface="Söhne"/>
              </a:rPr>
              <a:t>: Define the workflow for users to search for flights, select seats, provide passenger details, and make payments. Consider factors such as filtering options, seat availability, fare rules, and payment security.</a:t>
            </a:r>
          </a:p>
          <a:p>
            <a:r>
              <a:rPr lang="en-US" sz="2000" dirty="0">
                <a:solidFill>
                  <a:srgbClr val="0D0D0D"/>
                </a:solidFill>
                <a:highlight>
                  <a:srgbClr val="FFFFFF"/>
                </a:highlight>
                <a:latin typeface="Söhne"/>
              </a:rPr>
              <a:t>3.</a:t>
            </a:r>
            <a:r>
              <a:rPr lang="en-US" sz="2000" b="1" i="0" dirty="0">
                <a:solidFill>
                  <a:srgbClr val="0D0D0D"/>
                </a:solidFill>
                <a:effectLst/>
                <a:highlight>
                  <a:srgbClr val="FFFFFF"/>
                </a:highlight>
                <a:latin typeface="Söhne"/>
              </a:rPr>
              <a:t> Integration with External Systems</a:t>
            </a:r>
            <a:r>
              <a:rPr lang="en-US" sz="2000" b="0" i="0" dirty="0">
                <a:solidFill>
                  <a:srgbClr val="0D0D0D"/>
                </a:solidFill>
                <a:effectLst/>
                <a:highlight>
                  <a:srgbClr val="FFFFFF"/>
                </a:highlight>
                <a:latin typeface="Söhne"/>
              </a:rPr>
              <a:t>: Establish integrations with external systems, such as airline reservation systems and payment gateways, to retrieve real-time flight data, manage inventory, and process bookings and payments securely</a:t>
            </a:r>
            <a:r>
              <a:rPr lang="en-US" sz="2000" dirty="0">
                <a:solidFill>
                  <a:srgbClr val="0D0D0D"/>
                </a:solidFill>
                <a:highlight>
                  <a:srgbClr val="FFFFFF"/>
                </a:highlight>
                <a:latin typeface="Söhne"/>
              </a:rPr>
              <a:t>.</a:t>
            </a:r>
          </a:p>
          <a:p>
            <a:r>
              <a:rPr lang="en-US" sz="2000" dirty="0">
                <a:solidFill>
                  <a:srgbClr val="0D0D0D"/>
                </a:solidFill>
                <a:highlight>
                  <a:srgbClr val="FFFFFF"/>
                </a:highlight>
                <a:latin typeface="Söhne"/>
              </a:rPr>
              <a:t>4.</a:t>
            </a:r>
            <a:r>
              <a:rPr lang="en-US" sz="2000" b="1" i="0" dirty="0">
                <a:solidFill>
                  <a:srgbClr val="0D0D0D"/>
                </a:solidFill>
                <a:effectLst/>
                <a:highlight>
                  <a:srgbClr val="FFFFFF"/>
                </a:highlight>
                <a:latin typeface="Söhne"/>
              </a:rPr>
              <a:t> Testing and Quality Assurance</a:t>
            </a:r>
            <a:r>
              <a:rPr lang="en-US" sz="2000" b="0" i="0" dirty="0">
                <a:solidFill>
                  <a:srgbClr val="0D0D0D"/>
                </a:solidFill>
                <a:effectLst/>
                <a:highlight>
                  <a:srgbClr val="FFFFFF"/>
                </a:highlight>
                <a:latin typeface="Söhne"/>
              </a:rPr>
              <a:t>: Develop test cases to verify the functionality, performance, and security of the system. Conduct thorough testing, including unit testing, integration testing, and user acceptance testing, to identify and address any issues or bugs</a:t>
            </a:r>
          </a:p>
          <a:p>
            <a:r>
              <a:rPr lang="en-US" sz="2000" dirty="0">
                <a:solidFill>
                  <a:srgbClr val="0D0D0D"/>
                </a:solidFill>
                <a:highlight>
                  <a:srgbClr val="FFFFFF"/>
                </a:highlight>
                <a:latin typeface="Söhne"/>
              </a:rPr>
              <a:t>5.</a:t>
            </a:r>
            <a:r>
              <a:rPr lang="en-US" sz="2000" b="1" i="0" dirty="0">
                <a:solidFill>
                  <a:srgbClr val="0D0D0D"/>
                </a:solidFill>
                <a:effectLst/>
                <a:highlight>
                  <a:srgbClr val="FFFFFF"/>
                </a:highlight>
                <a:latin typeface="Söhne"/>
              </a:rPr>
              <a:t> Deployment and Maintenance</a:t>
            </a:r>
            <a:r>
              <a:rPr lang="en-US" sz="2000" b="0" i="0" dirty="0">
                <a:solidFill>
                  <a:srgbClr val="0D0D0D"/>
                </a:solidFill>
                <a:effectLst/>
                <a:highlight>
                  <a:srgbClr val="FFFFFF"/>
                </a:highlight>
                <a:latin typeface="Söhne"/>
              </a:rPr>
              <a:t>: Deploy the system to production environments and monitor its performance and stability. Provide ongoing maintenance and support, including bug fixes, security updates, and feature enhancements, to ensure the system meets the evolving needs of its users.</a:t>
            </a:r>
          </a:p>
          <a:p>
            <a:br>
              <a:rPr lang="en-US"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endParaRPr sz="3950" dirty="0"/>
          </a:p>
        </p:txBody>
      </p:sp>
      <p:sp>
        <p:nvSpPr>
          <p:cNvPr id="3" name="TextBox 2">
            <a:extLst>
              <a:ext uri="{FF2B5EF4-FFF2-40B4-BE49-F238E27FC236}">
                <a16:creationId xmlns:a16="http://schemas.microsoft.com/office/drawing/2014/main" id="{7E5C7A0F-5B1D-61A3-3F75-1C4F1B77216F}"/>
              </a:ext>
            </a:extLst>
          </p:cNvPr>
          <p:cNvSpPr txBox="1"/>
          <p:nvPr/>
        </p:nvSpPr>
        <p:spPr>
          <a:xfrm>
            <a:off x="838200" y="1371600"/>
            <a:ext cx="10515600" cy="4801314"/>
          </a:xfrm>
          <a:prstGeom prst="rect">
            <a:avLst/>
          </a:prstGeom>
          <a:noFill/>
        </p:spPr>
        <p:txBody>
          <a:bodyPr wrap="square" rtlCol="0">
            <a:spAutoFit/>
          </a:bodyPr>
          <a:lstStyle/>
          <a:p>
            <a:pPr algn="l"/>
            <a:endParaRPr lang="en-US" b="1"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User Input and Validation: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Prompt the user to enter details such as departure and arrival locations, departure date, number of passengers, etc.</a:t>
            </a:r>
          </a:p>
          <a:p>
            <a:pPr marL="742950" lvl="1" indent="-285750" algn="l">
              <a:buFont typeface="+mj-lt"/>
              <a:buAutoNum type="arabicPeriod"/>
            </a:pPr>
            <a:r>
              <a:rPr lang="en-US" b="0" i="0" dirty="0">
                <a:solidFill>
                  <a:srgbClr val="0D0D0D"/>
                </a:solidFill>
                <a:effectLst/>
                <a:highlight>
                  <a:srgbClr val="FFFFFF"/>
                </a:highlight>
                <a:latin typeface="Söhne"/>
              </a:rPr>
              <a:t>Validate user input to ensure it meets the required format and criteria.</a:t>
            </a:r>
          </a:p>
          <a:p>
            <a:pPr algn="l">
              <a:buFont typeface="+mj-lt"/>
              <a:buAutoNum type="arabicPeriod"/>
            </a:pPr>
            <a:r>
              <a:rPr lang="en-US" b="1" i="0" dirty="0">
                <a:solidFill>
                  <a:srgbClr val="0D0D0D"/>
                </a:solidFill>
                <a:effectLst/>
                <a:highlight>
                  <a:srgbClr val="FFFFFF"/>
                </a:highlight>
                <a:latin typeface="Söhne"/>
              </a:rPr>
              <a:t>Search for Available Flights: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Query a database or an external API to retrieve available flight options based on the user's input criteria.</a:t>
            </a:r>
          </a:p>
          <a:p>
            <a:pPr marL="742950" lvl="1" indent="-285750" algn="l">
              <a:buFont typeface="+mj-lt"/>
              <a:buAutoNum type="arabicPeriod"/>
            </a:pPr>
            <a:r>
              <a:rPr lang="en-US" b="0" i="0" dirty="0">
                <a:solidFill>
                  <a:srgbClr val="0D0D0D"/>
                </a:solidFill>
                <a:effectLst/>
                <a:highlight>
                  <a:srgbClr val="FFFFFF"/>
                </a:highlight>
                <a:latin typeface="Söhne"/>
              </a:rPr>
              <a:t>Filter the results based on factors such as departure/arrival times, airlines, prices, and available seats.</a:t>
            </a:r>
          </a:p>
          <a:p>
            <a:pPr algn="l">
              <a:buFont typeface="+mj-lt"/>
              <a:buAutoNum type="arabicPeriod"/>
            </a:pPr>
            <a:r>
              <a:rPr lang="en-US" b="1" i="0" dirty="0">
                <a:solidFill>
                  <a:srgbClr val="0D0D0D"/>
                </a:solidFill>
                <a:effectLst/>
                <a:highlight>
                  <a:srgbClr val="FFFFFF"/>
                </a:highlight>
                <a:latin typeface="Söhne"/>
              </a:rPr>
              <a:t>Display Search Results: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Present the user with a list of available flights, including relevant details such as flight numbers, departure/arrival times, durations, and prices.</a:t>
            </a:r>
          </a:p>
          <a:p>
            <a:pPr marL="742950" lvl="1" indent="-285750" algn="l">
              <a:buFont typeface="+mj-lt"/>
              <a:buAutoNum type="arabicPeriod"/>
            </a:pPr>
            <a:r>
              <a:rPr lang="en-US" b="0" i="0" dirty="0">
                <a:solidFill>
                  <a:srgbClr val="0D0D0D"/>
                </a:solidFill>
                <a:effectLst/>
                <a:highlight>
                  <a:srgbClr val="FFFFFF"/>
                </a:highlight>
                <a:latin typeface="Söhne"/>
              </a:rPr>
              <a:t>Allow the user to select a flight from the list.</a:t>
            </a:r>
          </a:p>
          <a:p>
            <a:pPr algn="l">
              <a:buFont typeface="+mj-lt"/>
              <a:buAutoNum type="arabicPeriod"/>
            </a:pPr>
            <a:r>
              <a:rPr lang="en-US" b="1" i="0" dirty="0">
                <a:solidFill>
                  <a:srgbClr val="0D0D0D"/>
                </a:solidFill>
                <a:effectLst/>
                <a:highlight>
                  <a:srgbClr val="FFFFFF"/>
                </a:highlight>
                <a:latin typeface="Söhne"/>
              </a:rPr>
              <a:t>Seat Selection and Passenger Information: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If the user selects a flight, prompt them to choose seats and provide passenger information (names, contact details, etc.).</a:t>
            </a:r>
          </a:p>
          <a:p>
            <a:pPr marL="742950" lvl="1" indent="-285750" algn="l">
              <a:buFont typeface="+mj-lt"/>
              <a:buAutoNum type="arabicPeriod"/>
            </a:pPr>
            <a:r>
              <a:rPr lang="en-US" b="0" i="0" dirty="0">
                <a:solidFill>
                  <a:srgbClr val="0D0D0D"/>
                </a:solidFill>
                <a:effectLst/>
                <a:highlight>
                  <a:srgbClr val="FFFFFF"/>
                </a:highlight>
                <a:latin typeface="Söhne"/>
              </a:rPr>
              <a:t>Validate the selected seats and passenger details.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A54D-0B4B-51A5-DE88-C7E7543352A6}"/>
              </a:ext>
            </a:extLst>
          </p:cNvPr>
          <p:cNvSpPr>
            <a:spLocks noGrp="1"/>
          </p:cNvSpPr>
          <p:nvPr>
            <p:ph type="title"/>
          </p:nvPr>
        </p:nvSpPr>
        <p:spPr>
          <a:xfrm>
            <a:off x="457200" y="1143000"/>
            <a:ext cx="11353800" cy="3077766"/>
          </a:xfrm>
        </p:spPr>
        <p:txBody>
          <a:bodyPr/>
          <a:lstStyle/>
          <a:p>
            <a:r>
              <a:rPr lang="en-US" sz="2000" b="1" i="0" dirty="0">
                <a:solidFill>
                  <a:srgbClr val="0D0D0D"/>
                </a:solidFill>
                <a:effectLst/>
                <a:highlight>
                  <a:srgbClr val="FFFFFF"/>
                </a:highlight>
                <a:latin typeface="Söhne"/>
              </a:rPr>
              <a:t>5.Booking Confirmation and Payment:</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    Generate a booking reference or confirmation code for the selected flight and passengers.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Calculate the total price based on the selected seats and any additional fees.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Integrate with a payment gateway to process the payment securely.</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Upon successful payment, confirm the booking and provide the user with a booking confirmation.</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a:t>
            </a:r>
            <a:r>
              <a:rPr lang="en-US" sz="2000" b="1" i="0" dirty="0">
                <a:solidFill>
                  <a:srgbClr val="0D0D0D"/>
                </a:solidFill>
                <a:effectLst/>
                <a:highlight>
                  <a:srgbClr val="FFFFFF"/>
                </a:highlight>
                <a:latin typeface="Söhne"/>
              </a:rPr>
              <a:t>Error Handling and Exception Management:</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    Implement error handling mechanisms to handle exceptions gracefully, such as invalid user input, payment failures, or system errors.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Provide informative error messages and prompts to guide the user through the booking process.</a:t>
            </a:r>
            <a:br>
              <a:rPr lang="en-US" sz="2000" b="0" i="0" dirty="0">
                <a:solidFill>
                  <a:srgbClr val="0D0D0D"/>
                </a:solidFill>
                <a:effectLst/>
                <a:highlight>
                  <a:srgbClr val="FFFFFF"/>
                </a:highlight>
                <a:latin typeface="Söhne"/>
              </a:rPr>
            </a:br>
            <a:endParaRPr lang="en-IN" sz="2000" dirty="0"/>
          </a:p>
        </p:txBody>
      </p:sp>
    </p:spTree>
    <p:extLst>
      <p:ext uri="{BB962C8B-B14F-4D97-AF65-F5344CB8AC3E}">
        <p14:creationId xmlns:p14="http://schemas.microsoft.com/office/powerpoint/2010/main" val="2873998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91810A-CD30-EC09-F9C8-6A2906017DE0}"/>
              </a:ext>
            </a:extLst>
          </p:cNvPr>
          <p:cNvSpPr txBox="1"/>
          <p:nvPr/>
        </p:nvSpPr>
        <p:spPr>
          <a:xfrm>
            <a:off x="381000" y="609600"/>
            <a:ext cx="3810000" cy="700192"/>
          </a:xfrm>
          <a:prstGeom prst="rect">
            <a:avLst/>
          </a:prstGeom>
          <a:noFill/>
        </p:spPr>
        <p:txBody>
          <a:bodyPr wrap="square">
            <a:spAutoFit/>
          </a:bodyPr>
          <a:lstStyle/>
          <a:p>
            <a:r>
              <a:rPr lang="en-IN" sz="3950" spc="5" dirty="0">
                <a:solidFill>
                  <a:srgbClr val="1CACE3"/>
                </a:solidFill>
              </a:rPr>
              <a:t>DEPLOYMENT</a:t>
            </a:r>
            <a:endParaRPr lang="en-IN" sz="3950" dirty="0"/>
          </a:p>
        </p:txBody>
      </p:sp>
      <p:sp>
        <p:nvSpPr>
          <p:cNvPr id="7" name="Title 6">
            <a:extLst>
              <a:ext uri="{FF2B5EF4-FFF2-40B4-BE49-F238E27FC236}">
                <a16:creationId xmlns:a16="http://schemas.microsoft.com/office/drawing/2014/main" id="{EFC190C6-0178-A6F7-E378-9AC51CE555F4}"/>
              </a:ext>
            </a:extLst>
          </p:cNvPr>
          <p:cNvSpPr>
            <a:spLocks noGrp="1"/>
          </p:cNvSpPr>
          <p:nvPr>
            <p:ph type="title"/>
          </p:nvPr>
        </p:nvSpPr>
        <p:spPr>
          <a:xfrm>
            <a:off x="10026142" y="748099"/>
            <a:ext cx="2165858" cy="423193"/>
          </a:xfrm>
        </p:spPr>
        <p:txBody>
          <a:bodyPr/>
          <a:lstStyle/>
          <a:p>
            <a:r>
              <a:rPr lang="en-US" dirty="0"/>
              <a:t>.</a:t>
            </a:r>
            <a:endParaRPr lang="en-IN" dirty="0"/>
          </a:p>
        </p:txBody>
      </p:sp>
      <p:sp>
        <p:nvSpPr>
          <p:cNvPr id="8" name="TextBox 7">
            <a:extLst>
              <a:ext uri="{FF2B5EF4-FFF2-40B4-BE49-F238E27FC236}">
                <a16:creationId xmlns:a16="http://schemas.microsoft.com/office/drawing/2014/main" id="{223757B0-08E8-44A8-0933-827CC87C5559}"/>
              </a:ext>
            </a:extLst>
          </p:cNvPr>
          <p:cNvSpPr txBox="1"/>
          <p:nvPr/>
        </p:nvSpPr>
        <p:spPr>
          <a:xfrm>
            <a:off x="381000" y="1524000"/>
            <a:ext cx="10439400" cy="4247317"/>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Setup Development Environment: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Install Python and any required libraries or frameworks for developing the flight ticket booking system.</a:t>
            </a:r>
          </a:p>
          <a:p>
            <a:pPr marL="742950" lvl="1" indent="-285750" algn="l">
              <a:buFont typeface="+mj-lt"/>
              <a:buAutoNum type="arabicPeriod"/>
            </a:pPr>
            <a:r>
              <a:rPr lang="en-US" b="0" i="0" dirty="0">
                <a:solidFill>
                  <a:srgbClr val="0D0D0D"/>
                </a:solidFill>
                <a:effectLst/>
                <a:highlight>
                  <a:srgbClr val="FFFFFF"/>
                </a:highlight>
                <a:latin typeface="Söhne"/>
              </a:rPr>
              <a:t>Choose a development environment such as a local IDE or code editor.</a:t>
            </a:r>
          </a:p>
          <a:p>
            <a:pPr algn="l">
              <a:buFont typeface="+mj-lt"/>
              <a:buAutoNum type="arabicPeriod"/>
            </a:pPr>
            <a:r>
              <a:rPr lang="en-US" b="1" i="0" dirty="0">
                <a:solidFill>
                  <a:srgbClr val="0D0D0D"/>
                </a:solidFill>
                <a:effectLst/>
                <a:highlight>
                  <a:srgbClr val="FFFFFF"/>
                </a:highlight>
                <a:latin typeface="Söhne"/>
              </a:rPr>
              <a:t>Database Setup:</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Set up a database to store flight information, user data, booking records, etc.</a:t>
            </a:r>
          </a:p>
          <a:p>
            <a:pPr marL="742950" lvl="1" indent="-285750" algn="l">
              <a:buFont typeface="+mj-lt"/>
              <a:buAutoNum type="arabicPeriod"/>
            </a:pPr>
            <a:r>
              <a:rPr lang="en-US" b="0" i="0" dirty="0">
                <a:solidFill>
                  <a:srgbClr val="0D0D0D"/>
                </a:solidFill>
                <a:effectLst/>
                <a:highlight>
                  <a:srgbClr val="FFFFFF"/>
                </a:highlight>
                <a:latin typeface="Söhne"/>
              </a:rPr>
              <a:t>Choose a suitable database management system (e.g., MySQL, PostgreSQL) and create the necessary tables and indexes.</a:t>
            </a:r>
          </a:p>
          <a:p>
            <a:pPr algn="l">
              <a:buFont typeface="+mj-lt"/>
              <a:buAutoNum type="arabicPeriod"/>
            </a:pPr>
            <a:r>
              <a:rPr lang="en-US" b="1" i="0" dirty="0">
                <a:solidFill>
                  <a:srgbClr val="0D0D0D"/>
                </a:solidFill>
                <a:effectLst/>
                <a:highlight>
                  <a:srgbClr val="FFFFFF"/>
                </a:highlight>
                <a:latin typeface="Söhne"/>
              </a:rPr>
              <a:t>Code Development: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Develop the flight ticket booking system using Python, following the algorithm outlined above.</a:t>
            </a:r>
          </a:p>
          <a:p>
            <a:pPr marL="742950" lvl="1" indent="-285750" algn="l">
              <a:buFont typeface="+mj-lt"/>
              <a:buAutoNum type="arabicPeriod"/>
            </a:pPr>
            <a:r>
              <a:rPr lang="en-US" b="0" i="0" dirty="0">
                <a:solidFill>
                  <a:srgbClr val="0D0D0D"/>
                </a:solidFill>
                <a:effectLst/>
                <a:highlight>
                  <a:srgbClr val="FFFFFF"/>
                </a:highlight>
                <a:latin typeface="Söhne"/>
              </a:rPr>
              <a:t>Test the code thoroughly to ensure it works as expected and handles various scenarios.</a:t>
            </a:r>
          </a:p>
          <a:p>
            <a:pPr algn="l">
              <a:buFont typeface="+mj-lt"/>
              <a:buAutoNum type="arabicPeriod"/>
            </a:pPr>
            <a:r>
              <a:rPr lang="en-US" b="1" i="0" dirty="0">
                <a:solidFill>
                  <a:srgbClr val="0D0D0D"/>
                </a:solidFill>
                <a:effectLst/>
                <a:highlight>
                  <a:srgbClr val="FFFFFF"/>
                </a:highlight>
                <a:latin typeface="Söhne"/>
              </a:rPr>
              <a:t>Integration with External Services: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Integrate the booking system with external services such as airline APIs for retrieving flight information and payment gateways for processing payments.</a:t>
            </a:r>
          </a:p>
          <a:p>
            <a:pPr marL="742950" lvl="1" indent="-285750" algn="l">
              <a:buFont typeface="+mj-lt"/>
              <a:buAutoNum type="arabicPeriod"/>
            </a:pPr>
            <a:r>
              <a:rPr lang="en-US" b="0" i="0" dirty="0">
                <a:solidFill>
                  <a:srgbClr val="0D0D0D"/>
                </a:solidFill>
                <a:effectLst/>
                <a:highlight>
                  <a:srgbClr val="FFFFFF"/>
                </a:highlight>
                <a:latin typeface="Söhne"/>
              </a:rPr>
              <a:t>Obtain API keys or credentials for accessing external services securely.</a:t>
            </a:r>
          </a:p>
          <a:p>
            <a:endParaRPr lang="en-IN" dirty="0"/>
          </a:p>
        </p:txBody>
      </p:sp>
    </p:spTree>
    <p:extLst>
      <p:ext uri="{BB962C8B-B14F-4D97-AF65-F5344CB8AC3E}">
        <p14:creationId xmlns:p14="http://schemas.microsoft.com/office/powerpoint/2010/main" val="2735689272"/>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75</TotalTime>
  <Words>1751</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Cambria</vt:lpstr>
      <vt:lpstr>Söhne</vt:lpstr>
      <vt:lpstr>Times New Roman</vt:lpstr>
      <vt:lpstr>Office Theme</vt:lpstr>
      <vt:lpstr>CAPSTONE PROJECT</vt:lpstr>
      <vt:lpstr>OUTLINE</vt:lpstr>
      <vt:lpstr>PROBLEM STATEMENT</vt:lpstr>
      <vt:lpstr>PROPOSED SOLUTION</vt:lpstr>
      <vt:lpstr>5.Security and Compliance: Ensuring the system complies with industry standards and regulations for data security and privacy, such as PCI DSS for handling payment information and GDPR for protecting personal data. 6.Error Handling and Exception Management: Implementing robust error handling mechanisms to gracefully handle unexpected scenarios, such as network errors, system failures, or invalid user inputs. 7.Performance Optimization: Optimizing the system's performance to handle a large number of concurrent users and process search and booking requests quickly and efficiently. This may involve caching frequently accessed data, optimizing database queries, and scaling infrastructure as needed. </vt:lpstr>
      <vt:lpstr>SYSTEM APPROACH</vt:lpstr>
      <vt:lpstr>ALGORITHM</vt:lpstr>
      <vt:lpstr>5.Booking Confirmation and Payment:     Generate a booking reference or confirmation code for the selected flight and passengers. Calculate the total price based on the selected seats and any additional fees. Integrate with a payment gateway to process the payment securely. Upon successful payment, confirm the booking and provide the user with a booking confirmation. 6.Error Handling and Exception Management:     Implement error handling mechanisms to handle exceptions gracefully, such as invalid user input, payment failures, or system errors. Provide informative error messages and prompts to guide the user through the booking process. </vt:lpstr>
      <vt:lpstr>.</vt:lpstr>
      <vt:lpstr>5.Deployment to Production Environment:     Choose a hosting provider or server for deploying the flight ticket booking system. Configure the server environment and install any required dependencies. Deploy the Python code and database to the production server. 6.Security and Monitoring:     Implement security measures such as HTTPS encryption, input validation, and access controls to protect user data and prevent security vulnerabilities. Set up monitoring tools to monitor system performance, detect errors, and track user interactions. 7.Continuous Improvement:      Collect feedback from users and stakeholders to identify areas for improvement. Iterate on the codebase to fix bugs, add new features, and optimize performance based on user feedback and usage metrics. </vt:lpstr>
      <vt:lpstr>RESULT</vt:lpstr>
      <vt:lpstr>CONCLUSION</vt:lpstr>
      <vt:lpstr>.</vt:lpstr>
      <vt:lpstr>FUTURE SCOPE</vt:lpstr>
      <vt:lpst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Dheetchana Moovendan</dc:creator>
  <cp:lastModifiedBy>Dheetchana Moovendan</cp:lastModifiedBy>
  <cp:revision>1</cp:revision>
  <dcterms:created xsi:type="dcterms:W3CDTF">2024-04-04T19:22:38Z</dcterms:created>
  <dcterms:modified xsi:type="dcterms:W3CDTF">2024-04-23T14:45:22Z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