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7E711E-7B85-45E2-BCC6-981C0B11BE0F}"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0C946-914D-45B8-B603-608DA36B21C1}" type="slidenum">
              <a:rPr lang="en-IN" smtClean="0"/>
              <a:t>‹#›</a:t>
            </a:fld>
            <a:endParaRPr lang="en-IN"/>
          </a:p>
        </p:txBody>
      </p:sp>
    </p:spTree>
    <p:extLst>
      <p:ext uri="{BB962C8B-B14F-4D97-AF65-F5344CB8AC3E}">
        <p14:creationId xmlns:p14="http://schemas.microsoft.com/office/powerpoint/2010/main" val="359600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7E711E-7B85-45E2-BCC6-981C0B11BE0F}"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0C946-914D-45B8-B603-608DA36B21C1}" type="slidenum">
              <a:rPr lang="en-IN" smtClean="0"/>
              <a:t>‹#›</a:t>
            </a:fld>
            <a:endParaRPr lang="en-IN"/>
          </a:p>
        </p:txBody>
      </p:sp>
    </p:spTree>
    <p:extLst>
      <p:ext uri="{BB962C8B-B14F-4D97-AF65-F5344CB8AC3E}">
        <p14:creationId xmlns:p14="http://schemas.microsoft.com/office/powerpoint/2010/main" val="328429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7E711E-7B85-45E2-BCC6-981C0B11BE0F}"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0C946-914D-45B8-B603-608DA36B21C1}" type="slidenum">
              <a:rPr lang="en-IN" smtClean="0"/>
              <a:t>‹#›</a:t>
            </a:fld>
            <a:endParaRPr lang="en-IN"/>
          </a:p>
        </p:txBody>
      </p:sp>
    </p:spTree>
    <p:extLst>
      <p:ext uri="{BB962C8B-B14F-4D97-AF65-F5344CB8AC3E}">
        <p14:creationId xmlns:p14="http://schemas.microsoft.com/office/powerpoint/2010/main" val="266043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7E711E-7B85-45E2-BCC6-981C0B11BE0F}"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0C946-914D-45B8-B603-608DA36B21C1}" type="slidenum">
              <a:rPr lang="en-IN" smtClean="0"/>
              <a:t>‹#›</a:t>
            </a:fld>
            <a:endParaRPr lang="en-IN"/>
          </a:p>
        </p:txBody>
      </p:sp>
    </p:spTree>
    <p:extLst>
      <p:ext uri="{BB962C8B-B14F-4D97-AF65-F5344CB8AC3E}">
        <p14:creationId xmlns:p14="http://schemas.microsoft.com/office/powerpoint/2010/main" val="33266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7E711E-7B85-45E2-BCC6-981C0B11BE0F}"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0C946-914D-45B8-B603-608DA36B21C1}" type="slidenum">
              <a:rPr lang="en-IN" smtClean="0"/>
              <a:t>‹#›</a:t>
            </a:fld>
            <a:endParaRPr lang="en-IN"/>
          </a:p>
        </p:txBody>
      </p:sp>
    </p:spTree>
    <p:extLst>
      <p:ext uri="{BB962C8B-B14F-4D97-AF65-F5344CB8AC3E}">
        <p14:creationId xmlns:p14="http://schemas.microsoft.com/office/powerpoint/2010/main" val="144186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67E711E-7B85-45E2-BCC6-981C0B11BE0F}"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0C946-914D-45B8-B603-608DA36B21C1}" type="slidenum">
              <a:rPr lang="en-IN" smtClean="0"/>
              <a:t>‹#›</a:t>
            </a:fld>
            <a:endParaRPr lang="en-IN"/>
          </a:p>
        </p:txBody>
      </p:sp>
    </p:spTree>
    <p:extLst>
      <p:ext uri="{BB962C8B-B14F-4D97-AF65-F5344CB8AC3E}">
        <p14:creationId xmlns:p14="http://schemas.microsoft.com/office/powerpoint/2010/main" val="4176253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67E711E-7B85-45E2-BCC6-981C0B11BE0F}" type="datetimeFigureOut">
              <a:rPr lang="en-IN" smtClean="0"/>
              <a:t>13-04-2023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60C946-914D-45B8-B603-608DA36B21C1}" type="slidenum">
              <a:rPr lang="en-IN" smtClean="0"/>
              <a:t>‹#›</a:t>
            </a:fld>
            <a:endParaRPr lang="en-IN"/>
          </a:p>
        </p:txBody>
      </p:sp>
    </p:spTree>
    <p:extLst>
      <p:ext uri="{BB962C8B-B14F-4D97-AF65-F5344CB8AC3E}">
        <p14:creationId xmlns:p14="http://schemas.microsoft.com/office/powerpoint/2010/main" val="136691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67E711E-7B85-45E2-BCC6-981C0B11BE0F}"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60C946-914D-45B8-B603-608DA36B21C1}" type="slidenum">
              <a:rPr lang="en-IN" smtClean="0"/>
              <a:t>‹#›</a:t>
            </a:fld>
            <a:endParaRPr lang="en-IN"/>
          </a:p>
        </p:txBody>
      </p:sp>
    </p:spTree>
    <p:extLst>
      <p:ext uri="{BB962C8B-B14F-4D97-AF65-F5344CB8AC3E}">
        <p14:creationId xmlns:p14="http://schemas.microsoft.com/office/powerpoint/2010/main" val="320133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E711E-7B85-45E2-BCC6-981C0B11BE0F}" type="datetimeFigureOut">
              <a:rPr lang="en-IN" smtClean="0"/>
              <a:t>13-04-2023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60C946-914D-45B8-B603-608DA36B21C1}" type="slidenum">
              <a:rPr lang="en-IN" smtClean="0"/>
              <a:t>‹#›</a:t>
            </a:fld>
            <a:endParaRPr lang="en-IN"/>
          </a:p>
        </p:txBody>
      </p:sp>
    </p:spTree>
    <p:extLst>
      <p:ext uri="{BB962C8B-B14F-4D97-AF65-F5344CB8AC3E}">
        <p14:creationId xmlns:p14="http://schemas.microsoft.com/office/powerpoint/2010/main" val="418949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7E711E-7B85-45E2-BCC6-981C0B11BE0F}"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0C946-914D-45B8-B603-608DA36B21C1}" type="slidenum">
              <a:rPr lang="en-IN" smtClean="0"/>
              <a:t>‹#›</a:t>
            </a:fld>
            <a:endParaRPr lang="en-IN"/>
          </a:p>
        </p:txBody>
      </p:sp>
    </p:spTree>
    <p:extLst>
      <p:ext uri="{BB962C8B-B14F-4D97-AF65-F5344CB8AC3E}">
        <p14:creationId xmlns:p14="http://schemas.microsoft.com/office/powerpoint/2010/main" val="250367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7E711E-7B85-45E2-BCC6-981C0B11BE0F}"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0C946-914D-45B8-B603-608DA36B21C1}" type="slidenum">
              <a:rPr lang="en-IN" smtClean="0"/>
              <a:t>‹#›</a:t>
            </a:fld>
            <a:endParaRPr lang="en-IN"/>
          </a:p>
        </p:txBody>
      </p:sp>
    </p:spTree>
    <p:extLst>
      <p:ext uri="{BB962C8B-B14F-4D97-AF65-F5344CB8AC3E}">
        <p14:creationId xmlns:p14="http://schemas.microsoft.com/office/powerpoint/2010/main" val="1293079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E711E-7B85-45E2-BCC6-981C0B11BE0F}" type="datetimeFigureOut">
              <a:rPr lang="en-IN" smtClean="0"/>
              <a:t>13-04-2023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0C946-914D-45B8-B603-608DA36B21C1}" type="slidenum">
              <a:rPr lang="en-IN" smtClean="0"/>
              <a:t>‹#›</a:t>
            </a:fld>
            <a:endParaRPr lang="en-IN"/>
          </a:p>
        </p:txBody>
      </p:sp>
    </p:spTree>
    <p:extLst>
      <p:ext uri="{BB962C8B-B14F-4D97-AF65-F5344CB8AC3E}">
        <p14:creationId xmlns:p14="http://schemas.microsoft.com/office/powerpoint/2010/main" val="75172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docs.google.com/spreadsheets/d/17sNVm2VLGvSICMQjrb4L4U0i21BeIY5EsanF-rDbxWg/edit#gid=207611359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database tree for instruments</a:t>
            </a:r>
            <a:endParaRPr lang="en-IN" dirty="0"/>
          </a:p>
        </p:txBody>
      </p:sp>
      <p:sp>
        <p:nvSpPr>
          <p:cNvPr id="3" name="Content Placeholder 2"/>
          <p:cNvSpPr>
            <a:spLocks noGrp="1"/>
          </p:cNvSpPr>
          <p:nvPr>
            <p:ph idx="1"/>
          </p:nvPr>
        </p:nvSpPr>
        <p:spPr/>
        <p:txBody>
          <a:bodyPr/>
          <a:lstStyle/>
          <a:p>
            <a:r>
              <a:rPr lang="en-IN" dirty="0" smtClean="0"/>
              <a:t>We have departments and batches </a:t>
            </a:r>
          </a:p>
          <a:p>
            <a:pPr lvl="1"/>
            <a:r>
              <a:rPr lang="en-IN" dirty="0" smtClean="0"/>
              <a:t>The labs are depended upon the above criteria </a:t>
            </a:r>
            <a:br>
              <a:rPr lang="en-IN" dirty="0" smtClean="0"/>
            </a:br>
            <a:r>
              <a:rPr lang="en-IN" dirty="0" smtClean="0"/>
              <a:t>bio lab has different instruments and </a:t>
            </a:r>
            <a:r>
              <a:rPr lang="en-IN" dirty="0" err="1" smtClean="0"/>
              <a:t>chem</a:t>
            </a:r>
            <a:r>
              <a:rPr lang="en-IN" dirty="0" smtClean="0"/>
              <a:t> has another type</a:t>
            </a:r>
          </a:p>
          <a:p>
            <a:pPr lvl="1"/>
            <a:r>
              <a:rPr lang="en-IN" dirty="0" smtClean="0"/>
              <a:t>The category of </a:t>
            </a:r>
            <a:r>
              <a:rPr lang="en-IN" dirty="0" err="1" smtClean="0"/>
              <a:t>inst</a:t>
            </a:r>
            <a:r>
              <a:rPr lang="en-IN" dirty="0" smtClean="0"/>
              <a:t> varies </a:t>
            </a:r>
          </a:p>
          <a:p>
            <a:pPr lvl="2"/>
            <a:r>
              <a:rPr lang="en-IN" dirty="0" smtClean="0"/>
              <a:t>But same category instruments have same properties</a:t>
            </a:r>
          </a:p>
          <a:p>
            <a:pPr marL="1828800" lvl="4" indent="0">
              <a:buNone/>
            </a:pPr>
            <a:r>
              <a:rPr lang="en-IN" b="1" dirty="0" smtClean="0"/>
              <a:t>BUT</a:t>
            </a:r>
          </a:p>
          <a:p>
            <a:pPr lvl="2"/>
            <a:r>
              <a:rPr lang="en-IN" dirty="0" smtClean="0"/>
              <a:t>But when instrument will be used, only the parameters from used instrument will be reduced</a:t>
            </a:r>
          </a:p>
          <a:p>
            <a:pPr lvl="2"/>
            <a:endParaRPr lang="en-IN" dirty="0"/>
          </a:p>
          <a:p>
            <a:pPr lvl="2"/>
            <a:endParaRPr lang="en-IN" dirty="0" smtClean="0"/>
          </a:p>
          <a:p>
            <a:pPr lvl="1"/>
            <a:r>
              <a:rPr lang="en-IN" dirty="0" smtClean="0"/>
              <a:t>So we have 4 tables for instrument database (but will be single way to add and fetch values from the table )</a:t>
            </a:r>
          </a:p>
        </p:txBody>
      </p:sp>
    </p:spTree>
    <p:extLst>
      <p:ext uri="{BB962C8B-B14F-4D97-AF65-F5344CB8AC3E}">
        <p14:creationId xmlns:p14="http://schemas.microsoft.com/office/powerpoint/2010/main" val="3668438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3918"/>
            <a:ext cx="10515600" cy="1325563"/>
          </a:xfrm>
        </p:spPr>
        <p:txBody>
          <a:bodyPr/>
          <a:lstStyle/>
          <a:p>
            <a:r>
              <a:rPr lang="en-IN" dirty="0" smtClean="0"/>
              <a:t>The tables :</a:t>
            </a:r>
            <a:endParaRPr lang="en-IN" dirty="0"/>
          </a:p>
        </p:txBody>
      </p:sp>
      <p:pic>
        <p:nvPicPr>
          <p:cNvPr id="4" name="Content Placeholder 3"/>
          <p:cNvPicPr>
            <a:picLocks noGrp="1" noChangeAspect="1"/>
          </p:cNvPicPr>
          <p:nvPr>
            <p:ph idx="1"/>
          </p:nvPr>
        </p:nvPicPr>
        <p:blipFill>
          <a:blip r:embed="rId2"/>
          <a:stretch>
            <a:fillRect/>
          </a:stretch>
        </p:blipFill>
        <p:spPr>
          <a:xfrm>
            <a:off x="9374616" y="991429"/>
            <a:ext cx="2153884" cy="1312524"/>
          </a:xfrm>
          <a:prstGeom prst="rect">
            <a:avLst/>
          </a:prstGeom>
        </p:spPr>
      </p:pic>
      <p:sp>
        <p:nvSpPr>
          <p:cNvPr id="5" name="TextBox 4"/>
          <p:cNvSpPr txBox="1"/>
          <p:nvPr/>
        </p:nvSpPr>
        <p:spPr>
          <a:xfrm>
            <a:off x="306857" y="1188820"/>
            <a:ext cx="8536417" cy="646331"/>
          </a:xfrm>
          <a:prstGeom prst="rect">
            <a:avLst/>
          </a:prstGeom>
          <a:noFill/>
        </p:spPr>
        <p:txBody>
          <a:bodyPr wrap="square" rtlCol="0">
            <a:spAutoFit/>
          </a:bodyPr>
          <a:lstStyle/>
          <a:p>
            <a:r>
              <a:rPr lang="en-IN" dirty="0" smtClean="0"/>
              <a:t>The 1</a:t>
            </a:r>
            <a:r>
              <a:rPr lang="en-IN" baseline="30000" dirty="0" smtClean="0"/>
              <a:t>st</a:t>
            </a:r>
            <a:r>
              <a:rPr lang="en-IN" dirty="0" smtClean="0"/>
              <a:t> table: has the instrument </a:t>
            </a:r>
            <a:r>
              <a:rPr lang="en-IN" b="1" dirty="0" smtClean="0"/>
              <a:t>category </a:t>
            </a:r>
            <a:r>
              <a:rPr lang="en-IN" dirty="0" smtClean="0"/>
              <a:t>id (unique to one category, not to one individual instrument )</a:t>
            </a:r>
            <a:endParaRPr lang="en-IN" dirty="0"/>
          </a:p>
        </p:txBody>
      </p:sp>
      <p:sp>
        <p:nvSpPr>
          <p:cNvPr id="6" name="TextBox 5"/>
          <p:cNvSpPr txBox="1"/>
          <p:nvPr/>
        </p:nvSpPr>
        <p:spPr>
          <a:xfrm>
            <a:off x="306857" y="3448843"/>
            <a:ext cx="8536417" cy="1477328"/>
          </a:xfrm>
          <a:prstGeom prst="rect">
            <a:avLst/>
          </a:prstGeom>
          <a:noFill/>
        </p:spPr>
        <p:txBody>
          <a:bodyPr wrap="square" rtlCol="0">
            <a:spAutoFit/>
          </a:bodyPr>
          <a:lstStyle/>
          <a:p>
            <a:r>
              <a:rPr lang="en-IN" dirty="0" smtClean="0"/>
              <a:t>The 2</a:t>
            </a:r>
            <a:r>
              <a:rPr lang="en-IN" baseline="30000" dirty="0" smtClean="0"/>
              <a:t>nd</a:t>
            </a:r>
            <a:r>
              <a:rPr lang="en-IN" dirty="0" smtClean="0"/>
              <a:t> table: has the instrument </a:t>
            </a:r>
            <a:r>
              <a:rPr lang="en-IN" b="1" dirty="0" smtClean="0"/>
              <a:t>access information, </a:t>
            </a:r>
            <a:br>
              <a:rPr lang="en-IN" b="1" dirty="0" smtClean="0"/>
            </a:br>
            <a:r>
              <a:rPr lang="en-IN" b="1" dirty="0" smtClean="0"/>
              <a:t>1 represents yes, and 0 represents no, </a:t>
            </a:r>
            <a:r>
              <a:rPr lang="en-IN" dirty="0" smtClean="0"/>
              <a:t>it’ll be auto checked when the data will be called by </a:t>
            </a:r>
            <a:r>
              <a:rPr lang="en-IN" b="1" dirty="0" smtClean="0"/>
              <a:t>users,</a:t>
            </a:r>
            <a:br>
              <a:rPr lang="en-IN" b="1" dirty="0" smtClean="0"/>
            </a:br>
            <a:r>
              <a:rPr lang="en-IN" dirty="0" smtClean="0"/>
              <a:t>the ID will be Category id, and this will be simply controlled from a section available in admin side</a:t>
            </a:r>
          </a:p>
        </p:txBody>
      </p:sp>
      <p:pic>
        <p:nvPicPr>
          <p:cNvPr id="7" name="Picture 6"/>
          <p:cNvPicPr>
            <a:picLocks noChangeAspect="1"/>
          </p:cNvPicPr>
          <p:nvPr/>
        </p:nvPicPr>
        <p:blipFill>
          <a:blip r:embed="rId3"/>
          <a:stretch>
            <a:fillRect/>
          </a:stretch>
        </p:blipFill>
        <p:spPr>
          <a:xfrm>
            <a:off x="306857" y="5685568"/>
            <a:ext cx="10626960" cy="779484"/>
          </a:xfrm>
          <a:prstGeom prst="rect">
            <a:avLst/>
          </a:prstGeom>
        </p:spPr>
      </p:pic>
      <p:pic>
        <p:nvPicPr>
          <p:cNvPr id="8" name="Picture 7"/>
          <p:cNvPicPr>
            <a:picLocks noChangeAspect="1"/>
          </p:cNvPicPr>
          <p:nvPr/>
        </p:nvPicPr>
        <p:blipFill rotWithShape="1">
          <a:blip r:embed="rId4"/>
          <a:srcRect l="331" t="-365" r="39859" b="10953"/>
          <a:stretch/>
        </p:blipFill>
        <p:spPr>
          <a:xfrm>
            <a:off x="8843273" y="2855337"/>
            <a:ext cx="2090543" cy="2830232"/>
          </a:xfrm>
          <a:prstGeom prst="rect">
            <a:avLst/>
          </a:prstGeom>
        </p:spPr>
      </p:pic>
    </p:spTree>
    <p:extLst>
      <p:ext uri="{BB962C8B-B14F-4D97-AF65-F5344CB8AC3E}">
        <p14:creationId xmlns:p14="http://schemas.microsoft.com/office/powerpoint/2010/main" val="3061052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492" y="172995"/>
            <a:ext cx="9823622" cy="646331"/>
          </a:xfrm>
          <a:prstGeom prst="rect">
            <a:avLst/>
          </a:prstGeom>
          <a:noFill/>
        </p:spPr>
        <p:txBody>
          <a:bodyPr wrap="square" rtlCol="0">
            <a:spAutoFit/>
          </a:bodyPr>
          <a:lstStyle/>
          <a:p>
            <a:r>
              <a:rPr lang="en-IN" dirty="0" smtClean="0"/>
              <a:t>The 3</a:t>
            </a:r>
            <a:r>
              <a:rPr lang="en-IN" baseline="30000" dirty="0" smtClean="0"/>
              <a:t>rd</a:t>
            </a:r>
            <a:r>
              <a:rPr lang="en-IN" dirty="0" smtClean="0"/>
              <a:t> table will be the instrument registry, it’ll have the details of </a:t>
            </a:r>
            <a:r>
              <a:rPr lang="en-IN" b="1" dirty="0" smtClean="0"/>
              <a:t>categorised instruments</a:t>
            </a:r>
            <a:r>
              <a:rPr lang="en-IN" dirty="0" smtClean="0"/>
              <a:t> so it’ll be better to submit the specification to database and use later when needed</a:t>
            </a:r>
            <a:endParaRPr lang="en-IN" dirty="0"/>
          </a:p>
        </p:txBody>
      </p:sp>
      <p:pic>
        <p:nvPicPr>
          <p:cNvPr id="6" name="Picture 5"/>
          <p:cNvPicPr>
            <a:picLocks noChangeAspect="1"/>
          </p:cNvPicPr>
          <p:nvPr/>
        </p:nvPicPr>
        <p:blipFill>
          <a:blip r:embed="rId2"/>
          <a:stretch>
            <a:fillRect/>
          </a:stretch>
        </p:blipFill>
        <p:spPr>
          <a:xfrm>
            <a:off x="259491" y="942048"/>
            <a:ext cx="11510667" cy="528405"/>
          </a:xfrm>
          <a:prstGeom prst="rect">
            <a:avLst/>
          </a:prstGeom>
        </p:spPr>
      </p:pic>
      <p:sp>
        <p:nvSpPr>
          <p:cNvPr id="7" name="TextBox 6"/>
          <p:cNvSpPr txBox="1"/>
          <p:nvPr/>
        </p:nvSpPr>
        <p:spPr>
          <a:xfrm>
            <a:off x="469557" y="1841157"/>
            <a:ext cx="8316097" cy="2031325"/>
          </a:xfrm>
          <a:prstGeom prst="rect">
            <a:avLst/>
          </a:prstGeom>
          <a:noFill/>
        </p:spPr>
        <p:txBody>
          <a:bodyPr wrap="square" rtlCol="0">
            <a:spAutoFit/>
          </a:bodyPr>
          <a:lstStyle/>
          <a:p>
            <a:r>
              <a:rPr lang="en-IN" dirty="0" smtClean="0"/>
              <a:t>The 4</a:t>
            </a:r>
            <a:r>
              <a:rPr lang="en-IN" baseline="30000" dirty="0" smtClean="0"/>
              <a:t>th</a:t>
            </a:r>
            <a:r>
              <a:rPr lang="en-IN" dirty="0" smtClean="0"/>
              <a:t> table will be having </a:t>
            </a:r>
            <a:r>
              <a:rPr lang="en-IN" b="1" dirty="0" smtClean="0"/>
              <a:t>present parameters details </a:t>
            </a:r>
            <a:r>
              <a:rPr lang="en-IN" dirty="0" smtClean="0"/>
              <a:t>which are basically </a:t>
            </a:r>
            <a:r>
              <a:rPr lang="en-IN" b="1" dirty="0" smtClean="0"/>
              <a:t>specification – used routine </a:t>
            </a:r>
            <a:endParaRPr lang="en-IN" dirty="0" smtClean="0"/>
          </a:p>
          <a:p>
            <a:r>
              <a:rPr lang="en-IN" dirty="0" err="1" smtClean="0"/>
              <a:t>Eg</a:t>
            </a:r>
            <a:r>
              <a:rPr lang="en-IN" dirty="0" smtClean="0"/>
              <a:t> instrument category A has 10 instruments, but when using we’ll be using one from the 10, so the used cycle will be reduced from the particular individual instrument.</a:t>
            </a:r>
          </a:p>
          <a:p>
            <a:pPr marL="285750" indent="-285750">
              <a:buFont typeface="Arial" panose="020B0604020202020204" pitchFamily="34" charset="0"/>
              <a:buChar char="•"/>
            </a:pPr>
            <a:r>
              <a:rPr lang="en-IN" dirty="0" smtClean="0"/>
              <a:t>The number will be auto generated when submitting the instrument category,</a:t>
            </a:r>
          </a:p>
          <a:p>
            <a:pPr marL="742950" lvl="1" indent="-285750">
              <a:buFont typeface="Arial" panose="020B0604020202020204" pitchFamily="34" charset="0"/>
              <a:buChar char="•"/>
            </a:pPr>
            <a:r>
              <a:rPr lang="en-IN" dirty="0" err="1" smtClean="0"/>
              <a:t>Inst</a:t>
            </a:r>
            <a:r>
              <a:rPr lang="en-IN" dirty="0" smtClean="0"/>
              <a:t> category * quantity = auto-</a:t>
            </a:r>
            <a:r>
              <a:rPr lang="en-IN" dirty="0" err="1" smtClean="0"/>
              <a:t>genarated</a:t>
            </a:r>
            <a:r>
              <a:rPr lang="en-IN" dirty="0" smtClean="0"/>
              <a:t> </a:t>
            </a:r>
            <a:r>
              <a:rPr lang="en-IN" dirty="0" err="1" smtClean="0"/>
              <a:t>sID</a:t>
            </a:r>
            <a:r>
              <a:rPr lang="en-IN" dirty="0" smtClean="0"/>
              <a:t> ( ID for the individual instrument, </a:t>
            </a:r>
            <a:r>
              <a:rPr lang="en-IN" dirty="0" err="1" smtClean="0"/>
              <a:t>autogenerated</a:t>
            </a:r>
            <a:r>
              <a:rPr lang="en-IN" dirty="0" smtClean="0"/>
              <a:t> ) </a:t>
            </a:r>
            <a:endParaRPr lang="en-IN" dirty="0"/>
          </a:p>
        </p:txBody>
      </p:sp>
      <p:pic>
        <p:nvPicPr>
          <p:cNvPr id="8" name="Picture 7"/>
          <p:cNvPicPr>
            <a:picLocks noChangeAspect="1"/>
          </p:cNvPicPr>
          <p:nvPr/>
        </p:nvPicPr>
        <p:blipFill rotWithShape="1">
          <a:blip r:embed="rId3"/>
          <a:srcRect r="72652"/>
          <a:stretch/>
        </p:blipFill>
        <p:spPr>
          <a:xfrm>
            <a:off x="8977184" y="1470453"/>
            <a:ext cx="2211860" cy="5258534"/>
          </a:xfrm>
          <a:prstGeom prst="rect">
            <a:avLst/>
          </a:prstGeom>
        </p:spPr>
      </p:pic>
      <p:sp>
        <p:nvSpPr>
          <p:cNvPr id="9" name="TextBox 8"/>
          <p:cNvSpPr txBox="1"/>
          <p:nvPr/>
        </p:nvSpPr>
        <p:spPr>
          <a:xfrm>
            <a:off x="821378" y="4099720"/>
            <a:ext cx="7574692" cy="923330"/>
          </a:xfrm>
          <a:prstGeom prst="rect">
            <a:avLst/>
          </a:prstGeom>
          <a:noFill/>
        </p:spPr>
        <p:txBody>
          <a:bodyPr wrap="square" rtlCol="0">
            <a:spAutoFit/>
          </a:bodyPr>
          <a:lstStyle/>
          <a:p>
            <a:r>
              <a:rPr lang="en-IN" dirty="0" smtClean="0"/>
              <a:t>Refer  this </a:t>
            </a:r>
            <a:r>
              <a:rPr lang="en-IN" dirty="0" smtClean="0">
                <a:hlinkClick r:id="rId4"/>
              </a:rPr>
              <a:t>spreadsheet</a:t>
            </a:r>
            <a:r>
              <a:rPr lang="en-IN" dirty="0" smtClean="0"/>
              <a:t> for checking the calculation algorithm for individual instruments </a:t>
            </a:r>
          </a:p>
          <a:p>
            <a:endParaRPr lang="en-IN" dirty="0"/>
          </a:p>
        </p:txBody>
      </p:sp>
      <p:sp>
        <p:nvSpPr>
          <p:cNvPr id="11" name="TextBox 10"/>
          <p:cNvSpPr txBox="1"/>
          <p:nvPr/>
        </p:nvSpPr>
        <p:spPr>
          <a:xfrm>
            <a:off x="630195" y="4794422"/>
            <a:ext cx="7339913" cy="1200329"/>
          </a:xfrm>
          <a:prstGeom prst="rect">
            <a:avLst/>
          </a:prstGeom>
          <a:noFill/>
        </p:spPr>
        <p:txBody>
          <a:bodyPr wrap="square" rtlCol="0">
            <a:spAutoFit/>
          </a:bodyPr>
          <a:lstStyle/>
          <a:p>
            <a:r>
              <a:rPr lang="en-IN" dirty="0" smtClean="0"/>
              <a:t>The ID will be same across all the tables so that </a:t>
            </a:r>
            <a:r>
              <a:rPr lang="en-IN" dirty="0" err="1" smtClean="0"/>
              <a:t>it’be</a:t>
            </a:r>
            <a:r>
              <a:rPr lang="en-IN" dirty="0" smtClean="0"/>
              <a:t> easy in the front section to make call of data.</a:t>
            </a:r>
          </a:p>
          <a:p>
            <a:r>
              <a:rPr lang="en-IN" dirty="0" smtClean="0"/>
              <a:t>Comment – we can have all this data in a single table, but it would be messy to manage both category and individual instrument at same time.</a:t>
            </a:r>
            <a:endParaRPr lang="en-IN" dirty="0"/>
          </a:p>
        </p:txBody>
      </p:sp>
    </p:spTree>
    <p:extLst>
      <p:ext uri="{BB962C8B-B14F-4D97-AF65-F5344CB8AC3E}">
        <p14:creationId xmlns:p14="http://schemas.microsoft.com/office/powerpoint/2010/main" val="1206799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9492" y="247135"/>
            <a:ext cx="11578281" cy="2862322"/>
          </a:xfrm>
          <a:prstGeom prst="rect">
            <a:avLst/>
          </a:prstGeom>
          <a:noFill/>
        </p:spPr>
        <p:txBody>
          <a:bodyPr wrap="square" rtlCol="0">
            <a:spAutoFit/>
          </a:bodyPr>
          <a:lstStyle/>
          <a:p>
            <a:r>
              <a:rPr lang="en-IN" sz="2000" b="1" dirty="0" smtClean="0"/>
              <a:t>Few Questions:</a:t>
            </a:r>
          </a:p>
          <a:p>
            <a:pPr marL="457200" indent="-457200">
              <a:buFont typeface="+mj-lt"/>
              <a:buAutoNum type="arabicPeriod"/>
            </a:pPr>
            <a:r>
              <a:rPr lang="en-IN" sz="2000" dirty="0" smtClean="0"/>
              <a:t>The access thing needed to be discussed, how to have it more secure and proper.</a:t>
            </a:r>
          </a:p>
          <a:p>
            <a:pPr marL="457200" indent="-457200">
              <a:buFont typeface="+mj-lt"/>
              <a:buAutoNum type="arabicPeriod"/>
            </a:pPr>
            <a:r>
              <a:rPr lang="en-IN" sz="2000" dirty="0" smtClean="0"/>
              <a:t>Are we going to have a prepared database about the users so that via any one details, consider mail id, we can get their batch and department while they will be signing up, if we’ll keep this open then anyone can signup to a PhD privilege.</a:t>
            </a:r>
          </a:p>
          <a:p>
            <a:pPr marL="457200" indent="-457200">
              <a:buFont typeface="+mj-lt"/>
              <a:buAutoNum type="arabicPeriod"/>
            </a:pPr>
            <a:r>
              <a:rPr lang="en-IN" sz="2000" dirty="0" smtClean="0"/>
              <a:t>Shall we hash the storage of data about user and finance, so that no manipulation can be done from the backend, and if done after hashing then there’ll be data error.</a:t>
            </a:r>
          </a:p>
          <a:p>
            <a:pPr marL="457200" indent="-457200">
              <a:buFont typeface="+mj-lt"/>
              <a:buAutoNum type="arabicPeriod"/>
            </a:pPr>
            <a:r>
              <a:rPr lang="en-IN" sz="2000" dirty="0" smtClean="0"/>
              <a:t>Also, the security system is a question, the PHP MySQL aren’t enough secure, the logs of changes in database, user, finance system needs to be tracked so that no Forgery can be done.</a:t>
            </a:r>
            <a:endParaRPr lang="en-IN" sz="2000" dirty="0"/>
          </a:p>
        </p:txBody>
      </p:sp>
    </p:spTree>
    <p:extLst>
      <p:ext uri="{BB962C8B-B14F-4D97-AF65-F5344CB8AC3E}">
        <p14:creationId xmlns:p14="http://schemas.microsoft.com/office/powerpoint/2010/main" val="500461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472</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The database tree for instruments</vt:lpstr>
      <vt:lpstr>The tables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tree for instruments</dc:title>
  <dc:creator>Subbrat ‎</dc:creator>
  <cp:lastModifiedBy>Subbrat ‎</cp:lastModifiedBy>
  <cp:revision>6</cp:revision>
  <dcterms:created xsi:type="dcterms:W3CDTF">2023-04-13T04:57:40Z</dcterms:created>
  <dcterms:modified xsi:type="dcterms:W3CDTF">2023-04-13T05:35:30Z</dcterms:modified>
</cp:coreProperties>
</file>